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9"/>
  </p:notesMasterIdLst>
  <p:handoutMasterIdLst>
    <p:handoutMasterId r:id="rId30"/>
  </p:handoutMasterIdLst>
  <p:sldIdLst>
    <p:sldId id="463" r:id="rId5"/>
    <p:sldId id="427" r:id="rId6"/>
    <p:sldId id="433" r:id="rId7"/>
    <p:sldId id="370" r:id="rId8"/>
    <p:sldId id="369" r:id="rId9"/>
    <p:sldId id="265" r:id="rId10"/>
    <p:sldId id="554" r:id="rId11"/>
    <p:sldId id="556" r:id="rId12"/>
    <p:sldId id="557" r:id="rId13"/>
    <p:sldId id="558" r:id="rId14"/>
    <p:sldId id="266" r:id="rId15"/>
    <p:sldId id="267" r:id="rId16"/>
    <p:sldId id="553" r:id="rId17"/>
    <p:sldId id="552" r:id="rId18"/>
    <p:sldId id="547" r:id="rId19"/>
    <p:sldId id="542" r:id="rId20"/>
    <p:sldId id="539" r:id="rId21"/>
    <p:sldId id="559" r:id="rId22"/>
    <p:sldId id="549" r:id="rId23"/>
    <p:sldId id="560" r:id="rId24"/>
    <p:sldId id="561" r:id="rId25"/>
    <p:sldId id="562" r:id="rId26"/>
    <p:sldId id="563" r:id="rId27"/>
    <p:sldId id="546" r:id="rId28"/>
  </p:sldIdLst>
  <p:sldSz cx="9144000" cy="5143500" type="screen16x9"/>
  <p:notesSz cx="7315200" cy="96012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521415D9-36F7-43E2-AB2F-B90AF26B5E84}">
      <p14:sectionLst xmlns:p14="http://schemas.microsoft.com/office/powerpoint/2010/main">
        <p14:section name="Default Section" id="{7FF1CEDE-8733-465F-987F-CD4C7D145846}">
          <p14:sldIdLst>
            <p14:sldId id="463"/>
            <p14:sldId id="427"/>
            <p14:sldId id="433"/>
            <p14:sldId id="370"/>
            <p14:sldId id="369"/>
            <p14:sldId id="265"/>
            <p14:sldId id="554"/>
            <p14:sldId id="556"/>
            <p14:sldId id="557"/>
            <p14:sldId id="558"/>
            <p14:sldId id="266"/>
            <p14:sldId id="267"/>
            <p14:sldId id="553"/>
            <p14:sldId id="552"/>
            <p14:sldId id="547"/>
            <p14:sldId id="542"/>
            <p14:sldId id="539"/>
            <p14:sldId id="559"/>
            <p14:sldId id="549"/>
            <p14:sldId id="560"/>
            <p14:sldId id="561"/>
            <p14:sldId id="562"/>
            <p14:sldId id="563"/>
            <p14:sldId id="546"/>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mberly" initials="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D53F32"/>
    <a:srgbClr val="418F89"/>
    <a:srgbClr val="133D80"/>
    <a:srgbClr val="882483"/>
    <a:srgbClr val="8935C8"/>
    <a:srgbClr val="22AFE7"/>
    <a:srgbClr val="005087"/>
    <a:srgbClr val="FFFFCC"/>
    <a:srgbClr val="EF8B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6" autoAdjust="0"/>
    <p:restoredTop sz="83816" autoAdjust="0"/>
  </p:normalViewPr>
  <p:slideViewPr>
    <p:cSldViewPr>
      <p:cViewPr varScale="1">
        <p:scale>
          <a:sx n="113" d="100"/>
          <a:sy n="113" d="100"/>
        </p:scale>
        <p:origin x="1037" y="51"/>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p:cViewPr>
        <p:scale>
          <a:sx n="100" d="100"/>
          <a:sy n="100" d="100"/>
        </p:scale>
        <p:origin x="-3408"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2" y="9120190"/>
            <a:ext cx="7313613" cy="479425"/>
          </a:xfrm>
          <a:prstGeom prst="rect">
            <a:avLst/>
          </a:prstGeom>
        </p:spPr>
        <p:txBody>
          <a:bodyPr vert="horz" lIns="91417" tIns="45708" rIns="91417" bIns="45708" rtlCol="0" anchor="b"/>
          <a:lstStyle>
            <a:lvl1pPr algn="r">
              <a:defRPr sz="1200"/>
            </a:lvl1pPr>
          </a:lstStyle>
          <a:p>
            <a:pPr algn="ctr"/>
            <a:fld id="{F403B382-5E20-4D88-A964-1D6629C87BBB}" type="slidenum">
              <a:rPr lang="en-US" smtClean="0">
                <a:latin typeface="Calibri Light" pitchFamily="34" charset="0"/>
              </a:rPr>
              <a:pPr algn="ctr"/>
              <a:t>‹#›</a:t>
            </a:fld>
            <a:endParaRPr lang="en-US" dirty="0">
              <a:latin typeface="Calibri Light" pitchFamily="34" charset="0"/>
            </a:endParaRPr>
          </a:p>
        </p:txBody>
      </p:sp>
      <p:cxnSp>
        <p:nvCxnSpPr>
          <p:cNvPr id="8" name="Straight Connector 7"/>
          <p:cNvCxnSpPr/>
          <p:nvPr/>
        </p:nvCxnSpPr>
        <p:spPr>
          <a:xfrm>
            <a:off x="1" y="9134475"/>
            <a:ext cx="2971801" cy="0"/>
          </a:xfrm>
          <a:prstGeom prst="line">
            <a:avLst/>
          </a:prstGeom>
          <a:ln w="3175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8915400"/>
            <a:ext cx="1219200" cy="516610"/>
          </a:xfrm>
          <a:prstGeom prst="rect">
            <a:avLst/>
          </a:prstGeom>
        </p:spPr>
      </p:pic>
      <p:cxnSp>
        <p:nvCxnSpPr>
          <p:cNvPr id="10" name="Straight Connector 9"/>
          <p:cNvCxnSpPr/>
          <p:nvPr/>
        </p:nvCxnSpPr>
        <p:spPr>
          <a:xfrm>
            <a:off x="4343401" y="9134475"/>
            <a:ext cx="2971801" cy="0"/>
          </a:xfrm>
          <a:prstGeom prst="line">
            <a:avLst/>
          </a:prstGeom>
          <a:ln w="3175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Header Placeholder 1"/>
          <p:cNvSpPr>
            <a:spLocks noGrp="1"/>
          </p:cNvSpPr>
          <p:nvPr>
            <p:ph type="hdr" sz="quarter"/>
          </p:nvPr>
        </p:nvSpPr>
        <p:spPr>
          <a:xfrm>
            <a:off x="2072482" y="152402"/>
            <a:ext cx="3170238" cy="479425"/>
          </a:xfrm>
          <a:prstGeom prst="rect">
            <a:avLst/>
          </a:prstGeom>
        </p:spPr>
        <p:txBody>
          <a:bodyPr vert="horz" lIns="91417" tIns="45708" rIns="91417" bIns="45708" rtlCol="0"/>
          <a:lstStyle>
            <a:lvl1pPr algn="l">
              <a:defRPr sz="1200"/>
            </a:lvl1pPr>
          </a:lstStyle>
          <a:p>
            <a:pPr algn="ctr"/>
            <a:endParaRPr lang="en-US" sz="1400" dirty="0">
              <a:latin typeface="Calibri Light" pitchFamily="34" charset="0"/>
            </a:endParaRPr>
          </a:p>
        </p:txBody>
      </p:sp>
    </p:spTree>
    <p:extLst>
      <p:ext uri="{BB962C8B-B14F-4D97-AF65-F5344CB8AC3E}">
        <p14:creationId xmlns:p14="http://schemas.microsoft.com/office/powerpoint/2010/main" val="4938419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1" y="3"/>
            <a:ext cx="3170238" cy="479425"/>
          </a:xfrm>
          <a:prstGeom prst="rect">
            <a:avLst/>
          </a:prstGeom>
          <a:noFill/>
          <a:ln w="9525">
            <a:noFill/>
            <a:miter lim="800000"/>
            <a:headEnd/>
            <a:tailEnd/>
          </a:ln>
          <a:effectLst/>
        </p:spPr>
        <p:txBody>
          <a:bodyPr vert="horz" wrap="square" lIns="96636" tIns="48318" rIns="96636" bIns="48318" numCol="1" anchor="t" anchorCtr="0" compatLnSpc="1">
            <a:prstTxWarp prst="textNoShape">
              <a:avLst/>
            </a:prstTxWarp>
          </a:bodyPr>
          <a:lstStyle>
            <a:lvl1pPr defTabSz="966537" eaLnBrk="1" hangingPunct="1">
              <a:defRPr sz="1200">
                <a:latin typeface="Calibri Light" pitchFamily="34" charset="0"/>
              </a:defRPr>
            </a:lvl1pPr>
          </a:lstStyle>
          <a:p>
            <a:pPr>
              <a:defRPr/>
            </a:pPr>
            <a:endParaRPr lang="en-US" dirty="0"/>
          </a:p>
        </p:txBody>
      </p:sp>
      <p:sp>
        <p:nvSpPr>
          <p:cNvPr id="35843" name="Rectangle 3"/>
          <p:cNvSpPr>
            <a:spLocks noGrp="1" noChangeArrowheads="1"/>
          </p:cNvSpPr>
          <p:nvPr>
            <p:ph type="dt" idx="1"/>
          </p:nvPr>
        </p:nvSpPr>
        <p:spPr bwMode="auto">
          <a:xfrm>
            <a:off x="4143375" y="3"/>
            <a:ext cx="3170238" cy="479425"/>
          </a:xfrm>
          <a:prstGeom prst="rect">
            <a:avLst/>
          </a:prstGeom>
          <a:noFill/>
          <a:ln w="9525">
            <a:noFill/>
            <a:miter lim="800000"/>
            <a:headEnd/>
            <a:tailEnd/>
          </a:ln>
          <a:effectLst/>
        </p:spPr>
        <p:txBody>
          <a:bodyPr vert="horz" wrap="square" lIns="96636" tIns="48318" rIns="96636" bIns="48318" numCol="1" anchor="t" anchorCtr="0" compatLnSpc="1">
            <a:prstTxWarp prst="textNoShape">
              <a:avLst/>
            </a:prstTxWarp>
          </a:bodyPr>
          <a:lstStyle>
            <a:lvl1pPr algn="r" defTabSz="966537" eaLnBrk="1" hangingPunct="1">
              <a:defRPr sz="1200">
                <a:latin typeface="Calibri Light" pitchFamily="34" charset="0"/>
              </a:defRPr>
            </a:lvl1pPr>
          </a:lstStyle>
          <a:p>
            <a:pPr>
              <a:defRPr/>
            </a:pPr>
            <a:endParaRPr lang="en-US" dirty="0"/>
          </a:p>
        </p:txBody>
      </p:sp>
      <p:sp>
        <p:nvSpPr>
          <p:cNvPr id="34820" name="Rectangle 4"/>
          <p:cNvSpPr>
            <a:spLocks noGrp="1" noRot="1" noChangeAspect="1" noChangeArrowheads="1" noTextEdit="1"/>
          </p:cNvSpPr>
          <p:nvPr>
            <p:ph type="sldImg" idx="2"/>
          </p:nvPr>
        </p:nvSpPr>
        <p:spPr bwMode="auto">
          <a:xfrm>
            <a:off x="458788" y="720725"/>
            <a:ext cx="6397625" cy="3598863"/>
          </a:xfrm>
          <a:prstGeom prst="rect">
            <a:avLst/>
          </a:prstGeom>
          <a:noFill/>
          <a:ln w="9525">
            <a:solidFill>
              <a:srgbClr val="000000"/>
            </a:solidFill>
            <a:miter lim="800000"/>
            <a:headEnd/>
            <a:tailEnd/>
          </a:ln>
        </p:spPr>
      </p:sp>
      <p:sp>
        <p:nvSpPr>
          <p:cNvPr id="35845" name="Rectangle 5"/>
          <p:cNvSpPr>
            <a:spLocks noGrp="1" noChangeArrowheads="1"/>
          </p:cNvSpPr>
          <p:nvPr>
            <p:ph type="body" sz="quarter" idx="3"/>
          </p:nvPr>
        </p:nvSpPr>
        <p:spPr bwMode="auto">
          <a:xfrm>
            <a:off x="731840" y="4560890"/>
            <a:ext cx="5851525" cy="4319587"/>
          </a:xfrm>
          <a:prstGeom prst="rect">
            <a:avLst/>
          </a:prstGeom>
          <a:noFill/>
          <a:ln w="9525">
            <a:noFill/>
            <a:miter lim="800000"/>
            <a:headEnd/>
            <a:tailEnd/>
          </a:ln>
          <a:effectLst/>
        </p:spPr>
        <p:txBody>
          <a:bodyPr vert="horz" wrap="square" lIns="96636" tIns="48318" rIns="96636" bIns="48318"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5846" name="Rectangle 6"/>
          <p:cNvSpPr>
            <a:spLocks noGrp="1" noChangeArrowheads="1"/>
          </p:cNvSpPr>
          <p:nvPr>
            <p:ph type="ftr" sz="quarter" idx="4"/>
          </p:nvPr>
        </p:nvSpPr>
        <p:spPr bwMode="auto">
          <a:xfrm>
            <a:off x="1" y="9120190"/>
            <a:ext cx="3170238" cy="479425"/>
          </a:xfrm>
          <a:prstGeom prst="rect">
            <a:avLst/>
          </a:prstGeom>
          <a:noFill/>
          <a:ln w="9525">
            <a:noFill/>
            <a:miter lim="800000"/>
            <a:headEnd/>
            <a:tailEnd/>
          </a:ln>
          <a:effectLst/>
        </p:spPr>
        <p:txBody>
          <a:bodyPr vert="horz" wrap="square" lIns="96636" tIns="48318" rIns="96636" bIns="48318" numCol="1" anchor="b" anchorCtr="0" compatLnSpc="1">
            <a:prstTxWarp prst="textNoShape">
              <a:avLst/>
            </a:prstTxWarp>
          </a:bodyPr>
          <a:lstStyle>
            <a:lvl1pPr defTabSz="966537" eaLnBrk="1" hangingPunct="1">
              <a:defRPr sz="1200">
                <a:latin typeface="Calibri Light" pitchFamily="34" charset="0"/>
              </a:defRPr>
            </a:lvl1pPr>
          </a:lstStyle>
          <a:p>
            <a:pPr>
              <a:defRPr/>
            </a:pPr>
            <a:endParaRPr lang="en-US" dirty="0"/>
          </a:p>
        </p:txBody>
      </p:sp>
      <p:sp>
        <p:nvSpPr>
          <p:cNvPr id="35847" name="Rectangle 7"/>
          <p:cNvSpPr>
            <a:spLocks noGrp="1" noChangeArrowheads="1"/>
          </p:cNvSpPr>
          <p:nvPr>
            <p:ph type="sldNum" sz="quarter" idx="5"/>
          </p:nvPr>
        </p:nvSpPr>
        <p:spPr bwMode="auto">
          <a:xfrm>
            <a:off x="4143375" y="9120190"/>
            <a:ext cx="3170238" cy="479425"/>
          </a:xfrm>
          <a:prstGeom prst="rect">
            <a:avLst/>
          </a:prstGeom>
          <a:noFill/>
          <a:ln w="9525">
            <a:noFill/>
            <a:miter lim="800000"/>
            <a:headEnd/>
            <a:tailEnd/>
          </a:ln>
          <a:effectLst/>
        </p:spPr>
        <p:txBody>
          <a:bodyPr vert="horz" wrap="square" lIns="96636" tIns="48318" rIns="96636" bIns="48318" numCol="1" anchor="b" anchorCtr="0" compatLnSpc="1">
            <a:prstTxWarp prst="textNoShape">
              <a:avLst/>
            </a:prstTxWarp>
          </a:bodyPr>
          <a:lstStyle>
            <a:lvl1pPr algn="r" defTabSz="966537" eaLnBrk="1" hangingPunct="1">
              <a:defRPr sz="1200">
                <a:latin typeface="Calibri Light" pitchFamily="34" charset="0"/>
              </a:defRPr>
            </a:lvl1pPr>
          </a:lstStyle>
          <a:p>
            <a:pPr>
              <a:defRPr/>
            </a:pPr>
            <a:fld id="{47C584BF-6945-4E60-B2A7-1638FF8EA8EE}" type="slidenum">
              <a:rPr lang="en-US" smtClean="0"/>
              <a:pPr>
                <a:defRPr/>
              </a:pPr>
              <a:t>‹#›</a:t>
            </a:fld>
            <a:endParaRPr lang="en-US" dirty="0"/>
          </a:p>
        </p:txBody>
      </p:sp>
    </p:spTree>
    <p:extLst>
      <p:ext uri="{BB962C8B-B14F-4D97-AF65-F5344CB8AC3E}">
        <p14:creationId xmlns:p14="http://schemas.microsoft.com/office/powerpoint/2010/main" val="33460990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Light"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Light"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Light"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Light"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Light"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jmespath.org/"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jmespath.org/"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7C584BF-6945-4E60-B2A7-1638FF8EA8EE}"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57" kern="1200" dirty="0">
                <a:solidFill>
                  <a:schemeClr val="tx1"/>
                </a:solidFill>
                <a:effectLst/>
                <a:latin typeface="+mn-lt"/>
                <a:ea typeface="+mn-ea"/>
                <a:cs typeface="+mn-cs"/>
              </a:rPr>
              <a:t>You have the ability to deploy and manage resources as a group. Previously, with the Azure Classic Deployment model each resource had to be managed and maintained independently. Using tools like PowerShell made this easier, but it will still a pretty monumental task on large deployments.</a:t>
            </a:r>
          </a:p>
          <a:p>
            <a:r>
              <a:rPr lang="en-US" sz="1457" kern="1200" dirty="0">
                <a:solidFill>
                  <a:schemeClr val="tx1"/>
                </a:solidFill>
                <a:effectLst/>
                <a:latin typeface="+mn-lt"/>
                <a:ea typeface="+mn-ea"/>
                <a:cs typeface="+mn-cs"/>
              </a:rPr>
              <a:t>Using ARM you can generally deploy the same template or script over and over again and have ARM apply the changes to the resource without you writing a bunch of code to only apply changes.</a:t>
            </a:r>
          </a:p>
          <a:p>
            <a:r>
              <a:rPr lang="en-US" sz="1457" kern="1200" dirty="0">
                <a:solidFill>
                  <a:schemeClr val="tx1"/>
                </a:solidFill>
                <a:effectLst/>
                <a:latin typeface="+mn-lt"/>
                <a:ea typeface="+mn-ea"/>
                <a:cs typeface="+mn-cs"/>
              </a:rPr>
              <a:t>You still have the ability to manage resources from the command line. You also now have the ability to declaratively define resources using a template, this provides a true infrastructure as code experience. </a:t>
            </a:r>
          </a:p>
          <a:p>
            <a:r>
              <a:rPr lang="en-US" sz="1457" kern="1200" dirty="0">
                <a:solidFill>
                  <a:schemeClr val="tx1"/>
                </a:solidFill>
                <a:effectLst/>
                <a:latin typeface="+mn-lt"/>
                <a:ea typeface="+mn-ea"/>
                <a:cs typeface="+mn-cs"/>
              </a:rPr>
              <a:t>Using ARM Templates, you can define dependencies between resources. This allows you to deploy workloads in the correct order and to pass output values from one resource to another for advanced orchestrations.</a:t>
            </a:r>
          </a:p>
          <a:p>
            <a:r>
              <a:rPr lang="en-US" sz="1457" kern="1200" dirty="0">
                <a:solidFill>
                  <a:schemeClr val="tx1"/>
                </a:solidFill>
                <a:effectLst/>
                <a:latin typeface="+mn-lt"/>
                <a:ea typeface="+mn-ea"/>
                <a:cs typeface="+mn-cs"/>
              </a:rPr>
              <a:t>ARM natively supports role based access control. This allows you to grant access at an individual resource or resource group level and with fine grained permissions on what the user or group can actually do.</a:t>
            </a:r>
          </a:p>
          <a:p>
            <a:r>
              <a:rPr lang="en-US" sz="1457" kern="1200" dirty="0">
                <a:solidFill>
                  <a:schemeClr val="tx1"/>
                </a:solidFill>
                <a:effectLst/>
                <a:latin typeface="+mn-lt"/>
                <a:ea typeface="+mn-ea"/>
                <a:cs typeface="+mn-cs"/>
              </a:rPr>
              <a:t>ARM also provides the ability to tag resources at a resource group or even at the resource level to organize your resources to fit your needs. Tagging goes all the way through to your Azure bill as well. This gives you the ability to identify spending by a specific tag if you want to. </a:t>
            </a:r>
          </a:p>
        </p:txBody>
      </p:sp>
      <p:sp>
        <p:nvSpPr>
          <p:cNvPr id="4" name="Slide Number Placeholder 3"/>
          <p:cNvSpPr>
            <a:spLocks noGrp="1"/>
          </p:cNvSpPr>
          <p:nvPr>
            <p:ph type="sldNum" sz="quarter" idx="10"/>
          </p:nvPr>
        </p:nvSpPr>
        <p:spPr/>
        <p:txBody>
          <a:bodyPr/>
          <a:lstStyle/>
          <a:p>
            <a:fld id="{35F9E99B-4FEE-4934-B062-7974998916A4}" type="slidenum">
              <a:rPr lang="en-US" smtClean="0"/>
              <a:t>2</a:t>
            </a:fld>
            <a:endParaRPr lang="en-US"/>
          </a:p>
        </p:txBody>
      </p:sp>
    </p:spTree>
    <p:extLst>
      <p:ext uri="{BB962C8B-B14F-4D97-AF65-F5344CB8AC3E}">
        <p14:creationId xmlns:p14="http://schemas.microsoft.com/office/powerpoint/2010/main" val="2453531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 Providers are the basis</a:t>
            </a:r>
            <a:r>
              <a:rPr lang="en-US" baseline="0" dirty="0"/>
              <a:t> for anything that is to be provisioned in an Azure environment.  These document </a:t>
            </a:r>
            <a:r>
              <a:rPr lang="en-US" sz="1457" b="0" i="0" kern="1200" dirty="0">
                <a:solidFill>
                  <a:schemeClr val="tx1"/>
                </a:solidFill>
                <a:effectLst/>
                <a:latin typeface="+mn-lt"/>
                <a:ea typeface="+mn-ea"/>
                <a:cs typeface="+mn-cs"/>
              </a:rPr>
              <a:t>the resources you can deploy and manage through Resource Manager. Each resource provider offers operations for working with the resources that are deployed. Some common resource providers are </a:t>
            </a:r>
            <a:r>
              <a:rPr lang="en-US" sz="1457" b="0" i="0" kern="1200" dirty="0" err="1">
                <a:solidFill>
                  <a:schemeClr val="tx1"/>
                </a:solidFill>
                <a:effectLst/>
                <a:latin typeface="+mn-lt"/>
                <a:ea typeface="+mn-ea"/>
                <a:cs typeface="+mn-cs"/>
              </a:rPr>
              <a:t>Microsoft.Compute</a:t>
            </a:r>
            <a:r>
              <a:rPr lang="en-US" sz="1457" b="0" i="0" kern="1200" dirty="0">
                <a:solidFill>
                  <a:schemeClr val="tx1"/>
                </a:solidFill>
                <a:effectLst/>
                <a:latin typeface="+mn-lt"/>
                <a:ea typeface="+mn-ea"/>
                <a:cs typeface="+mn-cs"/>
              </a:rPr>
              <a:t>, which supplies the virtual machine resource, </a:t>
            </a:r>
            <a:r>
              <a:rPr lang="en-US" sz="1457" b="0" i="0" kern="1200" dirty="0" err="1">
                <a:solidFill>
                  <a:schemeClr val="tx1"/>
                </a:solidFill>
                <a:effectLst/>
                <a:latin typeface="+mn-lt"/>
                <a:ea typeface="+mn-ea"/>
                <a:cs typeface="+mn-cs"/>
              </a:rPr>
              <a:t>Microsoft.Storage</a:t>
            </a:r>
            <a:r>
              <a:rPr lang="en-US" sz="1457" b="0" i="0" kern="1200" dirty="0">
                <a:solidFill>
                  <a:schemeClr val="tx1"/>
                </a:solidFill>
                <a:effectLst/>
                <a:latin typeface="+mn-lt"/>
                <a:ea typeface="+mn-ea"/>
                <a:cs typeface="+mn-cs"/>
              </a:rPr>
              <a:t>, which supplies the storage account resource, and </a:t>
            </a:r>
            <a:r>
              <a:rPr lang="en-US" sz="1457" b="0" i="0" kern="1200" dirty="0" err="1">
                <a:solidFill>
                  <a:schemeClr val="tx1"/>
                </a:solidFill>
                <a:effectLst/>
                <a:latin typeface="+mn-lt"/>
                <a:ea typeface="+mn-ea"/>
                <a:cs typeface="+mn-cs"/>
              </a:rPr>
              <a:t>Microsoft.Web</a:t>
            </a:r>
            <a:r>
              <a:rPr lang="en-US" sz="1457" b="0" i="0" kern="1200" dirty="0">
                <a:solidFill>
                  <a:schemeClr val="tx1"/>
                </a:solidFill>
                <a:effectLst/>
                <a:latin typeface="+mn-lt"/>
                <a:ea typeface="+mn-ea"/>
                <a:cs typeface="+mn-cs"/>
              </a:rPr>
              <a:t>, which supplies resources related to web apps.</a:t>
            </a:r>
            <a:endParaRPr lang="en-US" dirty="0"/>
          </a:p>
        </p:txBody>
      </p:sp>
      <p:sp>
        <p:nvSpPr>
          <p:cNvPr id="4" name="Slide Number Placeholder 3"/>
          <p:cNvSpPr>
            <a:spLocks noGrp="1"/>
          </p:cNvSpPr>
          <p:nvPr>
            <p:ph type="sldNum" sz="quarter" idx="10"/>
          </p:nvPr>
        </p:nvSpPr>
        <p:spPr/>
        <p:txBody>
          <a:bodyPr/>
          <a:lstStyle/>
          <a:p>
            <a:fld id="{35F9E99B-4FEE-4934-B062-7974998916A4}" type="slidenum">
              <a:rPr lang="en-US" smtClean="0"/>
              <a:t>3</a:t>
            </a:fld>
            <a:endParaRPr lang="en-US"/>
          </a:p>
        </p:txBody>
      </p:sp>
    </p:spTree>
    <p:extLst>
      <p:ext uri="{BB962C8B-B14F-4D97-AF65-F5344CB8AC3E}">
        <p14:creationId xmlns:p14="http://schemas.microsoft.com/office/powerpoint/2010/main" val="3787249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working with Azure scripting</a:t>
            </a:r>
            <a:r>
              <a:rPr lang="en-US" baseline="0" dirty="0"/>
              <a:t> you can use either imperative PowerShell Cmdlets or Azure ARM templates.</a:t>
            </a:r>
          </a:p>
          <a:p>
            <a:r>
              <a:rPr lang="en-US" baseline="0" dirty="0"/>
              <a:t>When working with PowerShell you are “Asking” to do something on your behalf and providing some inputs.</a:t>
            </a:r>
          </a:p>
          <a:p>
            <a:r>
              <a:rPr lang="en-US" baseline="0" dirty="0"/>
              <a:t>With Azure ARM templates you are specifically telling Azure what, how and where do builds or change your Azure resources.</a:t>
            </a:r>
            <a:endParaRPr lang="en-US" dirty="0"/>
          </a:p>
        </p:txBody>
      </p:sp>
      <p:sp>
        <p:nvSpPr>
          <p:cNvPr id="4" name="Slide Number Placeholder 3"/>
          <p:cNvSpPr>
            <a:spLocks noGrp="1"/>
          </p:cNvSpPr>
          <p:nvPr>
            <p:ph type="sldNum" sz="quarter" idx="10"/>
          </p:nvPr>
        </p:nvSpPr>
        <p:spPr/>
        <p:txBody>
          <a:bodyPr/>
          <a:lstStyle/>
          <a:p>
            <a:fld id="{71A41F1F-90BE-488A-B820-D47438566D65}" type="slidenum">
              <a:rPr lang="en-US" smtClean="0"/>
              <a:t>4</a:t>
            </a:fld>
            <a:endParaRPr lang="en-US"/>
          </a:p>
        </p:txBody>
      </p:sp>
    </p:spTree>
    <p:extLst>
      <p:ext uri="{BB962C8B-B14F-4D97-AF65-F5344CB8AC3E}">
        <p14:creationId xmlns:p14="http://schemas.microsoft.com/office/powerpoint/2010/main" val="4212659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PowerShell</a:t>
            </a:r>
            <a:r>
              <a:rPr lang="en-US" baseline="0" dirty="0"/>
              <a:t> or the Azure CLI can be used to automate just about any task in Azure and are available on multiple platforms.</a:t>
            </a:r>
            <a:endParaRPr lang="en-US" dirty="0"/>
          </a:p>
        </p:txBody>
      </p:sp>
      <p:sp>
        <p:nvSpPr>
          <p:cNvPr id="4" name="Slide Number Placeholder 3"/>
          <p:cNvSpPr>
            <a:spLocks noGrp="1"/>
          </p:cNvSpPr>
          <p:nvPr>
            <p:ph type="sldNum" sz="quarter" idx="10"/>
          </p:nvPr>
        </p:nvSpPr>
        <p:spPr/>
        <p:txBody>
          <a:bodyPr/>
          <a:lstStyle/>
          <a:p>
            <a:fld id="{71A41F1F-90BE-488A-B820-D47438566D65}" type="slidenum">
              <a:rPr lang="en-US" smtClean="0"/>
              <a:t>5</a:t>
            </a:fld>
            <a:endParaRPr lang="en-US"/>
          </a:p>
        </p:txBody>
      </p:sp>
    </p:spTree>
    <p:extLst>
      <p:ext uri="{BB962C8B-B14F-4D97-AF65-F5344CB8AC3E}">
        <p14:creationId xmlns:p14="http://schemas.microsoft.com/office/powerpoint/2010/main" val="414175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https://azure.microsoft.com/en-us/documentation/articles/powershell-install-configure/</a:t>
            </a:r>
          </a:p>
          <a:p>
            <a:endParaRPr lang="en-US" dirty="0"/>
          </a:p>
        </p:txBody>
      </p:sp>
      <p:sp>
        <p:nvSpPr>
          <p:cNvPr id="4" name="Slide Number Placeholder 3"/>
          <p:cNvSpPr>
            <a:spLocks noGrp="1"/>
          </p:cNvSpPr>
          <p:nvPr>
            <p:ph type="sldNum" sz="quarter" idx="10"/>
          </p:nvPr>
        </p:nvSpPr>
        <p:spPr/>
        <p:txBody>
          <a:bodyPr/>
          <a:lstStyle/>
          <a:p>
            <a:fld id="{71A41F1F-90BE-488A-B820-D47438566D65}" type="slidenum">
              <a:rPr lang="en-US" smtClean="0"/>
              <a:t>6</a:t>
            </a:fld>
            <a:endParaRPr lang="en-US"/>
          </a:p>
        </p:txBody>
      </p:sp>
    </p:spTree>
    <p:extLst>
      <p:ext uri="{BB962C8B-B14F-4D97-AF65-F5344CB8AC3E}">
        <p14:creationId xmlns:p14="http://schemas.microsoft.com/office/powerpoint/2010/main" val="3551560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https://azure.microsoft.com/en-us/documentation/articles/resource-group-authenticate-service-principal/</a:t>
            </a:r>
          </a:p>
          <a:p>
            <a:endParaRPr lang="en-US" dirty="0"/>
          </a:p>
        </p:txBody>
      </p:sp>
      <p:sp>
        <p:nvSpPr>
          <p:cNvPr id="4" name="Slide Number Placeholder 3"/>
          <p:cNvSpPr>
            <a:spLocks noGrp="1"/>
          </p:cNvSpPr>
          <p:nvPr>
            <p:ph type="sldNum" sz="quarter" idx="10"/>
          </p:nvPr>
        </p:nvSpPr>
        <p:spPr/>
        <p:txBody>
          <a:bodyPr/>
          <a:lstStyle/>
          <a:p>
            <a:fld id="{71A41F1F-90BE-488A-B820-D47438566D65}" type="slidenum">
              <a:rPr lang="en-US" smtClean="0"/>
              <a:t>11</a:t>
            </a:fld>
            <a:endParaRPr lang="en-US"/>
          </a:p>
        </p:txBody>
      </p:sp>
    </p:spTree>
    <p:extLst>
      <p:ext uri="{BB962C8B-B14F-4D97-AF65-F5344CB8AC3E}">
        <p14:creationId xmlns:p14="http://schemas.microsoft.com/office/powerpoint/2010/main" val="3003933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Calibri Light" pitchFamily="34" charset="0"/>
                <a:ea typeface="+mn-ea"/>
                <a:cs typeface="+mn-cs"/>
              </a:rPr>
              <a:t>The Azure CLI uses the --query argument to execute a </a:t>
            </a:r>
            <a:r>
              <a:rPr lang="en-US" sz="1200" b="0" i="0" u="sng" kern="1200" dirty="0" err="1">
                <a:solidFill>
                  <a:schemeClr val="tx1"/>
                </a:solidFill>
                <a:effectLst/>
                <a:latin typeface="Calibri Light" pitchFamily="34" charset="0"/>
                <a:ea typeface="+mn-ea"/>
                <a:cs typeface="+mn-cs"/>
                <a:hlinkClick r:id="rId3"/>
              </a:rPr>
              <a:t>JMESPath</a:t>
            </a:r>
            <a:r>
              <a:rPr lang="en-US" sz="1200" b="0" i="0" u="sng" kern="1200" dirty="0">
                <a:solidFill>
                  <a:schemeClr val="tx1"/>
                </a:solidFill>
                <a:effectLst/>
                <a:latin typeface="Calibri Light" pitchFamily="34" charset="0"/>
                <a:ea typeface="+mn-ea"/>
                <a:cs typeface="+mn-cs"/>
                <a:hlinkClick r:id="rId3"/>
              </a:rPr>
              <a:t> query</a:t>
            </a:r>
            <a:r>
              <a:rPr lang="en-US" sz="1200" b="0" i="0" kern="1200" dirty="0">
                <a:solidFill>
                  <a:schemeClr val="tx1"/>
                </a:solidFill>
                <a:effectLst/>
                <a:latin typeface="Calibri Light" pitchFamily="34" charset="0"/>
                <a:ea typeface="+mn-ea"/>
                <a:cs typeface="+mn-cs"/>
              </a:rPr>
              <a:t> on the results of commands. </a:t>
            </a:r>
            <a:r>
              <a:rPr lang="en-US" sz="1200" b="0" i="0" kern="1200" dirty="0" err="1">
                <a:solidFill>
                  <a:schemeClr val="tx1"/>
                </a:solidFill>
                <a:effectLst/>
                <a:latin typeface="Calibri Light" pitchFamily="34" charset="0"/>
                <a:ea typeface="+mn-ea"/>
                <a:cs typeface="+mn-cs"/>
              </a:rPr>
              <a:t>JMESPath</a:t>
            </a:r>
            <a:r>
              <a:rPr lang="en-US" sz="1200" b="0" i="0" kern="1200" dirty="0">
                <a:solidFill>
                  <a:schemeClr val="tx1"/>
                </a:solidFill>
                <a:effectLst/>
                <a:latin typeface="Calibri Light" pitchFamily="34" charset="0"/>
                <a:ea typeface="+mn-ea"/>
                <a:cs typeface="+mn-cs"/>
              </a:rPr>
              <a:t> is a query language for JSON, giving you the ability to select and modify data from CLI output. Queries are executed on the JSON output before any display formatting.</a:t>
            </a:r>
          </a:p>
          <a:p>
            <a:r>
              <a:rPr lang="en-US" sz="1200" b="0" i="0" kern="1200" dirty="0">
                <a:solidFill>
                  <a:schemeClr val="tx1"/>
                </a:solidFill>
                <a:effectLst/>
                <a:latin typeface="Calibri Light" pitchFamily="34" charset="0"/>
                <a:ea typeface="+mn-ea"/>
                <a:cs typeface="+mn-cs"/>
              </a:rPr>
              <a:t>The --query argument is supported by all commands in the Azure CLI. This article covers how to use the features of </a:t>
            </a:r>
            <a:r>
              <a:rPr lang="en-US" sz="1200" b="0" i="0" kern="1200" dirty="0" err="1">
                <a:solidFill>
                  <a:schemeClr val="tx1"/>
                </a:solidFill>
                <a:effectLst/>
                <a:latin typeface="Calibri Light" pitchFamily="34" charset="0"/>
                <a:ea typeface="+mn-ea"/>
                <a:cs typeface="+mn-cs"/>
              </a:rPr>
              <a:t>JMESPath</a:t>
            </a:r>
            <a:r>
              <a:rPr lang="en-US" sz="1200" b="0" i="0" kern="1200" dirty="0">
                <a:solidFill>
                  <a:schemeClr val="tx1"/>
                </a:solidFill>
                <a:effectLst/>
                <a:latin typeface="Calibri Light" pitchFamily="34" charset="0"/>
                <a:ea typeface="+mn-ea"/>
                <a:cs typeface="+mn-cs"/>
              </a:rPr>
              <a:t> with a series of small, simple examples.</a:t>
            </a:r>
          </a:p>
          <a:p>
            <a:endParaRPr lang="en-US" dirty="0"/>
          </a:p>
        </p:txBody>
      </p:sp>
      <p:sp>
        <p:nvSpPr>
          <p:cNvPr id="4" name="Slide Number Placeholder 3"/>
          <p:cNvSpPr>
            <a:spLocks noGrp="1"/>
          </p:cNvSpPr>
          <p:nvPr>
            <p:ph type="sldNum" sz="quarter" idx="10"/>
          </p:nvPr>
        </p:nvSpPr>
        <p:spPr/>
        <p:txBody>
          <a:bodyPr/>
          <a:lstStyle/>
          <a:p>
            <a:pPr>
              <a:defRPr/>
            </a:pPr>
            <a:fld id="{47C584BF-6945-4E60-B2A7-1638FF8EA8EE}" type="slidenum">
              <a:rPr lang="en-US" smtClean="0"/>
              <a:pPr>
                <a:defRPr/>
              </a:pPr>
              <a:t>22</a:t>
            </a:fld>
            <a:endParaRPr lang="en-US" dirty="0"/>
          </a:p>
        </p:txBody>
      </p:sp>
    </p:spTree>
    <p:extLst>
      <p:ext uri="{BB962C8B-B14F-4D97-AF65-F5344CB8AC3E}">
        <p14:creationId xmlns:p14="http://schemas.microsoft.com/office/powerpoint/2010/main" val="2244341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Calibri Light" pitchFamily="34" charset="0"/>
                <a:ea typeface="+mn-ea"/>
                <a:cs typeface="+mn-cs"/>
              </a:rPr>
              <a:t>The Azure CLI uses the --query argument to execute a </a:t>
            </a:r>
            <a:r>
              <a:rPr lang="en-US" sz="1200" b="0" i="0" u="sng" kern="1200" dirty="0" err="1">
                <a:solidFill>
                  <a:schemeClr val="tx1"/>
                </a:solidFill>
                <a:effectLst/>
                <a:latin typeface="Calibri Light" pitchFamily="34" charset="0"/>
                <a:ea typeface="+mn-ea"/>
                <a:cs typeface="+mn-cs"/>
                <a:hlinkClick r:id="rId3"/>
              </a:rPr>
              <a:t>JMESPath</a:t>
            </a:r>
            <a:r>
              <a:rPr lang="en-US" sz="1200" b="0" i="0" u="sng" kern="1200" dirty="0">
                <a:solidFill>
                  <a:schemeClr val="tx1"/>
                </a:solidFill>
                <a:effectLst/>
                <a:latin typeface="Calibri Light" pitchFamily="34" charset="0"/>
                <a:ea typeface="+mn-ea"/>
                <a:cs typeface="+mn-cs"/>
                <a:hlinkClick r:id="rId3"/>
              </a:rPr>
              <a:t> query</a:t>
            </a:r>
            <a:r>
              <a:rPr lang="en-US" sz="1200" b="0" i="0" kern="1200" dirty="0">
                <a:solidFill>
                  <a:schemeClr val="tx1"/>
                </a:solidFill>
                <a:effectLst/>
                <a:latin typeface="Calibri Light" pitchFamily="34" charset="0"/>
                <a:ea typeface="+mn-ea"/>
                <a:cs typeface="+mn-cs"/>
              </a:rPr>
              <a:t> on the results of commands. </a:t>
            </a:r>
            <a:r>
              <a:rPr lang="en-US" sz="1200" b="0" i="0" kern="1200" dirty="0" err="1">
                <a:solidFill>
                  <a:schemeClr val="tx1"/>
                </a:solidFill>
                <a:effectLst/>
                <a:latin typeface="Calibri Light" pitchFamily="34" charset="0"/>
                <a:ea typeface="+mn-ea"/>
                <a:cs typeface="+mn-cs"/>
              </a:rPr>
              <a:t>JMESPath</a:t>
            </a:r>
            <a:r>
              <a:rPr lang="en-US" sz="1200" b="0" i="0" kern="1200" dirty="0">
                <a:solidFill>
                  <a:schemeClr val="tx1"/>
                </a:solidFill>
                <a:effectLst/>
                <a:latin typeface="Calibri Light" pitchFamily="34" charset="0"/>
                <a:ea typeface="+mn-ea"/>
                <a:cs typeface="+mn-cs"/>
              </a:rPr>
              <a:t> is a query language for JSON, giving you the ability to select and modify data from CLI output. Queries are executed on the JSON output before any display formatting.</a:t>
            </a:r>
          </a:p>
          <a:p>
            <a:r>
              <a:rPr lang="en-US" sz="1200" b="0" i="0" kern="1200" dirty="0">
                <a:solidFill>
                  <a:schemeClr val="tx1"/>
                </a:solidFill>
                <a:effectLst/>
                <a:latin typeface="Calibri Light" pitchFamily="34" charset="0"/>
                <a:ea typeface="+mn-ea"/>
                <a:cs typeface="+mn-cs"/>
              </a:rPr>
              <a:t>The --query argument is supported by all commands in the Azure CLI. This article covers how to use the features of </a:t>
            </a:r>
            <a:r>
              <a:rPr lang="en-US" sz="1200" b="0" i="0" kern="1200" dirty="0" err="1">
                <a:solidFill>
                  <a:schemeClr val="tx1"/>
                </a:solidFill>
                <a:effectLst/>
                <a:latin typeface="Calibri Light" pitchFamily="34" charset="0"/>
                <a:ea typeface="+mn-ea"/>
                <a:cs typeface="+mn-cs"/>
              </a:rPr>
              <a:t>JMESPath</a:t>
            </a:r>
            <a:r>
              <a:rPr lang="en-US" sz="1200" b="0" i="0" kern="1200" dirty="0">
                <a:solidFill>
                  <a:schemeClr val="tx1"/>
                </a:solidFill>
                <a:effectLst/>
                <a:latin typeface="Calibri Light" pitchFamily="34" charset="0"/>
                <a:ea typeface="+mn-ea"/>
                <a:cs typeface="+mn-cs"/>
              </a:rPr>
              <a:t> with a series of small, simple examples.</a:t>
            </a:r>
          </a:p>
          <a:p>
            <a:endParaRPr lang="en-US" dirty="0"/>
          </a:p>
        </p:txBody>
      </p:sp>
      <p:sp>
        <p:nvSpPr>
          <p:cNvPr id="4" name="Slide Number Placeholder 3"/>
          <p:cNvSpPr>
            <a:spLocks noGrp="1"/>
          </p:cNvSpPr>
          <p:nvPr>
            <p:ph type="sldNum" sz="quarter" idx="10"/>
          </p:nvPr>
        </p:nvSpPr>
        <p:spPr/>
        <p:txBody>
          <a:bodyPr/>
          <a:lstStyle/>
          <a:p>
            <a:pPr>
              <a:defRPr/>
            </a:pPr>
            <a:fld id="{47C584BF-6945-4E60-B2A7-1638FF8EA8EE}" type="slidenum">
              <a:rPr lang="en-US" smtClean="0"/>
              <a:pPr>
                <a:defRPr/>
              </a:pPr>
              <a:t>23</a:t>
            </a:fld>
            <a:endParaRPr lang="en-US" dirty="0"/>
          </a:p>
        </p:txBody>
      </p:sp>
    </p:spTree>
    <p:extLst>
      <p:ext uri="{BB962C8B-B14F-4D97-AF65-F5344CB8AC3E}">
        <p14:creationId xmlns:p14="http://schemas.microsoft.com/office/powerpoint/2010/main" val="17368125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32780" name="Title 32779"/>
          <p:cNvSpPr>
            <a:spLocks noGrp="1" noChangeArrowheads="1"/>
          </p:cNvSpPr>
          <p:nvPr>
            <p:ph type="ctrTitle"/>
          </p:nvPr>
        </p:nvSpPr>
        <p:spPr>
          <a:xfrm>
            <a:off x="685800" y="400050"/>
            <a:ext cx="7772400" cy="1885950"/>
          </a:xfrm>
          <a:noFill/>
        </p:spPr>
        <p:txBody>
          <a:bodyPr anchor="b"/>
          <a:lstStyle>
            <a:lvl1pPr algn="r">
              <a:defRPr sz="3200" b="1">
                <a:solidFill>
                  <a:schemeClr val="accent2"/>
                </a:solidFill>
                <a:latin typeface="Calibri Light" pitchFamily="34" charset="0"/>
                <a:cs typeface="Segoe UI" pitchFamily="34" charset="0"/>
              </a:defRPr>
            </a:lvl1pPr>
          </a:lstStyle>
          <a:p>
            <a:r>
              <a:rPr lang="en-US" dirty="0"/>
              <a:t>Click to edit Master title style</a:t>
            </a:r>
          </a:p>
        </p:txBody>
      </p:sp>
      <p:sp>
        <p:nvSpPr>
          <p:cNvPr id="32781" name="Subtitle 32780"/>
          <p:cNvSpPr>
            <a:spLocks noGrp="1" noChangeArrowheads="1"/>
          </p:cNvSpPr>
          <p:nvPr>
            <p:ph type="subTitle" idx="1"/>
          </p:nvPr>
        </p:nvSpPr>
        <p:spPr>
          <a:xfrm>
            <a:off x="2057400" y="2343150"/>
            <a:ext cx="6400800" cy="971550"/>
          </a:xfrm>
        </p:spPr>
        <p:txBody>
          <a:bodyPr/>
          <a:lstStyle>
            <a:lvl1pPr marL="0" indent="0" algn="r">
              <a:buNone/>
              <a:defRPr b="0">
                <a:latin typeface="Calibri Light" pitchFamily="34" charset="0"/>
                <a:cs typeface="Segoe UI" pitchFamily="34" charset="0"/>
              </a:defRPr>
            </a:lvl1pPr>
          </a:lstStyle>
          <a:p>
            <a:r>
              <a:rPr lang="en-US"/>
              <a:t>Click to edit Master subtitle style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3625850"/>
            <a:ext cx="3162300" cy="1358900"/>
          </a:xfrm>
          <a:prstGeom prst="rect">
            <a:avLst/>
          </a:prstGeom>
        </p:spPr>
      </p:pic>
    </p:spTree>
    <p:extLst>
      <p:ext uri="{BB962C8B-B14F-4D97-AF65-F5344CB8AC3E}">
        <p14:creationId xmlns:p14="http://schemas.microsoft.com/office/powerpoint/2010/main" val="327403780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ulleted Slide">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chemeClr val="tx2"/>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9437" y="1085849"/>
            <a:ext cx="8363938" cy="1888209"/>
          </a:xfrm>
        </p:spPr>
        <p:txBody>
          <a:bodyPr/>
          <a:lstStyle>
            <a:lvl1pPr marL="345151" indent="-345151">
              <a:buClr>
                <a:srgbClr val="FFFFFF"/>
              </a:buClr>
              <a:buSzPct val="70000"/>
              <a:buFontTx/>
              <a:buBlip>
                <a:blip r:embed="rId2"/>
              </a:buBlip>
              <a:defRPr sz="3000">
                <a:solidFill>
                  <a:schemeClr val="accent2"/>
                </a:solidFill>
              </a:defRPr>
            </a:lvl1pPr>
            <a:lvl2pPr marL="641512" indent="-296360">
              <a:buClr>
                <a:srgbClr val="FFFFFF"/>
              </a:buClr>
              <a:buSzPct val="70000"/>
              <a:buFontTx/>
              <a:buBlip>
                <a:blip r:embed="rId2"/>
              </a:buBlip>
              <a:defRPr sz="2400">
                <a:solidFill>
                  <a:schemeClr val="tx2"/>
                </a:solidFill>
              </a:defRPr>
            </a:lvl2pPr>
            <a:lvl3pPr marL="943822" indent="-302311">
              <a:buClr>
                <a:srgbClr val="FFFFFF"/>
              </a:buClr>
              <a:buSzPct val="70000"/>
              <a:buFontTx/>
              <a:buBlip>
                <a:blip r:embed="rId2"/>
              </a:buBlip>
              <a:defRPr sz="2100">
                <a:solidFill>
                  <a:schemeClr val="tx2"/>
                </a:solidFill>
              </a:defRPr>
            </a:lvl3pPr>
            <a:lvl4pPr marL="1203276" indent="-259460">
              <a:buClr>
                <a:srgbClr val="FFFFFF"/>
              </a:buClr>
              <a:buSzPct val="70000"/>
              <a:buFontTx/>
              <a:buBlip>
                <a:blip r:embed="rId2"/>
              </a:buBlip>
              <a:defRPr sz="2100">
                <a:solidFill>
                  <a:schemeClr val="tx2"/>
                </a:solidFill>
              </a:defRPr>
            </a:lvl4pPr>
            <a:lvl5pPr marL="1455603" indent="-252320">
              <a:buClr>
                <a:srgbClr val="FFFFFF"/>
              </a:buClr>
              <a:buSzPct val="70000"/>
              <a:buFontTx/>
              <a:buBlip>
                <a:blip r:embed="rId2"/>
              </a:buBlip>
              <a:defRPr sz="21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718124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SUBHEAD, BODY TEXT">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264959" y="1425378"/>
            <a:ext cx="8625254" cy="2928970"/>
          </a:xfrm>
          <a:prstGeom prst="rect">
            <a:avLst/>
          </a:prstGeom>
        </p:spPr>
        <p:txBody>
          <a:bodyPr vert="horz"/>
          <a:lstStyle>
            <a:lvl1pPr marL="210112" indent="-210112">
              <a:lnSpc>
                <a:spcPct val="110000"/>
              </a:lnSpc>
              <a:buClr>
                <a:schemeClr val="tx1"/>
              </a:buClr>
              <a:buFont typeface="Arial"/>
              <a:buChar char="•"/>
              <a:defRPr sz="1029">
                <a:solidFill>
                  <a:schemeClr val="tx1"/>
                </a:solidFill>
              </a:defRPr>
            </a:lvl1pPr>
            <a:lvl2pPr marL="421349" indent="-210112">
              <a:lnSpc>
                <a:spcPct val="110000"/>
              </a:lnSpc>
              <a:buFont typeface="Lucida Grande"/>
              <a:buChar char="-"/>
              <a:defRPr sz="1029">
                <a:solidFill>
                  <a:schemeClr val="tx1"/>
                </a:solidFill>
              </a:defRPr>
            </a:lvl2pPr>
            <a:lvl3pPr marL="651429" indent="-210112">
              <a:lnSpc>
                <a:spcPct val="110000"/>
              </a:lnSpc>
              <a:buFont typeface="Courier New"/>
              <a:buChar char="o"/>
              <a:defRPr sz="1029">
                <a:solidFill>
                  <a:schemeClr val="tx1"/>
                </a:solidFill>
              </a:defRPr>
            </a:lvl3pPr>
            <a:lvl4pPr marL="862666" indent="-210112">
              <a:lnSpc>
                <a:spcPct val="110000"/>
              </a:lnSpc>
              <a:buFont typeface="Courier New"/>
              <a:buChar char="o"/>
              <a:defRPr sz="1029">
                <a:solidFill>
                  <a:schemeClr val="tx1"/>
                </a:solidFill>
              </a:defRPr>
            </a:lvl4pPr>
            <a:lvl5pPr marL="829080" indent="0">
              <a:buFont typeface="Wingdings" charset="2"/>
              <a:buNone/>
              <a:defRPr sz="1029">
                <a:solidFill>
                  <a:schemeClr val="tx1"/>
                </a:solidFill>
              </a:defRPr>
            </a:lvl5pPr>
          </a:lstStyle>
          <a:p>
            <a:pPr lvl="0"/>
            <a:r>
              <a:rPr lang="en-CA"/>
              <a:t>First level</a:t>
            </a:r>
          </a:p>
          <a:p>
            <a:pPr lvl="1"/>
            <a:r>
              <a:rPr lang="en-CA"/>
              <a:t>Second level</a:t>
            </a:r>
          </a:p>
          <a:p>
            <a:pPr lvl="2"/>
            <a:r>
              <a:rPr lang="en-CA"/>
              <a:t>Third level</a:t>
            </a:r>
            <a:endParaRPr lang="en-US"/>
          </a:p>
          <a:p>
            <a:pPr lvl="3"/>
            <a:endParaRPr lang="en-US"/>
          </a:p>
          <a:p>
            <a:pPr lvl="3"/>
            <a:endParaRPr lang="en-CA"/>
          </a:p>
        </p:txBody>
      </p:sp>
      <p:sp>
        <p:nvSpPr>
          <p:cNvPr id="8" name="Text Placeholder 3"/>
          <p:cNvSpPr>
            <a:spLocks noGrp="1"/>
          </p:cNvSpPr>
          <p:nvPr>
            <p:ph type="body" sz="quarter" idx="10"/>
          </p:nvPr>
        </p:nvSpPr>
        <p:spPr>
          <a:xfrm>
            <a:off x="259369" y="588362"/>
            <a:ext cx="4030410" cy="297512"/>
          </a:xfrm>
          <a:prstGeom prst="rect">
            <a:avLst/>
          </a:prstGeom>
        </p:spPr>
        <p:txBody>
          <a:bodyPr vert="horz"/>
          <a:lstStyle>
            <a:lvl1pPr marL="0" indent="0">
              <a:buNone/>
              <a:defRPr sz="1618"/>
            </a:lvl1pPr>
          </a:lstStyle>
          <a:p>
            <a:pPr lvl="0"/>
            <a:r>
              <a:rPr lang="en-CA" dirty="0"/>
              <a:t>Click to edit Master text styles</a:t>
            </a:r>
          </a:p>
        </p:txBody>
      </p:sp>
      <p:sp>
        <p:nvSpPr>
          <p:cNvPr id="6" name="Title 1"/>
          <p:cNvSpPr>
            <a:spLocks noGrp="1"/>
          </p:cNvSpPr>
          <p:nvPr>
            <p:ph type="title"/>
          </p:nvPr>
        </p:nvSpPr>
        <p:spPr>
          <a:xfrm>
            <a:off x="259369" y="193347"/>
            <a:ext cx="9144000" cy="407256"/>
          </a:xfrm>
          <a:prstGeom prst="rect">
            <a:avLst/>
          </a:prstGeom>
        </p:spPr>
        <p:txBody>
          <a:bodyPr lIns="0">
            <a:normAutofit/>
          </a:bodyPr>
          <a:lstStyle>
            <a:lvl1pPr>
              <a:defRPr sz="2353">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73412997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rtlCol="0"/>
          <a:lstStyle>
            <a:lvl1pPr marL="0" indent="0" algn="ctr" defTabSz="-13873163" rtl="0" eaLnBrk="1" fontAlgn="base" hangingPunct="1">
              <a:spcBef>
                <a:spcPct val="0"/>
              </a:spcBef>
              <a:spcAft>
                <a:spcPct val="0"/>
              </a:spcAft>
              <a:defRPr lang="en-US" sz="2900" b="1" dirty="0">
                <a:solidFill>
                  <a:schemeClr val="accent2"/>
                </a:solidFill>
                <a:latin typeface="Calibri"/>
                <a:ea typeface="+mj-ea"/>
                <a:cs typeface="Segoe UI" pitchFamily="34" charset="0"/>
              </a:defRPr>
            </a:lvl1pPr>
          </a:lstStyle>
          <a:p>
            <a:r>
              <a:rPr lang="en-US" dirty="0"/>
              <a:t>Click to edit Master title style</a:t>
            </a:r>
          </a:p>
        </p:txBody>
      </p:sp>
      <p:sp>
        <p:nvSpPr>
          <p:cNvPr id="3" name="Text Placeholder 2"/>
          <p:cNvSpPr>
            <a:spLocks noGrp="1"/>
          </p:cNvSpPr>
          <p:nvPr>
            <p:ph type="body" idx="1"/>
          </p:nvPr>
        </p:nvSpPr>
        <p:spPr>
          <a:xfrm>
            <a:off x="457200" y="1028700"/>
            <a:ext cx="8229600" cy="3200400"/>
          </a:xfrm>
        </p:spPr>
        <p:txBody>
          <a:bodyPr rtlCol="0"/>
          <a:lstStyle>
            <a:lvl1pPr>
              <a:buClrTx/>
              <a:buFont typeface="Wingdings" pitchFamily="2" charset="2"/>
              <a:buChar char="§"/>
              <a:defRPr sz="2100" b="1">
                <a:latin typeface="Calibri" pitchFamily="34" charset="0"/>
              </a:defRPr>
            </a:lvl1pPr>
            <a:lvl2pPr>
              <a:buClrTx/>
              <a:buFont typeface="Wingdings" pitchFamily="2" charset="2"/>
              <a:buChar char="o"/>
              <a:defRPr sz="1900" b="0">
                <a:latin typeface="Calibri Light" pitchFamily="34" charset="0"/>
              </a:defRPr>
            </a:lvl2pPr>
            <a:lvl3pPr>
              <a:buClrTx/>
              <a:buFont typeface="Wingdings" pitchFamily="2" charset="2"/>
              <a:buChar char="o"/>
              <a:defRPr sz="1700" b="0">
                <a:latin typeface="Calibri Light" pitchFamily="34" charset="0"/>
              </a:defRPr>
            </a:lvl3pPr>
            <a:lvl4pPr>
              <a:buClrTx/>
              <a:buFont typeface="Wingdings" pitchFamily="2" charset="2"/>
              <a:buChar char="o"/>
              <a:defRPr sz="1500" b="0">
                <a:latin typeface="Calibri Light" pitchFamily="34" charset="0"/>
              </a:defRPr>
            </a:lvl4pPr>
            <a:lvl5pPr>
              <a:buClrTx/>
              <a:buFont typeface="Wingdings" pitchFamily="2" charset="2"/>
              <a:buChar char="o"/>
              <a:defRPr sz="1300" b="0">
                <a:latin typeface="Calibri Light"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bwMode="auto">
          <a:xfrm>
            <a:off x="6477000" y="4850349"/>
            <a:ext cx="2667000" cy="230832"/>
          </a:xfrm>
          <a:prstGeom prst="rect">
            <a:avLst/>
          </a:prstGeom>
          <a:noFill/>
          <a:ln w="9525">
            <a:noFill/>
            <a:miter lim="800000"/>
            <a:headEnd/>
            <a:tailEnd/>
          </a:ln>
        </p:spPr>
        <p:txBody>
          <a:bodyPr wrap="square" rtlCol="0">
            <a:spAutoFit/>
          </a:bodyPr>
          <a:lstStyle/>
          <a:p>
            <a:pPr algn="r"/>
            <a:r>
              <a:rPr lang="en-US" sz="900" b="0" u="none" dirty="0">
                <a:solidFill>
                  <a:srgbClr val="000000"/>
                </a:solidFill>
                <a:latin typeface="Calibri"/>
                <a:cs typeface="Mangal" pitchFamily="18" charset="0"/>
              </a:rPr>
              <a:t>© </a:t>
            </a:r>
            <a:r>
              <a:rPr lang="en-US" sz="900" b="0" u="none" dirty="0" err="1">
                <a:solidFill>
                  <a:srgbClr val="000000"/>
                </a:solidFill>
                <a:latin typeface="Calibri"/>
                <a:cs typeface="Mangal" pitchFamily="18" charset="0"/>
              </a:rPr>
              <a:t>DEVintersection</a:t>
            </a:r>
            <a:r>
              <a:rPr lang="en-US" sz="900" b="0" u="none" dirty="0">
                <a:solidFill>
                  <a:srgbClr val="000000"/>
                </a:solidFill>
                <a:latin typeface="Calibri"/>
                <a:cs typeface="Mangal" pitchFamily="18" charset="0"/>
              </a:rPr>
              <a:t> </a:t>
            </a:r>
            <a:r>
              <a:rPr lang="en-US" sz="900" b="0" u="none" baseline="0" dirty="0">
                <a:solidFill>
                  <a:srgbClr val="000000"/>
                </a:solidFill>
                <a:latin typeface="Calibri"/>
                <a:cs typeface="Mangal" pitchFamily="18" charset="0"/>
              </a:rPr>
              <a:t> </a:t>
            </a:r>
            <a:r>
              <a:rPr lang="en-US" sz="900" b="0" u="none" dirty="0">
                <a:solidFill>
                  <a:srgbClr val="000000"/>
                </a:solidFill>
                <a:latin typeface="Calibri"/>
                <a:cs typeface="Mangal" pitchFamily="18" charset="0"/>
              </a:rPr>
              <a:t>All rights reserved.</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400550"/>
            <a:ext cx="1598429" cy="686875"/>
          </a:xfrm>
          <a:prstGeom prst="rect">
            <a:avLst/>
          </a:prstGeom>
        </p:spPr>
      </p:pic>
    </p:spTree>
    <p:extLst>
      <p:ext uri="{BB962C8B-B14F-4D97-AF65-F5344CB8AC3E}">
        <p14:creationId xmlns:p14="http://schemas.microsoft.com/office/powerpoint/2010/main" val="4174362362"/>
      </p:ext>
    </p:extLst>
  </p:cSld>
  <p:clrMapOvr>
    <a:masterClrMapping/>
  </p:clrMapOvr>
  <p:transition>
    <p:fade/>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p:spPr>
        <p:txBody>
          <a:bodyPr rtlCol="0"/>
          <a:lstStyle>
            <a:lvl1pPr marL="0" indent="0" algn="ctr" defTabSz="-13873163" rtl="0" eaLnBrk="1" fontAlgn="base" hangingPunct="1">
              <a:spcBef>
                <a:spcPct val="0"/>
              </a:spcBef>
              <a:spcAft>
                <a:spcPct val="0"/>
              </a:spcAft>
              <a:defRPr lang="en-US" sz="2900" b="1" dirty="0">
                <a:solidFill>
                  <a:schemeClr val="accent2"/>
                </a:solidFill>
                <a:latin typeface="+mj-lt"/>
                <a:ea typeface="+mj-ea"/>
                <a:cs typeface="Segoe UI" pitchFamily="34" charset="0"/>
              </a:defRPr>
            </a:lvl1pPr>
          </a:lstStyle>
          <a:p>
            <a:r>
              <a:rPr lang="en-US" dirty="0"/>
              <a:t>References</a:t>
            </a:r>
          </a:p>
        </p:txBody>
      </p:sp>
      <p:sp>
        <p:nvSpPr>
          <p:cNvPr id="8" name="Text Placeholder 2"/>
          <p:cNvSpPr>
            <a:spLocks noGrp="1"/>
          </p:cNvSpPr>
          <p:nvPr>
            <p:ph type="body" idx="1"/>
          </p:nvPr>
        </p:nvSpPr>
        <p:spPr>
          <a:xfrm>
            <a:off x="457200" y="1028700"/>
            <a:ext cx="8229600" cy="3200400"/>
          </a:xfrm>
        </p:spPr>
        <p:txBody>
          <a:bodyPr rtlCol="0"/>
          <a:lstStyle>
            <a:lvl1pPr>
              <a:buClrTx/>
              <a:buFont typeface="Wingdings" pitchFamily="2" charset="2"/>
              <a:buChar char="§"/>
              <a:defRPr sz="2100" b="1">
                <a:latin typeface="Calibri" pitchFamily="34" charset="0"/>
              </a:defRPr>
            </a:lvl1pPr>
            <a:lvl2pPr>
              <a:buClrTx/>
              <a:buFont typeface="Wingdings" pitchFamily="2" charset="2"/>
              <a:buChar char="o"/>
              <a:defRPr sz="1900" b="0">
                <a:latin typeface="Calibri Light" pitchFamily="34" charset="0"/>
              </a:defRPr>
            </a:lvl2pPr>
            <a:lvl3pPr>
              <a:buClrTx/>
              <a:buFont typeface="Wingdings" pitchFamily="2" charset="2"/>
              <a:buChar char="o"/>
              <a:defRPr sz="1700" b="0">
                <a:latin typeface="Calibri Light" pitchFamily="34" charset="0"/>
              </a:defRPr>
            </a:lvl3pPr>
            <a:lvl4pPr>
              <a:buClrTx/>
              <a:buFont typeface="Wingdings" pitchFamily="2" charset="2"/>
              <a:buChar char="o"/>
              <a:defRPr sz="1500" b="0">
                <a:latin typeface="Calibri Light" pitchFamily="34" charset="0"/>
              </a:defRPr>
            </a:lvl4pPr>
            <a:lvl5pPr>
              <a:buClrTx/>
              <a:buFont typeface="Wingdings" pitchFamily="2" charset="2"/>
              <a:buChar char="o"/>
              <a:defRPr sz="1300" b="0">
                <a:latin typeface="Calibri Light"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p:cNvSpPr txBox="1"/>
          <p:nvPr userDrawn="1"/>
        </p:nvSpPr>
        <p:spPr bwMode="auto">
          <a:xfrm>
            <a:off x="6477000" y="4850349"/>
            <a:ext cx="2667000" cy="230832"/>
          </a:xfrm>
          <a:prstGeom prst="rect">
            <a:avLst/>
          </a:prstGeom>
          <a:noFill/>
          <a:ln w="9525">
            <a:noFill/>
            <a:miter lim="800000"/>
            <a:headEnd/>
            <a:tailEnd/>
          </a:ln>
        </p:spPr>
        <p:txBody>
          <a:bodyPr wrap="square" rtlCol="0">
            <a:spAutoFit/>
          </a:bodyPr>
          <a:lstStyle/>
          <a:p>
            <a:pPr algn="r"/>
            <a:r>
              <a:rPr lang="en-US" sz="900" b="0" u="none" dirty="0">
                <a:solidFill>
                  <a:srgbClr val="000000"/>
                </a:solidFill>
                <a:latin typeface="Calibri"/>
                <a:cs typeface="Mangal" pitchFamily="18" charset="0"/>
              </a:rPr>
              <a:t>© </a:t>
            </a:r>
            <a:r>
              <a:rPr lang="en-US" sz="900" b="0" u="none" dirty="0" err="1">
                <a:solidFill>
                  <a:srgbClr val="000000"/>
                </a:solidFill>
                <a:latin typeface="Calibri"/>
                <a:cs typeface="Mangal" pitchFamily="18" charset="0"/>
              </a:rPr>
              <a:t>DEVintersection</a:t>
            </a:r>
            <a:r>
              <a:rPr lang="en-US" sz="900" b="0" u="none" dirty="0">
                <a:solidFill>
                  <a:srgbClr val="000000"/>
                </a:solidFill>
                <a:latin typeface="Calibri"/>
                <a:cs typeface="Mangal" pitchFamily="18" charset="0"/>
              </a:rPr>
              <a:t> </a:t>
            </a:r>
            <a:r>
              <a:rPr lang="en-US" sz="900" b="0" u="none" baseline="0" dirty="0">
                <a:solidFill>
                  <a:srgbClr val="000000"/>
                </a:solidFill>
                <a:latin typeface="Calibri"/>
                <a:cs typeface="Mangal" pitchFamily="18" charset="0"/>
              </a:rPr>
              <a:t> </a:t>
            </a:r>
            <a:r>
              <a:rPr lang="en-US" sz="900" b="0" u="none" dirty="0">
                <a:solidFill>
                  <a:srgbClr val="000000"/>
                </a:solidFill>
                <a:latin typeface="Calibri"/>
                <a:cs typeface="Mangal" pitchFamily="18" charset="0"/>
              </a:rPr>
              <a:t>All rights reserved.</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400550"/>
            <a:ext cx="1598429" cy="686875"/>
          </a:xfrm>
          <a:prstGeom prst="rect">
            <a:avLst/>
          </a:prstGeom>
        </p:spPr>
      </p:pic>
    </p:spTree>
    <p:extLst>
      <p:ext uri="{BB962C8B-B14F-4D97-AF65-F5344CB8AC3E}">
        <p14:creationId xmlns:p14="http://schemas.microsoft.com/office/powerpoint/2010/main" val="373227158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de Samp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6" name="TextBox 5"/>
          <p:cNvSpPr txBox="1"/>
          <p:nvPr userDrawn="1"/>
        </p:nvSpPr>
        <p:spPr bwMode="auto">
          <a:xfrm>
            <a:off x="6477000" y="4850349"/>
            <a:ext cx="2667000" cy="230832"/>
          </a:xfrm>
          <a:prstGeom prst="rect">
            <a:avLst/>
          </a:prstGeom>
          <a:noFill/>
          <a:ln w="9525">
            <a:noFill/>
            <a:miter lim="800000"/>
            <a:headEnd/>
            <a:tailEnd/>
          </a:ln>
        </p:spPr>
        <p:txBody>
          <a:bodyPr wrap="square" rtlCol="0">
            <a:spAutoFit/>
          </a:bodyPr>
          <a:lstStyle/>
          <a:p>
            <a:pPr algn="r"/>
            <a:r>
              <a:rPr lang="en-US" sz="900" b="0" u="none" dirty="0">
                <a:solidFill>
                  <a:srgbClr val="000000"/>
                </a:solidFill>
                <a:latin typeface="Calibri"/>
                <a:cs typeface="Mangal" pitchFamily="18" charset="0"/>
              </a:rPr>
              <a:t>© </a:t>
            </a:r>
            <a:r>
              <a:rPr lang="en-US" sz="900" b="0" u="none" dirty="0" err="1">
                <a:solidFill>
                  <a:srgbClr val="000000"/>
                </a:solidFill>
                <a:latin typeface="Calibri"/>
                <a:cs typeface="Mangal" pitchFamily="18" charset="0"/>
              </a:rPr>
              <a:t>DEVintersection</a:t>
            </a:r>
            <a:r>
              <a:rPr lang="en-US" sz="900" b="0" u="none" dirty="0">
                <a:solidFill>
                  <a:srgbClr val="000000"/>
                </a:solidFill>
                <a:latin typeface="Calibri"/>
                <a:cs typeface="Mangal" pitchFamily="18" charset="0"/>
              </a:rPr>
              <a:t> </a:t>
            </a:r>
            <a:r>
              <a:rPr lang="en-US" sz="900" b="0" u="none" baseline="0" dirty="0">
                <a:solidFill>
                  <a:srgbClr val="000000"/>
                </a:solidFill>
                <a:latin typeface="Calibri"/>
                <a:cs typeface="Mangal" pitchFamily="18" charset="0"/>
              </a:rPr>
              <a:t> </a:t>
            </a:r>
            <a:r>
              <a:rPr lang="en-US" sz="900" b="0" u="none" dirty="0">
                <a:solidFill>
                  <a:srgbClr val="000000"/>
                </a:solidFill>
                <a:latin typeface="Calibri"/>
                <a:cs typeface="Mangal" pitchFamily="18" charset="0"/>
              </a:rPr>
              <a:t>All rights reserved.</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400550"/>
            <a:ext cx="1598429" cy="686875"/>
          </a:xfrm>
          <a:prstGeom prst="rect">
            <a:avLst/>
          </a:prstGeom>
        </p:spPr>
      </p:pic>
    </p:spTree>
    <p:extLst>
      <p:ext uri="{BB962C8B-B14F-4D97-AF65-F5344CB8AC3E}">
        <p14:creationId xmlns:p14="http://schemas.microsoft.com/office/powerpoint/2010/main" val="15227446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solidFill>
                  <a:schemeClr val="accent2"/>
                </a:solidFill>
              </a:defRPr>
            </a:lvl1pPr>
          </a:lstStyle>
          <a:p>
            <a:r>
              <a:rPr lang="en-US" dirty="0"/>
              <a:t>Click to edit Master title style</a:t>
            </a:r>
          </a:p>
        </p:txBody>
      </p:sp>
      <p:sp>
        <p:nvSpPr>
          <p:cNvPr id="5" name="TextBox 4"/>
          <p:cNvSpPr txBox="1"/>
          <p:nvPr userDrawn="1"/>
        </p:nvSpPr>
        <p:spPr bwMode="auto">
          <a:xfrm>
            <a:off x="6477000" y="4850349"/>
            <a:ext cx="2667000" cy="230832"/>
          </a:xfrm>
          <a:prstGeom prst="rect">
            <a:avLst/>
          </a:prstGeom>
          <a:noFill/>
          <a:ln w="9525">
            <a:noFill/>
            <a:miter lim="800000"/>
            <a:headEnd/>
            <a:tailEnd/>
          </a:ln>
        </p:spPr>
        <p:txBody>
          <a:bodyPr wrap="square" rtlCol="0">
            <a:spAutoFit/>
          </a:bodyPr>
          <a:lstStyle/>
          <a:p>
            <a:pPr algn="r"/>
            <a:r>
              <a:rPr lang="en-US" sz="900" b="0" u="none" dirty="0">
                <a:solidFill>
                  <a:srgbClr val="000000"/>
                </a:solidFill>
                <a:latin typeface="Calibri"/>
                <a:cs typeface="Mangal" pitchFamily="18" charset="0"/>
              </a:rPr>
              <a:t>© </a:t>
            </a:r>
            <a:r>
              <a:rPr lang="en-US" sz="900" b="0" u="none" dirty="0" err="1">
                <a:solidFill>
                  <a:srgbClr val="000000"/>
                </a:solidFill>
                <a:latin typeface="Calibri"/>
                <a:cs typeface="Mangal" pitchFamily="18" charset="0"/>
              </a:rPr>
              <a:t>DEVintersection</a:t>
            </a:r>
            <a:r>
              <a:rPr lang="en-US" sz="900" b="0" u="none" dirty="0">
                <a:solidFill>
                  <a:srgbClr val="000000"/>
                </a:solidFill>
                <a:latin typeface="Calibri"/>
                <a:cs typeface="Mangal" pitchFamily="18" charset="0"/>
              </a:rPr>
              <a:t> </a:t>
            </a:r>
            <a:r>
              <a:rPr lang="en-US" sz="900" b="0" u="none" baseline="0" dirty="0">
                <a:solidFill>
                  <a:srgbClr val="000000"/>
                </a:solidFill>
                <a:latin typeface="Calibri"/>
                <a:cs typeface="Mangal" pitchFamily="18" charset="0"/>
              </a:rPr>
              <a:t> </a:t>
            </a:r>
            <a:r>
              <a:rPr lang="en-US" sz="900" b="0" u="none" dirty="0">
                <a:solidFill>
                  <a:srgbClr val="000000"/>
                </a:solidFill>
                <a:latin typeface="Calibri"/>
                <a:cs typeface="Mangal" pitchFamily="18" charset="0"/>
              </a:rPr>
              <a:t>All rights reserved.</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400550"/>
            <a:ext cx="1598429" cy="686875"/>
          </a:xfrm>
          <a:prstGeom prst="rect">
            <a:avLst/>
          </a:prstGeom>
        </p:spPr>
      </p:pic>
    </p:spTree>
    <p:extLst>
      <p:ext uri="{BB962C8B-B14F-4D97-AF65-F5344CB8AC3E}">
        <p14:creationId xmlns:p14="http://schemas.microsoft.com/office/powerpoint/2010/main" val="110994180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180035"/>
            <a:ext cx="7772400" cy="1125140"/>
          </a:xfrm>
        </p:spPr>
        <p:txBody>
          <a:bodyPr anchor="b"/>
          <a:lstStyle>
            <a:lvl1pPr marL="0" indent="0">
              <a:buNone/>
              <a:defRPr sz="2100" i="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Title 3"/>
          <p:cNvSpPr>
            <a:spLocks noGrp="1"/>
          </p:cNvSpPr>
          <p:nvPr>
            <p:ph type="title"/>
          </p:nvPr>
        </p:nvSpPr>
        <p:spPr>
          <a:xfrm>
            <a:off x="685800" y="3371850"/>
            <a:ext cx="7772400" cy="571500"/>
          </a:xfrm>
        </p:spPr>
        <p:txBody>
          <a:bodyPr/>
          <a:lstStyle>
            <a:lvl1pPr algn="l">
              <a:defRPr>
                <a:solidFill>
                  <a:schemeClr val="tx1"/>
                </a:solidFill>
              </a:defRPr>
            </a:lvl1pPr>
          </a:lstStyle>
          <a:p>
            <a:r>
              <a:rPr lang="en-US" dirty="0"/>
              <a:t>Click to edit Master title style</a:t>
            </a:r>
          </a:p>
        </p:txBody>
      </p:sp>
      <p:sp>
        <p:nvSpPr>
          <p:cNvPr id="9" name="TextBox 8"/>
          <p:cNvSpPr txBox="1"/>
          <p:nvPr userDrawn="1"/>
        </p:nvSpPr>
        <p:spPr bwMode="auto">
          <a:xfrm>
            <a:off x="6477000" y="4850349"/>
            <a:ext cx="2667000" cy="230832"/>
          </a:xfrm>
          <a:prstGeom prst="rect">
            <a:avLst/>
          </a:prstGeom>
          <a:noFill/>
          <a:ln w="9525">
            <a:noFill/>
            <a:miter lim="800000"/>
            <a:headEnd/>
            <a:tailEnd/>
          </a:ln>
        </p:spPr>
        <p:txBody>
          <a:bodyPr wrap="square" rtlCol="0">
            <a:spAutoFit/>
          </a:bodyPr>
          <a:lstStyle/>
          <a:p>
            <a:pPr algn="r"/>
            <a:r>
              <a:rPr lang="en-US" sz="900" b="0" u="none" dirty="0">
                <a:solidFill>
                  <a:srgbClr val="000000"/>
                </a:solidFill>
                <a:latin typeface="Calibri"/>
                <a:cs typeface="Mangal" pitchFamily="18" charset="0"/>
              </a:rPr>
              <a:t>© </a:t>
            </a:r>
            <a:r>
              <a:rPr lang="en-US" sz="900" b="0" u="none" dirty="0" err="1">
                <a:solidFill>
                  <a:srgbClr val="000000"/>
                </a:solidFill>
                <a:latin typeface="Calibri"/>
                <a:cs typeface="Mangal" pitchFamily="18" charset="0"/>
              </a:rPr>
              <a:t>DEVintersection</a:t>
            </a:r>
            <a:r>
              <a:rPr lang="en-US" sz="900" b="0" u="none" dirty="0">
                <a:solidFill>
                  <a:srgbClr val="000000"/>
                </a:solidFill>
                <a:latin typeface="Calibri"/>
                <a:cs typeface="Mangal" pitchFamily="18" charset="0"/>
              </a:rPr>
              <a:t> </a:t>
            </a:r>
            <a:r>
              <a:rPr lang="en-US" sz="900" b="0" u="none" baseline="0" dirty="0">
                <a:solidFill>
                  <a:srgbClr val="000000"/>
                </a:solidFill>
                <a:latin typeface="Calibri"/>
                <a:cs typeface="Mangal" pitchFamily="18" charset="0"/>
              </a:rPr>
              <a:t> </a:t>
            </a:r>
            <a:r>
              <a:rPr lang="en-US" sz="900" b="0" u="none" dirty="0">
                <a:solidFill>
                  <a:srgbClr val="000000"/>
                </a:solidFill>
                <a:latin typeface="Calibri"/>
                <a:cs typeface="Mangal" pitchFamily="18" charset="0"/>
              </a:rPr>
              <a:t>All rights reserved.</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400550"/>
            <a:ext cx="1598429" cy="686875"/>
          </a:xfrm>
          <a:prstGeom prst="rect">
            <a:avLst/>
          </a:prstGeom>
        </p:spPr>
      </p:pic>
    </p:spTree>
    <p:extLst>
      <p:ext uri="{BB962C8B-B14F-4D97-AF65-F5344CB8AC3E}">
        <p14:creationId xmlns:p14="http://schemas.microsoft.com/office/powerpoint/2010/main" val="249317171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180035"/>
            <a:ext cx="7772400" cy="1125140"/>
          </a:xfrm>
        </p:spPr>
        <p:txBody>
          <a:bodyPr anchor="b"/>
          <a:lstStyle>
            <a:lvl1pPr marL="0" indent="0">
              <a:buNone/>
              <a:defRPr sz="2100" i="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Title 3"/>
          <p:cNvSpPr>
            <a:spLocks noGrp="1"/>
          </p:cNvSpPr>
          <p:nvPr>
            <p:ph type="title"/>
          </p:nvPr>
        </p:nvSpPr>
        <p:spPr>
          <a:xfrm>
            <a:off x="685800" y="3371850"/>
            <a:ext cx="7772400" cy="571500"/>
          </a:xfrm>
        </p:spPr>
        <p:txBody>
          <a:bodyPr/>
          <a:lstStyle>
            <a:lvl1pPr algn="l">
              <a:defRPr>
                <a:solidFill>
                  <a:schemeClr val="tx1"/>
                </a:solidFill>
              </a:defRPr>
            </a:lvl1pPr>
          </a:lstStyle>
          <a:p>
            <a:r>
              <a:rPr lang="en-US" dirty="0"/>
              <a:t>Click to edit Master title style</a:t>
            </a:r>
          </a:p>
        </p:txBody>
      </p:sp>
      <p:sp>
        <p:nvSpPr>
          <p:cNvPr id="6" name="TextBox 5"/>
          <p:cNvSpPr txBox="1"/>
          <p:nvPr userDrawn="1"/>
        </p:nvSpPr>
        <p:spPr bwMode="auto">
          <a:xfrm>
            <a:off x="6477000" y="4850349"/>
            <a:ext cx="2667000" cy="230832"/>
          </a:xfrm>
          <a:prstGeom prst="rect">
            <a:avLst/>
          </a:prstGeom>
          <a:noFill/>
          <a:ln w="9525">
            <a:noFill/>
            <a:miter lim="800000"/>
            <a:headEnd/>
            <a:tailEnd/>
          </a:ln>
        </p:spPr>
        <p:txBody>
          <a:bodyPr wrap="square" rtlCol="0">
            <a:spAutoFit/>
          </a:bodyPr>
          <a:lstStyle/>
          <a:p>
            <a:pPr algn="r"/>
            <a:r>
              <a:rPr lang="en-US" sz="900" b="0" u="none" dirty="0">
                <a:solidFill>
                  <a:srgbClr val="000000"/>
                </a:solidFill>
                <a:latin typeface="Calibri"/>
                <a:cs typeface="Mangal" pitchFamily="18" charset="0"/>
              </a:rPr>
              <a:t>© </a:t>
            </a:r>
            <a:r>
              <a:rPr lang="en-US" sz="900" b="0" u="none" dirty="0" err="1">
                <a:solidFill>
                  <a:srgbClr val="000000"/>
                </a:solidFill>
                <a:latin typeface="Calibri"/>
                <a:cs typeface="Mangal" pitchFamily="18" charset="0"/>
              </a:rPr>
              <a:t>DEVintersection</a:t>
            </a:r>
            <a:r>
              <a:rPr lang="en-US" sz="900" b="0" u="none" dirty="0">
                <a:solidFill>
                  <a:srgbClr val="000000"/>
                </a:solidFill>
                <a:latin typeface="Calibri"/>
                <a:cs typeface="Mangal" pitchFamily="18" charset="0"/>
              </a:rPr>
              <a:t> </a:t>
            </a:r>
            <a:r>
              <a:rPr lang="en-US" sz="900" b="0" u="none" baseline="0" dirty="0">
                <a:solidFill>
                  <a:srgbClr val="000000"/>
                </a:solidFill>
                <a:latin typeface="Calibri"/>
                <a:cs typeface="Mangal" pitchFamily="18" charset="0"/>
              </a:rPr>
              <a:t> </a:t>
            </a:r>
            <a:r>
              <a:rPr lang="en-US" sz="900" b="0" u="none" dirty="0">
                <a:solidFill>
                  <a:srgbClr val="000000"/>
                </a:solidFill>
                <a:latin typeface="Calibri"/>
                <a:cs typeface="Mangal" pitchFamily="18" charset="0"/>
              </a:rPr>
              <a:t>All rights reserved.</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400550"/>
            <a:ext cx="1598429" cy="686875"/>
          </a:xfrm>
          <a:prstGeom prst="rect">
            <a:avLst/>
          </a:prstGeom>
        </p:spPr>
      </p:pic>
    </p:spTree>
    <p:extLst>
      <p:ext uri="{BB962C8B-B14F-4D97-AF65-F5344CB8AC3E}">
        <p14:creationId xmlns:p14="http://schemas.microsoft.com/office/powerpoint/2010/main" val="97423829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white">
          <a:xfrm>
            <a:off x="457200" y="292894"/>
            <a:ext cx="8229600" cy="571500"/>
          </a:xfrm>
        </p:spPr>
        <p:txBody>
          <a:bodyPr/>
          <a:lstStyle>
            <a:lvl1pPr algn="ctr">
              <a:defRPr>
                <a:solidFill>
                  <a:schemeClr val="accent2"/>
                </a:solidFill>
              </a:defRPr>
            </a:lvl1pPr>
          </a:lstStyle>
          <a:p>
            <a:r>
              <a:rPr lang="en-US" dirty="0"/>
              <a:t>Demo</a:t>
            </a:r>
          </a:p>
        </p:txBody>
      </p:sp>
      <p:sp>
        <p:nvSpPr>
          <p:cNvPr id="11" name="Text Placeholder 2"/>
          <p:cNvSpPr>
            <a:spLocks noGrp="1"/>
          </p:cNvSpPr>
          <p:nvPr>
            <p:ph type="body" idx="1"/>
          </p:nvPr>
        </p:nvSpPr>
        <p:spPr>
          <a:xfrm>
            <a:off x="457200" y="1028700"/>
            <a:ext cx="8229600" cy="3200400"/>
          </a:xfrm>
        </p:spPr>
        <p:txBody>
          <a:bodyPr rtlCol="0"/>
          <a:lstStyle>
            <a:lvl1pPr>
              <a:buClrTx/>
              <a:buFont typeface="Wingdings" pitchFamily="2" charset="2"/>
              <a:buChar char="§"/>
              <a:defRPr sz="2100" b="1">
                <a:latin typeface="Calibri" pitchFamily="34" charset="0"/>
              </a:defRPr>
            </a:lvl1pPr>
            <a:lvl2pPr>
              <a:buClrTx/>
              <a:buFont typeface="Wingdings" pitchFamily="2" charset="2"/>
              <a:buChar char="o"/>
              <a:defRPr sz="1900" b="0">
                <a:latin typeface="Calibri Light" pitchFamily="34" charset="0"/>
              </a:defRPr>
            </a:lvl2pPr>
            <a:lvl3pPr>
              <a:buClrTx/>
              <a:buFont typeface="Wingdings" pitchFamily="2" charset="2"/>
              <a:buChar char="o"/>
              <a:defRPr sz="1700" b="0">
                <a:latin typeface="Calibri Light" pitchFamily="34" charset="0"/>
              </a:defRPr>
            </a:lvl3pPr>
            <a:lvl4pPr>
              <a:buClrTx/>
              <a:buFont typeface="Wingdings" pitchFamily="2" charset="2"/>
              <a:buChar char="o"/>
              <a:defRPr sz="1500" b="0">
                <a:latin typeface="Calibri Light" pitchFamily="34" charset="0"/>
              </a:defRPr>
            </a:lvl4pPr>
            <a:lvl5pPr>
              <a:buClrTx/>
              <a:buFont typeface="Wingdings" pitchFamily="2" charset="2"/>
              <a:buChar char="o"/>
              <a:defRPr sz="1300" b="0">
                <a:latin typeface="Calibri Light"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p:cNvSpPr txBox="1"/>
          <p:nvPr userDrawn="1"/>
        </p:nvSpPr>
        <p:spPr bwMode="auto">
          <a:xfrm>
            <a:off x="6477000" y="4850349"/>
            <a:ext cx="2667000" cy="230832"/>
          </a:xfrm>
          <a:prstGeom prst="rect">
            <a:avLst/>
          </a:prstGeom>
          <a:noFill/>
          <a:ln w="9525">
            <a:noFill/>
            <a:miter lim="800000"/>
            <a:headEnd/>
            <a:tailEnd/>
          </a:ln>
        </p:spPr>
        <p:txBody>
          <a:bodyPr wrap="square" rtlCol="0">
            <a:spAutoFit/>
          </a:bodyPr>
          <a:lstStyle/>
          <a:p>
            <a:pPr algn="r"/>
            <a:r>
              <a:rPr lang="en-US" sz="900" b="0" u="none" dirty="0">
                <a:solidFill>
                  <a:srgbClr val="000000"/>
                </a:solidFill>
                <a:latin typeface="Calibri"/>
                <a:cs typeface="Mangal" pitchFamily="18" charset="0"/>
              </a:rPr>
              <a:t>© </a:t>
            </a:r>
            <a:r>
              <a:rPr lang="en-US" sz="900" b="0" u="none" dirty="0" err="1">
                <a:solidFill>
                  <a:srgbClr val="000000"/>
                </a:solidFill>
                <a:latin typeface="Calibri"/>
                <a:cs typeface="Mangal" pitchFamily="18" charset="0"/>
              </a:rPr>
              <a:t>DEVintersection</a:t>
            </a:r>
            <a:r>
              <a:rPr lang="en-US" sz="900" b="0" u="none" dirty="0">
                <a:solidFill>
                  <a:srgbClr val="000000"/>
                </a:solidFill>
                <a:latin typeface="Calibri"/>
                <a:cs typeface="Mangal" pitchFamily="18" charset="0"/>
              </a:rPr>
              <a:t> </a:t>
            </a:r>
            <a:r>
              <a:rPr lang="en-US" sz="900" b="0" u="none" baseline="0" dirty="0">
                <a:solidFill>
                  <a:srgbClr val="000000"/>
                </a:solidFill>
                <a:latin typeface="Calibri"/>
                <a:cs typeface="Mangal" pitchFamily="18" charset="0"/>
              </a:rPr>
              <a:t> </a:t>
            </a:r>
            <a:r>
              <a:rPr lang="en-US" sz="900" b="0" u="none" dirty="0">
                <a:solidFill>
                  <a:srgbClr val="000000"/>
                </a:solidFill>
                <a:latin typeface="Calibri"/>
                <a:cs typeface="Mangal" pitchFamily="18" charset="0"/>
              </a:rPr>
              <a:t>All rights reserved.</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400550"/>
            <a:ext cx="1598429" cy="686875"/>
          </a:xfrm>
          <a:prstGeom prst="rect">
            <a:avLst/>
          </a:prstGeom>
        </p:spPr>
      </p:pic>
    </p:spTree>
    <p:extLst>
      <p:ext uri="{BB962C8B-B14F-4D97-AF65-F5344CB8AC3E}">
        <p14:creationId xmlns:p14="http://schemas.microsoft.com/office/powerpoint/2010/main" val="2221048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ulleted Layou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chemeClr val="tx2"/>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9437" y="1085850"/>
            <a:ext cx="8363938" cy="1786643"/>
          </a:xfrm>
        </p:spPr>
        <p:txBody>
          <a:bodyPr/>
          <a:lstStyle>
            <a:lvl1pPr marL="345151" indent="-345151">
              <a:buClr>
                <a:srgbClr val="FFFFFF"/>
              </a:buClr>
              <a:buSzPct val="70000"/>
              <a:buFontTx/>
              <a:buBlip>
                <a:blip r:embed="rId2"/>
              </a:buBlip>
              <a:defRPr sz="3000">
                <a:solidFill>
                  <a:schemeClr val="accent2"/>
                </a:solidFill>
              </a:defRPr>
            </a:lvl1pPr>
            <a:lvl2pPr marL="641512" indent="-296360">
              <a:buClr>
                <a:srgbClr val="FFFFFF"/>
              </a:buClr>
              <a:buSzPct val="70000"/>
              <a:buFontTx/>
              <a:buBlip>
                <a:blip r:embed="rId2"/>
              </a:buBlip>
              <a:defRPr sz="2400">
                <a:solidFill>
                  <a:schemeClr val="tx2"/>
                </a:solidFill>
              </a:defRPr>
            </a:lvl2pPr>
            <a:lvl3pPr marL="943822" indent="-302311">
              <a:buClr>
                <a:srgbClr val="FFFFFF"/>
              </a:buClr>
              <a:buSzPct val="70000"/>
              <a:buFontTx/>
              <a:buBlip>
                <a:blip r:embed="rId2"/>
              </a:buBlip>
              <a:defRPr sz="2100">
                <a:solidFill>
                  <a:schemeClr val="tx2"/>
                </a:solidFill>
              </a:defRPr>
            </a:lvl3pPr>
            <a:lvl4pPr marL="1203276" indent="-259460">
              <a:buClr>
                <a:srgbClr val="FFFFFF"/>
              </a:buClr>
              <a:buSzPct val="70000"/>
              <a:buFontTx/>
              <a:buBlip>
                <a:blip r:embed="rId2"/>
              </a:buBlip>
              <a:defRPr sz="1800">
                <a:solidFill>
                  <a:schemeClr val="tx2"/>
                </a:solidFill>
              </a:defRPr>
            </a:lvl4pPr>
            <a:lvl5pPr marL="1455603" indent="-252320">
              <a:buClr>
                <a:srgbClr val="FFFFFF"/>
              </a:buClr>
              <a:buSzPct val="70000"/>
              <a:buFontTx/>
              <a:buBlip>
                <a:blip r:embed="rId2"/>
              </a:buBlip>
              <a:defRPr sz="18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0510913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1025"/>
          <p:cNvSpPr>
            <a:spLocks noGrp="1" noChangeArrowheads="1"/>
          </p:cNvSpPr>
          <p:nvPr>
            <p:ph type="body" idx="1"/>
          </p:nvPr>
        </p:nvSpPr>
        <p:spPr bwMode="auto">
          <a:xfrm>
            <a:off x="457200" y="1028700"/>
            <a:ext cx="8229600" cy="3371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1026"/>
          <p:cNvSpPr>
            <a:spLocks noGrp="1" noChangeArrowheads="1"/>
          </p:cNvSpPr>
          <p:nvPr>
            <p:ph type="title"/>
          </p:nvPr>
        </p:nvSpPr>
        <p:spPr bwMode="auto">
          <a:xfrm>
            <a:off x="457200" y="228600"/>
            <a:ext cx="8229600"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2052483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60" r:id="rId10"/>
    <p:sldLayoutId id="2147483661" r:id="rId11"/>
  </p:sldLayoutIdLst>
  <p:transition>
    <p:fade/>
  </p:transition>
  <p:hf hdr="0" ftr="0" dt="0"/>
  <p:txStyles>
    <p:titleStyle>
      <a:lvl1pPr marL="0" indent="0" algn="ctr" defTabSz="-13873163" rtl="0" eaLnBrk="1" fontAlgn="base" hangingPunct="1">
        <a:spcBef>
          <a:spcPct val="0"/>
        </a:spcBef>
        <a:spcAft>
          <a:spcPct val="0"/>
        </a:spcAft>
        <a:defRPr lang="en-US" sz="2900" b="1" dirty="0" smtClean="0">
          <a:solidFill>
            <a:schemeClr val="tx2"/>
          </a:solidFill>
          <a:latin typeface="Calibri"/>
          <a:ea typeface="+mj-ea"/>
          <a:cs typeface="Segoe UI" pitchFamily="34" charset="0"/>
        </a:defRPr>
      </a:lvl1pPr>
      <a:lvl2pPr marL="342900" indent="-342900" algn="ctr" defTabSz="-13873163" rtl="0" eaLnBrk="1" fontAlgn="base" hangingPunct="1">
        <a:spcBef>
          <a:spcPct val="0"/>
        </a:spcBef>
        <a:spcAft>
          <a:spcPct val="0"/>
        </a:spcAft>
        <a:defRPr sz="2800" b="1">
          <a:solidFill>
            <a:schemeClr val="tx2"/>
          </a:solidFill>
          <a:latin typeface="Myriad Pro" pitchFamily="34" charset="0"/>
          <a:cs typeface="Segoe UI" pitchFamily="34" charset="0"/>
        </a:defRPr>
      </a:lvl2pPr>
      <a:lvl3pPr marL="342900" indent="-342900" algn="ctr" defTabSz="-13873163" rtl="0" eaLnBrk="1" fontAlgn="base" hangingPunct="1">
        <a:spcBef>
          <a:spcPct val="0"/>
        </a:spcBef>
        <a:spcAft>
          <a:spcPct val="0"/>
        </a:spcAft>
        <a:defRPr sz="2800" b="1">
          <a:solidFill>
            <a:schemeClr val="tx2"/>
          </a:solidFill>
          <a:latin typeface="Myriad Pro" pitchFamily="34" charset="0"/>
          <a:cs typeface="Segoe UI" pitchFamily="34" charset="0"/>
        </a:defRPr>
      </a:lvl3pPr>
      <a:lvl4pPr marL="342900" indent="-342900" algn="ctr" defTabSz="-13873163" rtl="0" eaLnBrk="1" fontAlgn="base" hangingPunct="1">
        <a:spcBef>
          <a:spcPct val="0"/>
        </a:spcBef>
        <a:spcAft>
          <a:spcPct val="0"/>
        </a:spcAft>
        <a:defRPr sz="2800" b="1">
          <a:solidFill>
            <a:schemeClr val="tx2"/>
          </a:solidFill>
          <a:latin typeface="Myriad Pro" pitchFamily="34" charset="0"/>
          <a:cs typeface="Segoe UI" pitchFamily="34" charset="0"/>
        </a:defRPr>
      </a:lvl4pPr>
      <a:lvl5pPr marL="342900" indent="-342900" algn="ctr" defTabSz="-13873163" rtl="0" eaLnBrk="1" fontAlgn="base" hangingPunct="1">
        <a:spcBef>
          <a:spcPct val="0"/>
        </a:spcBef>
        <a:spcAft>
          <a:spcPct val="0"/>
        </a:spcAft>
        <a:defRPr sz="2800" b="1">
          <a:solidFill>
            <a:schemeClr val="tx2"/>
          </a:solidFill>
          <a:latin typeface="Myriad Pro" pitchFamily="34" charset="0"/>
          <a:cs typeface="Segoe UI" pitchFamily="34" charset="0"/>
        </a:defRPr>
      </a:lvl5pPr>
      <a:lvl6pPr marL="457200" algn="l" eaLnBrk="1" fontAlgn="base" hangingPunct="1">
        <a:spcBef>
          <a:spcPct val="0"/>
        </a:spcBef>
        <a:spcAft>
          <a:spcPct val="0"/>
        </a:spcAft>
        <a:defRPr sz="2800" b="1">
          <a:solidFill>
            <a:schemeClr val="tx2">
              <a:alpha val="100000"/>
            </a:schemeClr>
          </a:solidFill>
          <a:latin typeface="Verdana"/>
        </a:defRPr>
      </a:lvl6pPr>
      <a:lvl7pPr marL="914400" algn="l" eaLnBrk="1" fontAlgn="base" hangingPunct="1">
        <a:spcBef>
          <a:spcPct val="0"/>
        </a:spcBef>
        <a:spcAft>
          <a:spcPct val="0"/>
        </a:spcAft>
        <a:defRPr sz="2800" b="1">
          <a:solidFill>
            <a:schemeClr val="tx2">
              <a:alpha val="100000"/>
            </a:schemeClr>
          </a:solidFill>
          <a:latin typeface="Verdana"/>
        </a:defRPr>
      </a:lvl7pPr>
      <a:lvl8pPr marL="1371600" algn="l" eaLnBrk="1" fontAlgn="base" hangingPunct="1">
        <a:spcBef>
          <a:spcPct val="0"/>
        </a:spcBef>
        <a:spcAft>
          <a:spcPct val="0"/>
        </a:spcAft>
        <a:defRPr sz="2800" b="1">
          <a:solidFill>
            <a:schemeClr val="tx2">
              <a:alpha val="100000"/>
            </a:schemeClr>
          </a:solidFill>
          <a:latin typeface="Verdana"/>
        </a:defRPr>
      </a:lvl8pPr>
      <a:lvl9pPr marL="1828800" algn="l" eaLnBrk="1" fontAlgn="base" hangingPunct="1">
        <a:spcBef>
          <a:spcPct val="0"/>
        </a:spcBef>
        <a:spcAft>
          <a:spcPct val="0"/>
        </a:spcAft>
        <a:defRPr sz="2800" b="1">
          <a:solidFill>
            <a:schemeClr val="tx2">
              <a:alpha val="100000"/>
            </a:schemeClr>
          </a:solidFill>
          <a:latin typeface="Verdana"/>
        </a:defRPr>
      </a:lvl9pPr>
    </p:titleStyle>
    <p:bodyStyle>
      <a:lvl1pPr marL="342900" indent="-342900" algn="l" defTabSz="-13873163" rtl="0" eaLnBrk="1" fontAlgn="base" hangingPunct="1">
        <a:spcBef>
          <a:spcPct val="20000"/>
        </a:spcBef>
        <a:spcAft>
          <a:spcPct val="0"/>
        </a:spcAft>
        <a:buFont typeface="Wingdings" pitchFamily="2" charset="2"/>
        <a:buChar char="§"/>
        <a:defRPr sz="2100" b="1">
          <a:solidFill>
            <a:schemeClr val="tx1"/>
          </a:solidFill>
          <a:latin typeface="Calibri" pitchFamily="34" charset="0"/>
          <a:ea typeface="+mn-ea"/>
          <a:cs typeface="Segoe UI" pitchFamily="34" charset="0"/>
        </a:defRPr>
      </a:lvl1pPr>
      <a:lvl2pPr marL="742950" indent="-285750" algn="l" defTabSz="-13873163" rtl="0" eaLnBrk="1" fontAlgn="base" hangingPunct="1">
        <a:spcBef>
          <a:spcPct val="20000"/>
        </a:spcBef>
        <a:spcAft>
          <a:spcPct val="0"/>
        </a:spcAft>
        <a:buSzPct val="50000"/>
        <a:buFont typeface="Wingdings" pitchFamily="2" charset="2"/>
        <a:buChar char="o"/>
        <a:defRPr sz="1900">
          <a:solidFill>
            <a:schemeClr val="tx1"/>
          </a:solidFill>
          <a:latin typeface="Calibri Light" pitchFamily="34" charset="0"/>
          <a:cs typeface="Segoe UI" pitchFamily="34" charset="0"/>
        </a:defRPr>
      </a:lvl2pPr>
      <a:lvl3pPr marL="1143000" indent="-228600" algn="l" defTabSz="-13873163" rtl="0" eaLnBrk="1" fontAlgn="base" hangingPunct="1">
        <a:spcBef>
          <a:spcPct val="20000"/>
        </a:spcBef>
        <a:spcAft>
          <a:spcPct val="0"/>
        </a:spcAft>
        <a:buSzPct val="50000"/>
        <a:buFont typeface="Wingdings" pitchFamily="2" charset="2"/>
        <a:buChar char="o"/>
        <a:defRPr sz="1700">
          <a:solidFill>
            <a:schemeClr val="tx1"/>
          </a:solidFill>
          <a:latin typeface="Calibri Light" pitchFamily="34" charset="0"/>
          <a:cs typeface="Segoe UI" pitchFamily="34" charset="0"/>
        </a:defRPr>
      </a:lvl3pPr>
      <a:lvl4pPr marL="1600200" indent="-228600" algn="l" defTabSz="-13873163" rtl="0" eaLnBrk="1" fontAlgn="base" hangingPunct="1">
        <a:spcBef>
          <a:spcPct val="20000"/>
        </a:spcBef>
        <a:spcAft>
          <a:spcPct val="0"/>
        </a:spcAft>
        <a:buSzPct val="50000"/>
        <a:buFont typeface="Wingdings" pitchFamily="2" charset="2"/>
        <a:buChar char="o"/>
        <a:defRPr sz="1500">
          <a:solidFill>
            <a:schemeClr val="tx1"/>
          </a:solidFill>
          <a:latin typeface="Calibri Light" pitchFamily="34" charset="0"/>
          <a:cs typeface="Segoe UI" pitchFamily="34" charset="0"/>
        </a:defRPr>
      </a:lvl4pPr>
      <a:lvl5pPr marL="2057400" indent="-228600" algn="l" defTabSz="-13873163" rtl="0" eaLnBrk="1" fontAlgn="base" hangingPunct="1">
        <a:spcBef>
          <a:spcPct val="20000"/>
        </a:spcBef>
        <a:spcAft>
          <a:spcPct val="0"/>
        </a:spcAft>
        <a:buSzPct val="50000"/>
        <a:buFont typeface="Wingdings" pitchFamily="2" charset="2"/>
        <a:buChar char="o"/>
        <a:defRPr sz="1300">
          <a:solidFill>
            <a:schemeClr val="tx1"/>
          </a:solidFill>
          <a:latin typeface="Calibri Light" pitchFamily="34" charset="0"/>
          <a:cs typeface="Segoe UI" pitchFamily="34" charset="0"/>
        </a:defRPr>
      </a:lvl5pPr>
      <a:lvl6pPr marL="2514600" indent="-228600" algn="l" eaLnBrk="1" fontAlgn="base" hangingPunct="1">
        <a:spcBef>
          <a:spcPct val="20000"/>
        </a:spcBef>
        <a:spcAft>
          <a:spcPct val="0"/>
        </a:spcAft>
        <a:buClr>
          <a:schemeClr val="accent1">
            <a:alpha val="100000"/>
          </a:schemeClr>
        </a:buClr>
        <a:buFont typeface="Wingdings"/>
        <a:buChar char=""/>
        <a:defRPr sz="1400" b="1">
          <a:solidFill>
            <a:schemeClr val="tx1">
              <a:alpha val="100000"/>
            </a:schemeClr>
          </a:solidFill>
          <a:latin typeface="+mn-lt"/>
        </a:defRPr>
      </a:lvl6pPr>
      <a:lvl7pPr marL="2971800" indent="-228600" algn="l" eaLnBrk="1" fontAlgn="base" hangingPunct="1">
        <a:spcBef>
          <a:spcPct val="20000"/>
        </a:spcBef>
        <a:spcAft>
          <a:spcPct val="0"/>
        </a:spcAft>
        <a:buClr>
          <a:schemeClr val="accent1">
            <a:alpha val="100000"/>
          </a:schemeClr>
        </a:buClr>
        <a:buFont typeface="Wingdings"/>
        <a:buChar char=""/>
        <a:defRPr sz="1400" b="1">
          <a:solidFill>
            <a:schemeClr val="tx1">
              <a:alpha val="100000"/>
            </a:schemeClr>
          </a:solidFill>
          <a:latin typeface="+mn-lt"/>
        </a:defRPr>
      </a:lvl7pPr>
      <a:lvl8pPr marL="3429000" indent="-228600" algn="l" eaLnBrk="1" fontAlgn="base" hangingPunct="1">
        <a:spcBef>
          <a:spcPct val="20000"/>
        </a:spcBef>
        <a:spcAft>
          <a:spcPct val="0"/>
        </a:spcAft>
        <a:buClr>
          <a:schemeClr val="accent1">
            <a:alpha val="100000"/>
          </a:schemeClr>
        </a:buClr>
        <a:buFont typeface="Wingdings"/>
        <a:buChar char=""/>
        <a:defRPr sz="1400" b="1">
          <a:solidFill>
            <a:schemeClr val="tx1">
              <a:alpha val="100000"/>
            </a:schemeClr>
          </a:solidFill>
          <a:latin typeface="+mn-lt"/>
        </a:defRPr>
      </a:lvl8pPr>
      <a:lvl9pPr marL="3886200" indent="-228600" algn="l" eaLnBrk="1" fontAlgn="base" hangingPunct="1">
        <a:spcBef>
          <a:spcPct val="20000"/>
        </a:spcBef>
        <a:spcAft>
          <a:spcPct val="0"/>
        </a:spcAft>
        <a:buClr>
          <a:schemeClr val="accent1">
            <a:alpha val="100000"/>
          </a:schemeClr>
        </a:buClr>
        <a:buFont typeface="Wingdings"/>
        <a:buChar char=""/>
        <a:defRPr sz="1400" b="1">
          <a:solidFill>
            <a:schemeClr val="tx1">
              <a:alpha val="100000"/>
            </a:schemeClr>
          </a:solidFill>
          <a:latin typeface="+mn-lt"/>
        </a:defRPr>
      </a:lvl9pPr>
    </p:bodyStyle>
    <p:otherStyle>
      <a:lvl1pPr algn="l" eaLnBrk="1" fontAlgn="base" hangingPunct="1">
        <a:spcBef>
          <a:spcPct val="0"/>
        </a:spcBef>
        <a:spcAft>
          <a:spcPct val="0"/>
        </a:spcAft>
        <a:defRPr>
          <a:solidFill>
            <a:schemeClr val="tx1">
              <a:alpha val="100000"/>
            </a:schemeClr>
          </a:solidFill>
          <a:latin typeface="Arial"/>
        </a:defRPr>
      </a:lvl1pPr>
      <a:lvl2pPr marL="457200" algn="l" eaLnBrk="1" fontAlgn="base" hangingPunct="1">
        <a:spcBef>
          <a:spcPct val="0"/>
        </a:spcBef>
        <a:spcAft>
          <a:spcPct val="0"/>
        </a:spcAft>
        <a:defRPr>
          <a:solidFill>
            <a:schemeClr val="tx1">
              <a:alpha val="100000"/>
            </a:schemeClr>
          </a:solidFill>
          <a:latin typeface="Arial"/>
        </a:defRPr>
      </a:lvl2pPr>
      <a:lvl3pPr marL="914400" algn="l" eaLnBrk="1" fontAlgn="base" hangingPunct="1">
        <a:spcBef>
          <a:spcPct val="0"/>
        </a:spcBef>
        <a:spcAft>
          <a:spcPct val="0"/>
        </a:spcAft>
        <a:defRPr>
          <a:solidFill>
            <a:schemeClr val="tx1">
              <a:alpha val="100000"/>
            </a:schemeClr>
          </a:solidFill>
          <a:latin typeface="Arial"/>
        </a:defRPr>
      </a:lvl3pPr>
      <a:lvl4pPr marL="1371600" algn="l" eaLnBrk="1" fontAlgn="base" hangingPunct="1">
        <a:spcBef>
          <a:spcPct val="0"/>
        </a:spcBef>
        <a:spcAft>
          <a:spcPct val="0"/>
        </a:spcAft>
        <a:defRPr>
          <a:solidFill>
            <a:schemeClr val="tx1">
              <a:alpha val="100000"/>
            </a:schemeClr>
          </a:solidFill>
          <a:latin typeface="Arial"/>
        </a:defRPr>
      </a:lvl4pPr>
      <a:lvl5pPr marL="1828800" algn="l" eaLnBrk="1" fontAlgn="base" hangingPunct="1">
        <a:spcBef>
          <a:spcPct val="0"/>
        </a:spcBef>
        <a:spcAft>
          <a:spcPct val="0"/>
        </a:spcAft>
        <a:defRPr>
          <a:solidFill>
            <a:schemeClr val="tx1">
              <a:alpha val="100000"/>
            </a:schemeClr>
          </a:solidFill>
          <a:latin typeface="Arial"/>
        </a:defRPr>
      </a:lvl5pPr>
      <a:lvl6pPr marL="2286000" algn="l" eaLnBrk="1" fontAlgn="base" hangingPunct="1">
        <a:spcBef>
          <a:spcPct val="0"/>
        </a:spcBef>
        <a:spcAft>
          <a:spcPct val="0"/>
        </a:spcAft>
        <a:defRPr>
          <a:solidFill>
            <a:schemeClr val="tx1">
              <a:alpha val="100000"/>
            </a:schemeClr>
          </a:solidFill>
          <a:latin typeface="Arial"/>
        </a:defRPr>
      </a:lvl6pPr>
      <a:lvl7pPr marL="2743200" algn="l" eaLnBrk="1" fontAlgn="base" hangingPunct="1">
        <a:spcBef>
          <a:spcPct val="0"/>
        </a:spcBef>
        <a:spcAft>
          <a:spcPct val="0"/>
        </a:spcAft>
        <a:defRPr>
          <a:solidFill>
            <a:schemeClr val="tx1">
              <a:alpha val="100000"/>
            </a:schemeClr>
          </a:solidFill>
          <a:latin typeface="Arial"/>
        </a:defRPr>
      </a:lvl7pPr>
      <a:lvl8pPr marL="3200400" algn="l" eaLnBrk="1" fontAlgn="base" hangingPunct="1">
        <a:spcBef>
          <a:spcPct val="0"/>
        </a:spcBef>
        <a:spcAft>
          <a:spcPct val="0"/>
        </a:spcAft>
        <a:defRPr>
          <a:solidFill>
            <a:schemeClr val="tx1">
              <a:alpha val="100000"/>
            </a:schemeClr>
          </a:solidFill>
          <a:latin typeface="Arial"/>
        </a:defRPr>
      </a:lvl8pPr>
      <a:lvl9pPr marL="3657600" algn="l" eaLnBrk="1" fontAlgn="base" hangingPunct="1">
        <a:spcBef>
          <a:spcPct val="0"/>
        </a:spcBef>
        <a:spcAft>
          <a:spcPct val="0"/>
        </a:spcAft>
        <a:defRPr>
          <a:solidFill>
            <a:schemeClr val="tx1">
              <a:alpha val="100000"/>
            </a:schemeClr>
          </a:solidFill>
          <a:latin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mailto:dan@Solliance.net" TargetMode="External"/><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docs.microsoft.com/en-us/azure/key-vault/key-vault-whatis" TargetMode="External"/><Relationship Id="rId13" Type="http://schemas.openxmlformats.org/officeDocument/2006/relationships/hyperlink" Target="https://docs.microsoft.com/cli/azure/sql/server" TargetMode="External"/><Relationship Id="rId3" Type="http://schemas.openxmlformats.org/officeDocument/2006/relationships/hyperlink" Target="https://docs.microsoft.com/cli/azure/group" TargetMode="External"/><Relationship Id="rId7" Type="http://schemas.openxmlformats.org/officeDocument/2006/relationships/hyperlink" Target="https://docs.microsoft.com/cli/azure/storage/account" TargetMode="External"/><Relationship Id="rId12" Type="http://schemas.openxmlformats.org/officeDocument/2006/relationships/hyperlink" Target="https://docs.microsoft.com/en-us/azure/sql-database" TargetMode="External"/><Relationship Id="rId2" Type="http://schemas.openxmlformats.org/officeDocument/2006/relationships/hyperlink" Target="https://docs.microsoft.com/en-us/azure/azure-resource-manager/resource-group-overview" TargetMode="External"/><Relationship Id="rId1" Type="http://schemas.openxmlformats.org/officeDocument/2006/relationships/slideLayout" Target="../slideLayouts/slideLayout2.xml"/><Relationship Id="rId6" Type="http://schemas.openxmlformats.org/officeDocument/2006/relationships/hyperlink" Target="https://docs.microsoft.com/en-us/azure/storage/common/storage-introduction" TargetMode="External"/><Relationship Id="rId11" Type="http://schemas.openxmlformats.org/officeDocument/2006/relationships/hyperlink" Target="https://docs.microsoft.com/cli/azure/webapp" TargetMode="External"/><Relationship Id="rId5" Type="http://schemas.openxmlformats.org/officeDocument/2006/relationships/hyperlink" Target="https://docs.microsoft.com/cli/azure/vm" TargetMode="External"/><Relationship Id="rId15" Type="http://schemas.openxmlformats.org/officeDocument/2006/relationships/hyperlink" Target="https://docs.microsoft.com/cli/azure/cosmosdb" TargetMode="External"/><Relationship Id="rId10" Type="http://schemas.openxmlformats.org/officeDocument/2006/relationships/hyperlink" Target="https://docs.microsoft.com/en-us/azure/app-service" TargetMode="External"/><Relationship Id="rId4" Type="http://schemas.openxmlformats.org/officeDocument/2006/relationships/hyperlink" Target="https://docs.microsoft.com/en-us/azure/virtual-machines" TargetMode="External"/><Relationship Id="rId9" Type="http://schemas.openxmlformats.org/officeDocument/2006/relationships/hyperlink" Target="https://docs.microsoft.com/cli/azure/keyvault" TargetMode="External"/><Relationship Id="rId14" Type="http://schemas.openxmlformats.org/officeDocument/2006/relationships/hyperlink" Target="https://docs.microsoft.com/en-us/azure/cosmos-db"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57400" y="2000249"/>
            <a:ext cx="6400800" cy="1200151"/>
          </a:xfrm>
        </p:spPr>
        <p:txBody>
          <a:bodyPr/>
          <a:lstStyle/>
          <a:p>
            <a:r>
              <a:rPr lang="en-US" dirty="0"/>
              <a:t>Dan Patrick</a:t>
            </a:r>
          </a:p>
          <a:p>
            <a:r>
              <a:rPr lang="en-US" dirty="0">
                <a:hlinkClick r:id="rId3"/>
              </a:rPr>
              <a:t>dan@solliance.net</a:t>
            </a:r>
            <a:endParaRPr lang="en-US" dirty="0"/>
          </a:p>
          <a:p>
            <a:r>
              <a:rPr lang="en-US" dirty="0"/>
              <a:t>@deltadan</a:t>
            </a:r>
          </a:p>
        </p:txBody>
      </p:sp>
      <p:pic>
        <p:nvPicPr>
          <p:cNvPr id="8" name="Picture 7">
            <a:extLst>
              <a:ext uri="{FF2B5EF4-FFF2-40B4-BE49-F238E27FC236}">
                <a16:creationId xmlns:a16="http://schemas.microsoft.com/office/drawing/2014/main" id="{C1D8F762-D769-4ACF-9563-50F06349CAF3}"/>
              </a:ext>
            </a:extLst>
          </p:cNvPr>
          <p:cNvPicPr>
            <a:picLocks noChangeAspect="1"/>
          </p:cNvPicPr>
          <p:nvPr/>
        </p:nvPicPr>
        <p:blipFill>
          <a:blip r:embed="rId4"/>
          <a:stretch>
            <a:fillRect/>
          </a:stretch>
        </p:blipFill>
        <p:spPr>
          <a:xfrm>
            <a:off x="6384055" y="2854654"/>
            <a:ext cx="550303" cy="287907"/>
          </a:xfrm>
          <a:prstGeom prst="rect">
            <a:avLst/>
          </a:prstGeom>
        </p:spPr>
      </p:pic>
      <p:sp>
        <p:nvSpPr>
          <p:cNvPr id="2" name="Title 1"/>
          <p:cNvSpPr>
            <a:spLocks noGrp="1"/>
          </p:cNvSpPr>
          <p:nvPr>
            <p:ph type="ctrTitle"/>
          </p:nvPr>
        </p:nvSpPr>
        <p:spPr>
          <a:xfrm>
            <a:off x="152400" y="400050"/>
            <a:ext cx="8382000" cy="1543050"/>
          </a:xfrm>
        </p:spPr>
        <p:txBody>
          <a:bodyPr/>
          <a:lstStyle/>
          <a:p>
            <a:br>
              <a:rPr lang="en-US" sz="3600" dirty="0">
                <a:solidFill>
                  <a:srgbClr val="133D80"/>
                </a:solidFill>
              </a:rPr>
            </a:br>
            <a:r>
              <a:rPr lang="en-US" sz="3600" dirty="0"/>
              <a:t>Using the Power of the Darkside </a:t>
            </a:r>
            <a:br>
              <a:rPr lang="en-US" sz="3600" dirty="0"/>
            </a:br>
            <a:r>
              <a:rPr lang="en-US" sz="3600" dirty="0"/>
              <a:t>to Control Azure</a:t>
            </a:r>
            <a:br>
              <a:rPr lang="en-US" sz="3600" dirty="0"/>
            </a:br>
            <a:r>
              <a:rPr lang="en-US" sz="2800" dirty="0"/>
              <a:t>An Introduction to the Azure CLI</a:t>
            </a:r>
            <a:endParaRPr lang="en-US" sz="3600" dirty="0"/>
          </a:p>
        </p:txBody>
      </p:sp>
      <p:pic>
        <p:nvPicPr>
          <p:cNvPr id="5" name="Picture 4" descr="A picture containing green, screenshot, text&#10;&#10;Description generated with high confidence">
            <a:extLst>
              <a:ext uri="{FF2B5EF4-FFF2-40B4-BE49-F238E27FC236}">
                <a16:creationId xmlns:a16="http://schemas.microsoft.com/office/drawing/2014/main" id="{1BBD6DAC-6AD0-4D12-8A5B-1D5C03E8C5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72400" y="3638550"/>
            <a:ext cx="1074439" cy="1333787"/>
          </a:xfrm>
          <a:prstGeom prst="rect">
            <a:avLst/>
          </a:prstGeom>
        </p:spPr>
      </p:pic>
      <p:pic>
        <p:nvPicPr>
          <p:cNvPr id="6" name="Picture 5">
            <a:extLst>
              <a:ext uri="{FF2B5EF4-FFF2-40B4-BE49-F238E27FC236}">
                <a16:creationId xmlns:a16="http://schemas.microsoft.com/office/drawing/2014/main" id="{75FC9B02-E78A-46E4-BC97-DCD2FD4DB610}"/>
              </a:ext>
            </a:extLst>
          </p:cNvPr>
          <p:cNvPicPr>
            <a:picLocks noChangeAspect="1"/>
          </p:cNvPicPr>
          <p:nvPr/>
        </p:nvPicPr>
        <p:blipFill>
          <a:blip r:embed="rId6"/>
          <a:stretch>
            <a:fillRect/>
          </a:stretch>
        </p:blipFill>
        <p:spPr>
          <a:xfrm>
            <a:off x="6810521" y="2862334"/>
            <a:ext cx="280227" cy="280227"/>
          </a:xfrm>
          <a:prstGeom prst="rect">
            <a:avLst/>
          </a:prstGeom>
        </p:spPr>
      </p:pic>
      <p:pic>
        <p:nvPicPr>
          <p:cNvPr id="9" name="Picture 8">
            <a:extLst>
              <a:ext uri="{FF2B5EF4-FFF2-40B4-BE49-F238E27FC236}">
                <a16:creationId xmlns:a16="http://schemas.microsoft.com/office/drawing/2014/main" id="{2E073CDF-A5A6-40A8-9D68-A0E44613C5F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05578" y="3968043"/>
            <a:ext cx="1507255" cy="608120"/>
          </a:xfrm>
          <a:prstGeom prst="rect">
            <a:avLst/>
          </a:prstGeom>
        </p:spPr>
      </p:pic>
      <p:pic>
        <p:nvPicPr>
          <p:cNvPr id="1028" name="Picture 4" descr="https://camo.githubusercontent.com/12ced420f7e38c56107094e25a85888ec16142fa/68747470733a2f2f6f63746f6465782e6769746875622e636f6d2f696d616765732f73746f726d74726f6f706f6361742e6a7067">
            <a:extLst>
              <a:ext uri="{FF2B5EF4-FFF2-40B4-BE49-F238E27FC236}">
                <a16:creationId xmlns:a16="http://schemas.microsoft.com/office/drawing/2014/main" id="{C8A421E2-2325-43A9-B57E-A2474A748F2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5800" y="815912"/>
            <a:ext cx="1884598" cy="180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60849"/>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mp:transition xmlns:mp="http://schemas.microsoft.com/office/mac/powerpoint/2008/mai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885C0-B488-4165-B872-E34CE9FFD134}"/>
              </a:ext>
            </a:extLst>
          </p:cNvPr>
          <p:cNvSpPr>
            <a:spLocks noGrp="1"/>
          </p:cNvSpPr>
          <p:nvPr>
            <p:ph type="title"/>
          </p:nvPr>
        </p:nvSpPr>
        <p:spPr/>
        <p:txBody>
          <a:bodyPr/>
          <a:lstStyle/>
          <a:p>
            <a:r>
              <a:rPr lang="en-US" dirty="0"/>
              <a:t>Find </a:t>
            </a:r>
            <a:r>
              <a:rPr lang="en-US" dirty="0" err="1"/>
              <a:t>az</a:t>
            </a:r>
            <a:r>
              <a:rPr lang="en-US" dirty="0"/>
              <a:t> command</a:t>
            </a:r>
          </a:p>
        </p:txBody>
      </p:sp>
      <p:sp>
        <p:nvSpPr>
          <p:cNvPr id="3" name="Text Placeholder 2">
            <a:extLst>
              <a:ext uri="{FF2B5EF4-FFF2-40B4-BE49-F238E27FC236}">
                <a16:creationId xmlns:a16="http://schemas.microsoft.com/office/drawing/2014/main" id="{E497B0DC-DFB7-43D8-B89A-A7A8DE418AB0}"/>
              </a:ext>
            </a:extLst>
          </p:cNvPr>
          <p:cNvSpPr>
            <a:spLocks noGrp="1"/>
          </p:cNvSpPr>
          <p:nvPr>
            <p:ph type="body" idx="1"/>
          </p:nvPr>
        </p:nvSpPr>
        <p:spPr>
          <a:xfrm>
            <a:off x="457200" y="1028700"/>
            <a:ext cx="3581400" cy="3200400"/>
          </a:xfrm>
        </p:spPr>
        <p:txBody>
          <a:bodyPr/>
          <a:lstStyle/>
          <a:p>
            <a:r>
              <a:rPr lang="en-US" dirty="0"/>
              <a:t>Run </a:t>
            </a:r>
            <a:r>
              <a:rPr lang="en-US" dirty="0" err="1"/>
              <a:t>az</a:t>
            </a:r>
            <a:r>
              <a:rPr lang="en-US" dirty="0"/>
              <a:t> find –q &lt;text-here&gt; to locate commands by searching all commands</a:t>
            </a:r>
          </a:p>
        </p:txBody>
      </p:sp>
      <p:pic>
        <p:nvPicPr>
          <p:cNvPr id="4" name="Picture 3">
            <a:extLst>
              <a:ext uri="{FF2B5EF4-FFF2-40B4-BE49-F238E27FC236}">
                <a16:creationId xmlns:a16="http://schemas.microsoft.com/office/drawing/2014/main" id="{061004F0-1A47-45B1-A108-7BAC1E073E10}"/>
              </a:ext>
            </a:extLst>
          </p:cNvPr>
          <p:cNvPicPr>
            <a:picLocks noChangeAspect="1"/>
          </p:cNvPicPr>
          <p:nvPr/>
        </p:nvPicPr>
        <p:blipFill>
          <a:blip r:embed="rId2"/>
          <a:stretch>
            <a:fillRect/>
          </a:stretch>
        </p:blipFill>
        <p:spPr>
          <a:xfrm>
            <a:off x="3276600" y="2266950"/>
            <a:ext cx="5578411" cy="2457437"/>
          </a:xfrm>
          <a:prstGeom prst="rect">
            <a:avLst/>
          </a:prstGeom>
        </p:spPr>
      </p:pic>
    </p:spTree>
    <p:extLst>
      <p:ext uri="{BB962C8B-B14F-4D97-AF65-F5344CB8AC3E}">
        <p14:creationId xmlns:p14="http://schemas.microsoft.com/office/powerpoint/2010/main" val="255569127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13022" y="941471"/>
            <a:ext cx="4655868" cy="730666"/>
          </a:xfrm>
          <a:prstGeom prst="rect">
            <a:avLst/>
          </a:prstGeom>
        </p:spPr>
      </p:pic>
      <p:sp>
        <p:nvSpPr>
          <p:cNvPr id="3" name="Title 2"/>
          <p:cNvSpPr>
            <a:spLocks noGrp="1"/>
          </p:cNvSpPr>
          <p:nvPr>
            <p:ph type="title"/>
          </p:nvPr>
        </p:nvSpPr>
        <p:spPr/>
        <p:txBody>
          <a:bodyPr/>
          <a:lstStyle/>
          <a:p>
            <a:pPr algn="l"/>
            <a:r>
              <a:rPr lang="en-US" dirty="0"/>
              <a:t>Authentication/Authorization</a:t>
            </a:r>
          </a:p>
        </p:txBody>
      </p:sp>
      <p:sp>
        <p:nvSpPr>
          <p:cNvPr id="4" name="Text Placeholder 3"/>
          <p:cNvSpPr>
            <a:spLocks noGrp="1"/>
          </p:cNvSpPr>
          <p:nvPr>
            <p:ph type="body" idx="1"/>
          </p:nvPr>
        </p:nvSpPr>
        <p:spPr>
          <a:xfrm>
            <a:off x="344060" y="1047750"/>
            <a:ext cx="3276600" cy="3200400"/>
          </a:xfrm>
        </p:spPr>
        <p:txBody>
          <a:bodyPr/>
          <a:lstStyle/>
          <a:p>
            <a:r>
              <a:rPr lang="en-US" sz="2700" dirty="0" err="1"/>
              <a:t>az</a:t>
            </a:r>
            <a:r>
              <a:rPr lang="en-US" sz="2700" dirty="0"/>
              <a:t> login</a:t>
            </a:r>
          </a:p>
          <a:p>
            <a:pPr lvl="1"/>
            <a:r>
              <a:rPr lang="en-US" sz="2100" dirty="0"/>
              <a:t>Interactive mode with code prompt after browser login</a:t>
            </a:r>
          </a:p>
          <a:p>
            <a:pPr lvl="1"/>
            <a:r>
              <a:rPr lang="en-US" sz="2100" dirty="0"/>
              <a:t>Supports -Credentials parameter </a:t>
            </a:r>
          </a:p>
          <a:p>
            <a:pPr lvl="1"/>
            <a:r>
              <a:rPr lang="en-US" sz="2100" dirty="0"/>
              <a:t>Supports for also authenticating from the command line</a:t>
            </a:r>
          </a:p>
          <a:p>
            <a:pPr lvl="1"/>
            <a:endParaRPr lang="en-US" sz="2100" dirty="0"/>
          </a:p>
        </p:txBody>
      </p:sp>
      <p:pic>
        <p:nvPicPr>
          <p:cNvPr id="6" name="Picture 5"/>
          <p:cNvPicPr/>
          <p:nvPr/>
        </p:nvPicPr>
        <p:blipFill>
          <a:blip r:embed="rId4"/>
          <a:stretch>
            <a:fillRect/>
          </a:stretch>
        </p:blipFill>
        <p:spPr>
          <a:xfrm>
            <a:off x="4103677" y="2083756"/>
            <a:ext cx="4465214" cy="2673530"/>
          </a:xfrm>
          <a:prstGeom prst="rect">
            <a:avLst/>
          </a:prstGeom>
          <a:ln w="12700">
            <a:solidFill>
              <a:srgbClr val="000000"/>
            </a:solidFill>
          </a:ln>
        </p:spPr>
      </p:pic>
      <p:grpSp>
        <p:nvGrpSpPr>
          <p:cNvPr id="16" name="Group 15"/>
          <p:cNvGrpSpPr/>
          <p:nvPr/>
        </p:nvGrpSpPr>
        <p:grpSpPr>
          <a:xfrm>
            <a:off x="4869951" y="1472286"/>
            <a:ext cx="1843667" cy="1595899"/>
            <a:chOff x="6493268" y="1963047"/>
            <a:chExt cx="2458222" cy="2127865"/>
          </a:xfrm>
        </p:grpSpPr>
        <p:cxnSp>
          <p:nvCxnSpPr>
            <p:cNvPr id="12" name="Straight Arrow Connector 11"/>
            <p:cNvCxnSpPr/>
            <p:nvPr/>
          </p:nvCxnSpPr>
          <p:spPr>
            <a:xfrm>
              <a:off x="7317900" y="2272386"/>
              <a:ext cx="1633590" cy="1818526"/>
            </a:xfrm>
            <a:prstGeom prst="straightConnector1">
              <a:avLst/>
            </a:prstGeom>
            <a:ln w="76200">
              <a:solidFill>
                <a:srgbClr val="EC652E"/>
              </a:solidFill>
              <a:tailEnd type="triangle"/>
            </a:ln>
          </p:spPr>
          <p:style>
            <a:lnRef idx="3">
              <a:schemeClr val="accent4"/>
            </a:lnRef>
            <a:fillRef idx="0">
              <a:schemeClr val="accent4"/>
            </a:fillRef>
            <a:effectRef idx="2">
              <a:schemeClr val="accent4"/>
            </a:effectRef>
            <a:fontRef idx="minor">
              <a:schemeClr val="tx1"/>
            </a:fontRef>
          </p:style>
        </p:cxnSp>
        <p:sp>
          <p:nvSpPr>
            <p:cNvPr id="15" name="Rectangle 14"/>
            <p:cNvSpPr/>
            <p:nvPr/>
          </p:nvSpPr>
          <p:spPr bwMode="auto">
            <a:xfrm>
              <a:off x="6493268" y="1963047"/>
              <a:ext cx="1571946" cy="309339"/>
            </a:xfrm>
            <a:prstGeom prst="rect">
              <a:avLst/>
            </a:prstGeom>
            <a:noFill/>
            <a:ln w="57150">
              <a:solidFill>
                <a:srgbClr val="EC652E"/>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77" tIns="34289" rIns="68577" bIns="34289" numCol="1" rtlCol="0" anchor="ctr" anchorCtr="0" compatLnSpc="1">
              <a:prstTxWarp prst="textNoShape">
                <a:avLst/>
              </a:prstTxWarp>
            </a:bodyPr>
            <a:lstStyle/>
            <a:p>
              <a:pPr algn="ctr" defTabSz="685574"/>
              <a:endParaRPr lang="en-US" sz="1650" dirty="0">
                <a:gradFill>
                  <a:gsLst>
                    <a:gs pos="0">
                      <a:srgbClr val="FFFFFF"/>
                    </a:gs>
                    <a:gs pos="100000">
                      <a:srgbClr val="FFFFFF"/>
                    </a:gs>
                  </a:gsLst>
                  <a:lin ang="5400000" scaled="0"/>
                </a:gradFill>
              </a:endParaRPr>
            </a:p>
          </p:txBody>
        </p:sp>
      </p:grpSp>
    </p:spTree>
    <p:extLst>
      <p:ext uri="{BB962C8B-B14F-4D97-AF65-F5344CB8AC3E}">
        <p14:creationId xmlns:p14="http://schemas.microsoft.com/office/powerpoint/2010/main" val="19574720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Basics of Subscription Management</a:t>
            </a:r>
          </a:p>
        </p:txBody>
      </p:sp>
      <p:sp>
        <p:nvSpPr>
          <p:cNvPr id="3" name="Text Placeholder 2"/>
          <p:cNvSpPr>
            <a:spLocks noGrp="1"/>
          </p:cNvSpPr>
          <p:nvPr>
            <p:ph type="body" sz="quarter" idx="4294967295"/>
          </p:nvPr>
        </p:nvSpPr>
        <p:spPr>
          <a:xfrm>
            <a:off x="0" y="742950"/>
            <a:ext cx="3902075" cy="3817938"/>
          </a:xfrm>
        </p:spPr>
        <p:txBody>
          <a:bodyPr>
            <a:noAutofit/>
          </a:bodyPr>
          <a:lstStyle/>
          <a:p>
            <a:r>
              <a:rPr lang="en-US" dirty="0" err="1"/>
              <a:t>az</a:t>
            </a:r>
            <a:r>
              <a:rPr lang="en-US" dirty="0"/>
              <a:t> account list</a:t>
            </a:r>
          </a:p>
          <a:p>
            <a:pPr lvl="1"/>
            <a:r>
              <a:rPr lang="en-US" sz="1800" dirty="0"/>
              <a:t>Enumerates subscriptions you have access to</a:t>
            </a:r>
          </a:p>
          <a:p>
            <a:pPr lvl="1"/>
            <a:endParaRPr lang="en-US" sz="1800" dirty="0"/>
          </a:p>
          <a:p>
            <a:r>
              <a:rPr lang="en-US" dirty="0" err="1"/>
              <a:t>az</a:t>
            </a:r>
            <a:r>
              <a:rPr lang="en-US" dirty="0"/>
              <a:t> account set</a:t>
            </a:r>
          </a:p>
          <a:p>
            <a:pPr lvl="1"/>
            <a:r>
              <a:rPr lang="en-US" sz="1800" dirty="0"/>
              <a:t>Selects subscription to use when executing commands</a:t>
            </a:r>
          </a:p>
          <a:p>
            <a:pPr marL="0" indent="0">
              <a:buNone/>
            </a:pPr>
            <a:endParaRPr lang="en-US" dirty="0"/>
          </a:p>
          <a:p>
            <a:r>
              <a:rPr lang="en-US" dirty="0" err="1"/>
              <a:t>az</a:t>
            </a:r>
            <a:r>
              <a:rPr lang="en-US" dirty="0"/>
              <a:t> account show</a:t>
            </a:r>
          </a:p>
          <a:p>
            <a:pPr lvl="1"/>
            <a:r>
              <a:rPr lang="en-US" sz="1800" dirty="0"/>
              <a:t>Shows the current “Set” Account</a:t>
            </a:r>
          </a:p>
          <a:p>
            <a:endParaRPr lang="en-US" dirty="0"/>
          </a:p>
        </p:txBody>
      </p:sp>
      <p:pic>
        <p:nvPicPr>
          <p:cNvPr id="5" name="Picture 4"/>
          <p:cNvPicPr>
            <a:picLocks noChangeAspect="1"/>
          </p:cNvPicPr>
          <p:nvPr/>
        </p:nvPicPr>
        <p:blipFill>
          <a:blip r:embed="rId2"/>
          <a:stretch>
            <a:fillRect/>
          </a:stretch>
        </p:blipFill>
        <p:spPr>
          <a:xfrm>
            <a:off x="3868221" y="2672735"/>
            <a:ext cx="5187373" cy="140389"/>
          </a:xfrm>
          <a:prstGeom prst="rect">
            <a:avLst/>
          </a:prstGeom>
        </p:spPr>
      </p:pic>
      <p:pic>
        <p:nvPicPr>
          <p:cNvPr id="7" name="Picture 6">
            <a:extLst>
              <a:ext uri="{FF2B5EF4-FFF2-40B4-BE49-F238E27FC236}">
                <a16:creationId xmlns:a16="http://schemas.microsoft.com/office/drawing/2014/main" id="{FE803C4E-727A-49A1-BCFB-A21B3965A578}"/>
              </a:ext>
            </a:extLst>
          </p:cNvPr>
          <p:cNvPicPr>
            <a:picLocks noChangeAspect="1"/>
          </p:cNvPicPr>
          <p:nvPr/>
        </p:nvPicPr>
        <p:blipFill>
          <a:blip r:embed="rId3"/>
          <a:stretch>
            <a:fillRect/>
          </a:stretch>
        </p:blipFill>
        <p:spPr>
          <a:xfrm>
            <a:off x="4228752" y="895350"/>
            <a:ext cx="4466310" cy="1463227"/>
          </a:xfrm>
          <a:prstGeom prst="rect">
            <a:avLst/>
          </a:prstGeom>
        </p:spPr>
      </p:pic>
      <p:pic>
        <p:nvPicPr>
          <p:cNvPr id="8" name="Picture 7">
            <a:extLst>
              <a:ext uri="{FF2B5EF4-FFF2-40B4-BE49-F238E27FC236}">
                <a16:creationId xmlns:a16="http://schemas.microsoft.com/office/drawing/2014/main" id="{D1AF63BA-1C12-4CE2-8B9D-5119BE8D742A}"/>
              </a:ext>
            </a:extLst>
          </p:cNvPr>
          <p:cNvPicPr>
            <a:picLocks noChangeAspect="1"/>
          </p:cNvPicPr>
          <p:nvPr/>
        </p:nvPicPr>
        <p:blipFill>
          <a:blip r:embed="rId3"/>
          <a:stretch>
            <a:fillRect/>
          </a:stretch>
        </p:blipFill>
        <p:spPr>
          <a:xfrm>
            <a:off x="4220490" y="3333750"/>
            <a:ext cx="4466310" cy="1463227"/>
          </a:xfrm>
          <a:prstGeom prst="rect">
            <a:avLst/>
          </a:prstGeom>
        </p:spPr>
      </p:pic>
    </p:spTree>
    <p:extLst>
      <p:ext uri="{BB962C8B-B14F-4D97-AF65-F5344CB8AC3E}">
        <p14:creationId xmlns:p14="http://schemas.microsoft.com/office/powerpoint/2010/main" val="19816519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1+#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barn(inVertical)">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barn(inVertical)">
                                      <p:cBhvr>
                                        <p:cTn id="3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D9DDF40-0E45-4B96-AC51-D71BFB3490F7}"/>
              </a:ext>
            </a:extLst>
          </p:cNvPr>
          <p:cNvSpPr>
            <a:spLocks noGrp="1"/>
          </p:cNvSpPr>
          <p:nvPr>
            <p:ph type="body" idx="1"/>
          </p:nvPr>
        </p:nvSpPr>
        <p:spPr/>
        <p:txBody>
          <a:bodyPr/>
          <a:lstStyle/>
          <a:p>
            <a:endParaRPr lang="en-US" dirty="0"/>
          </a:p>
        </p:txBody>
      </p:sp>
      <p:sp>
        <p:nvSpPr>
          <p:cNvPr id="4" name="Title 3">
            <a:extLst>
              <a:ext uri="{FF2B5EF4-FFF2-40B4-BE49-F238E27FC236}">
                <a16:creationId xmlns:a16="http://schemas.microsoft.com/office/drawing/2014/main" id="{972B8BD9-0DAB-4B55-B34A-763BB3683695}"/>
              </a:ext>
            </a:extLst>
          </p:cNvPr>
          <p:cNvSpPr>
            <a:spLocks noGrp="1"/>
          </p:cNvSpPr>
          <p:nvPr>
            <p:ph type="title"/>
          </p:nvPr>
        </p:nvSpPr>
        <p:spPr/>
        <p:txBody>
          <a:bodyPr/>
          <a:lstStyle/>
          <a:p>
            <a:r>
              <a:rPr lang="en-US" dirty="0"/>
              <a:t>Demo – Running the CLI for the first time</a:t>
            </a:r>
          </a:p>
        </p:txBody>
      </p:sp>
    </p:spTree>
    <p:extLst>
      <p:ext uri="{BB962C8B-B14F-4D97-AF65-F5344CB8AC3E}">
        <p14:creationId xmlns:p14="http://schemas.microsoft.com/office/powerpoint/2010/main" val="116640637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6D9442C-3779-4791-A463-84D713D57C3B}"/>
              </a:ext>
            </a:extLst>
          </p:cNvPr>
          <p:cNvSpPr>
            <a:spLocks noGrp="1"/>
          </p:cNvSpPr>
          <p:nvPr>
            <p:ph type="title"/>
          </p:nvPr>
        </p:nvSpPr>
        <p:spPr/>
        <p:txBody>
          <a:bodyPr/>
          <a:lstStyle/>
          <a:p>
            <a:r>
              <a:rPr lang="en-US" dirty="0"/>
              <a:t>VS Code Azure CLI add-in</a:t>
            </a:r>
          </a:p>
        </p:txBody>
      </p:sp>
      <p:sp>
        <p:nvSpPr>
          <p:cNvPr id="6" name="Text Placeholder 5">
            <a:extLst>
              <a:ext uri="{FF2B5EF4-FFF2-40B4-BE49-F238E27FC236}">
                <a16:creationId xmlns:a16="http://schemas.microsoft.com/office/drawing/2014/main" id="{20B0E480-C45A-48FA-B067-E5950FA70A55}"/>
              </a:ext>
            </a:extLst>
          </p:cNvPr>
          <p:cNvSpPr>
            <a:spLocks noGrp="1"/>
          </p:cNvSpPr>
          <p:nvPr>
            <p:ph type="body" idx="1"/>
          </p:nvPr>
        </p:nvSpPr>
        <p:spPr>
          <a:xfrm>
            <a:off x="304800" y="971550"/>
            <a:ext cx="3733800" cy="3200400"/>
          </a:xfrm>
        </p:spPr>
        <p:txBody>
          <a:bodyPr/>
          <a:lstStyle/>
          <a:p>
            <a:pPr marL="0" indent="0">
              <a:buNone/>
            </a:pPr>
            <a:r>
              <a:rPr lang="en-US" sz="1600" dirty="0"/>
              <a:t>Create .</a:t>
            </a:r>
            <a:r>
              <a:rPr lang="en-US" sz="1600" dirty="0" err="1"/>
              <a:t>azcli</a:t>
            </a:r>
            <a:r>
              <a:rPr lang="en-US" sz="1600" dirty="0"/>
              <a:t> files and use these features:</a:t>
            </a:r>
          </a:p>
          <a:p>
            <a:endParaRPr lang="en-US" sz="1200" dirty="0"/>
          </a:p>
          <a:p>
            <a:r>
              <a:rPr lang="en-US" sz="1400" dirty="0"/>
              <a:t>IntelliSense for commands and their arguments</a:t>
            </a:r>
          </a:p>
          <a:p>
            <a:r>
              <a:rPr lang="en-US" sz="1400" dirty="0"/>
              <a:t>Snippets for commands, inserting required arguments automatically</a:t>
            </a:r>
          </a:p>
          <a:p>
            <a:r>
              <a:rPr lang="en-US" sz="1400" dirty="0"/>
              <a:t>Run the current command in the integrated terminal</a:t>
            </a:r>
          </a:p>
          <a:p>
            <a:r>
              <a:rPr lang="en-US" sz="1400" dirty="0"/>
              <a:t>Run the current command and show its output in a side-by-side editor</a:t>
            </a:r>
          </a:p>
          <a:p>
            <a:r>
              <a:rPr lang="en-US" sz="1400" dirty="0"/>
              <a:t>Show documentation on mouse hover</a:t>
            </a:r>
          </a:p>
          <a:p>
            <a:r>
              <a:rPr lang="en-US" sz="1400" dirty="0"/>
              <a:t>Display current subscription and defaults in status bar</a:t>
            </a:r>
          </a:p>
        </p:txBody>
      </p:sp>
      <p:pic>
        <p:nvPicPr>
          <p:cNvPr id="7" name="Picture 6">
            <a:extLst>
              <a:ext uri="{FF2B5EF4-FFF2-40B4-BE49-F238E27FC236}">
                <a16:creationId xmlns:a16="http://schemas.microsoft.com/office/drawing/2014/main" id="{8C4DF4BE-E0CF-46CC-A8D9-91BD133AA5E1}"/>
              </a:ext>
            </a:extLst>
          </p:cNvPr>
          <p:cNvPicPr>
            <a:picLocks noChangeAspect="1"/>
          </p:cNvPicPr>
          <p:nvPr/>
        </p:nvPicPr>
        <p:blipFill>
          <a:blip r:embed="rId2"/>
          <a:stretch>
            <a:fillRect/>
          </a:stretch>
        </p:blipFill>
        <p:spPr>
          <a:xfrm>
            <a:off x="4191000" y="971550"/>
            <a:ext cx="4799556" cy="3352800"/>
          </a:xfrm>
          <a:prstGeom prst="rect">
            <a:avLst/>
          </a:prstGeom>
        </p:spPr>
      </p:pic>
    </p:spTree>
    <p:extLst>
      <p:ext uri="{BB962C8B-B14F-4D97-AF65-F5344CB8AC3E}">
        <p14:creationId xmlns:p14="http://schemas.microsoft.com/office/powerpoint/2010/main" val="133508733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Cloud Shell</a:t>
            </a:r>
            <a:endParaRPr lang="en-US" sz="2400" dirty="0">
              <a:solidFill>
                <a:schemeClr val="tx1">
                  <a:lumMod val="95000"/>
                  <a:lumOff val="5000"/>
                </a:schemeClr>
              </a:solidFill>
            </a:endParaRPr>
          </a:p>
        </p:txBody>
      </p:sp>
      <p:sp>
        <p:nvSpPr>
          <p:cNvPr id="2" name="Text Placeholder 1">
            <a:extLst>
              <a:ext uri="{FF2B5EF4-FFF2-40B4-BE49-F238E27FC236}">
                <a16:creationId xmlns:a16="http://schemas.microsoft.com/office/drawing/2014/main" id="{CA07CE98-A8BC-44A1-BA0F-1EF25E901268}"/>
              </a:ext>
            </a:extLst>
          </p:cNvPr>
          <p:cNvSpPr>
            <a:spLocks noGrp="1"/>
          </p:cNvSpPr>
          <p:nvPr>
            <p:ph type="body" idx="1"/>
          </p:nvPr>
        </p:nvSpPr>
        <p:spPr>
          <a:xfrm>
            <a:off x="381000" y="819150"/>
            <a:ext cx="2286000" cy="3200400"/>
          </a:xfrm>
        </p:spPr>
        <p:txBody>
          <a:bodyPr/>
          <a:lstStyle/>
          <a:p>
            <a:r>
              <a:rPr lang="en-US" dirty="0"/>
              <a:t>Connect to CLI from the Azure Portal</a:t>
            </a:r>
          </a:p>
          <a:p>
            <a:r>
              <a:rPr lang="en-US" dirty="0"/>
              <a:t>Auto-Authentication</a:t>
            </a:r>
          </a:p>
          <a:p>
            <a:r>
              <a:rPr lang="en-US" dirty="0"/>
              <a:t>Integrated editor</a:t>
            </a:r>
          </a:p>
          <a:p>
            <a:endParaRPr lang="en-US" dirty="0"/>
          </a:p>
        </p:txBody>
      </p:sp>
      <p:pic>
        <p:nvPicPr>
          <p:cNvPr id="5" name="Picture 4">
            <a:extLst>
              <a:ext uri="{FF2B5EF4-FFF2-40B4-BE49-F238E27FC236}">
                <a16:creationId xmlns:a16="http://schemas.microsoft.com/office/drawing/2014/main" id="{80B3ED56-AB9B-42F3-8760-A083787C20AF}"/>
              </a:ext>
            </a:extLst>
          </p:cNvPr>
          <p:cNvPicPr>
            <a:picLocks noChangeAspect="1"/>
          </p:cNvPicPr>
          <p:nvPr/>
        </p:nvPicPr>
        <p:blipFill>
          <a:blip r:embed="rId2"/>
          <a:stretch>
            <a:fillRect/>
          </a:stretch>
        </p:blipFill>
        <p:spPr>
          <a:xfrm>
            <a:off x="2895600" y="831330"/>
            <a:ext cx="6113354" cy="2952750"/>
          </a:xfrm>
          <a:prstGeom prst="rect">
            <a:avLst/>
          </a:prstGeom>
        </p:spPr>
      </p:pic>
      <p:pic>
        <p:nvPicPr>
          <p:cNvPr id="4100" name="Picture 4" descr="Cloud Shell editor">
            <a:extLst>
              <a:ext uri="{FF2B5EF4-FFF2-40B4-BE49-F238E27FC236}">
                <a16:creationId xmlns:a16="http://schemas.microsoft.com/office/drawing/2014/main" id="{0B248B3D-3271-426D-8680-4AD6AA52D4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2242617"/>
            <a:ext cx="6739145" cy="308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40752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a:t>http://shell.azure.com</a:t>
            </a:r>
          </a:p>
        </p:txBody>
      </p:sp>
      <p:pic>
        <p:nvPicPr>
          <p:cNvPr id="2" name="Picture 1">
            <a:extLst>
              <a:ext uri="{FF2B5EF4-FFF2-40B4-BE49-F238E27FC236}">
                <a16:creationId xmlns:a16="http://schemas.microsoft.com/office/drawing/2014/main" id="{4BC0ECBC-1BFD-4456-AE12-77A162593DD2}"/>
              </a:ext>
            </a:extLst>
          </p:cNvPr>
          <p:cNvPicPr>
            <a:picLocks noChangeAspect="1"/>
          </p:cNvPicPr>
          <p:nvPr/>
        </p:nvPicPr>
        <p:blipFill>
          <a:blip r:embed="rId2"/>
          <a:stretch>
            <a:fillRect/>
          </a:stretch>
        </p:blipFill>
        <p:spPr>
          <a:xfrm>
            <a:off x="1905000" y="971550"/>
            <a:ext cx="4764600" cy="2991423"/>
          </a:xfrm>
          <a:prstGeom prst="rect">
            <a:avLst/>
          </a:prstGeom>
        </p:spPr>
      </p:pic>
    </p:spTree>
    <p:extLst>
      <p:ext uri="{BB962C8B-B14F-4D97-AF65-F5344CB8AC3E}">
        <p14:creationId xmlns:p14="http://schemas.microsoft.com/office/powerpoint/2010/main" val="397459614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Open Cloud Shell using VS Code</a:t>
            </a:r>
          </a:p>
        </p:txBody>
      </p:sp>
      <p:sp>
        <p:nvSpPr>
          <p:cNvPr id="6" name="Text Placeholder 5">
            <a:extLst>
              <a:ext uri="{FF2B5EF4-FFF2-40B4-BE49-F238E27FC236}">
                <a16:creationId xmlns:a16="http://schemas.microsoft.com/office/drawing/2014/main" id="{BFC8E8EE-9948-42D8-AB5A-9CCBBEDDE72F}"/>
              </a:ext>
            </a:extLst>
          </p:cNvPr>
          <p:cNvSpPr>
            <a:spLocks noGrp="1"/>
          </p:cNvSpPr>
          <p:nvPr>
            <p:ph type="body" idx="1"/>
          </p:nvPr>
        </p:nvSpPr>
        <p:spPr>
          <a:xfrm>
            <a:off x="457200" y="1028700"/>
            <a:ext cx="4191000" cy="3200400"/>
          </a:xfrm>
        </p:spPr>
        <p:txBody>
          <a:bodyPr/>
          <a:lstStyle/>
          <a:p>
            <a:r>
              <a:rPr lang="en-US" dirty="0"/>
              <a:t>Install the Azure Account add-in</a:t>
            </a:r>
          </a:p>
          <a:p>
            <a:r>
              <a:rPr lang="en-US" dirty="0"/>
              <a:t>From the Command Palette run</a:t>
            </a:r>
          </a:p>
          <a:p>
            <a:pPr lvl="1"/>
            <a:r>
              <a:rPr lang="en-US" b="1" dirty="0"/>
              <a:t>Azure:</a:t>
            </a:r>
          </a:p>
          <a:p>
            <a:r>
              <a:rPr lang="en-US" dirty="0"/>
              <a:t>Authenticate to Azure</a:t>
            </a:r>
          </a:p>
          <a:p>
            <a:r>
              <a:rPr lang="en-US" dirty="0"/>
              <a:t>Then to Start</a:t>
            </a:r>
          </a:p>
          <a:p>
            <a:pPr lvl="1"/>
            <a:r>
              <a:rPr lang="en-US" b="1" dirty="0"/>
              <a:t>Azure: Open Bash in Cloud Shell</a:t>
            </a:r>
          </a:p>
          <a:p>
            <a:r>
              <a:rPr lang="en-US" dirty="0"/>
              <a:t>Runs in Container Instances, not fast or robust</a:t>
            </a:r>
            <a:endParaRPr lang="en-US" b="1" dirty="0"/>
          </a:p>
          <a:p>
            <a:endParaRPr lang="en-US" b="1" dirty="0"/>
          </a:p>
        </p:txBody>
      </p:sp>
      <p:pic>
        <p:nvPicPr>
          <p:cNvPr id="5" name="Picture 4">
            <a:extLst>
              <a:ext uri="{FF2B5EF4-FFF2-40B4-BE49-F238E27FC236}">
                <a16:creationId xmlns:a16="http://schemas.microsoft.com/office/drawing/2014/main" id="{64704AA1-658B-4FE6-B7C4-10CAB3C78722}"/>
              </a:ext>
            </a:extLst>
          </p:cNvPr>
          <p:cNvPicPr>
            <a:picLocks noChangeAspect="1"/>
          </p:cNvPicPr>
          <p:nvPr/>
        </p:nvPicPr>
        <p:blipFill>
          <a:blip r:embed="rId2"/>
          <a:stretch>
            <a:fillRect/>
          </a:stretch>
        </p:blipFill>
        <p:spPr>
          <a:xfrm>
            <a:off x="4873052" y="3056397"/>
            <a:ext cx="6285872" cy="2334753"/>
          </a:xfrm>
          <a:prstGeom prst="rect">
            <a:avLst/>
          </a:prstGeom>
        </p:spPr>
      </p:pic>
      <p:pic>
        <p:nvPicPr>
          <p:cNvPr id="5122" name="Picture 2" descr="https://d33wubrfki0l68.cloudfront.net/a9ecb9947ab7c313b40c76b835f5715e2ad54bb6/db6d7/files/azurevscode1.png">
            <a:extLst>
              <a:ext uri="{FF2B5EF4-FFF2-40B4-BE49-F238E27FC236}">
                <a16:creationId xmlns:a16="http://schemas.microsoft.com/office/drawing/2014/main" id="{DC3CA28A-A4BC-450B-86FF-2B6A479366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895350"/>
            <a:ext cx="3657600" cy="1940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0265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D9DDF40-0E45-4B96-AC51-D71BFB3490F7}"/>
              </a:ext>
            </a:extLst>
          </p:cNvPr>
          <p:cNvSpPr>
            <a:spLocks noGrp="1"/>
          </p:cNvSpPr>
          <p:nvPr>
            <p:ph type="body" idx="1"/>
          </p:nvPr>
        </p:nvSpPr>
        <p:spPr/>
        <p:txBody>
          <a:bodyPr/>
          <a:lstStyle/>
          <a:p>
            <a:endParaRPr lang="en-US" dirty="0"/>
          </a:p>
        </p:txBody>
      </p:sp>
      <p:sp>
        <p:nvSpPr>
          <p:cNvPr id="4" name="Title 3">
            <a:extLst>
              <a:ext uri="{FF2B5EF4-FFF2-40B4-BE49-F238E27FC236}">
                <a16:creationId xmlns:a16="http://schemas.microsoft.com/office/drawing/2014/main" id="{972B8BD9-0DAB-4B55-B34A-763BB3683695}"/>
              </a:ext>
            </a:extLst>
          </p:cNvPr>
          <p:cNvSpPr>
            <a:spLocks noGrp="1"/>
          </p:cNvSpPr>
          <p:nvPr>
            <p:ph type="title"/>
          </p:nvPr>
        </p:nvSpPr>
        <p:spPr/>
        <p:txBody>
          <a:bodyPr/>
          <a:lstStyle/>
          <a:p>
            <a:r>
              <a:rPr lang="en-US" dirty="0"/>
              <a:t>Demo – Cloud Shell</a:t>
            </a:r>
          </a:p>
        </p:txBody>
      </p:sp>
    </p:spTree>
    <p:extLst>
      <p:ext uri="{BB962C8B-B14F-4D97-AF65-F5344CB8AC3E}">
        <p14:creationId xmlns:p14="http://schemas.microsoft.com/office/powerpoint/2010/main" val="179085678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028700"/>
            <a:ext cx="4876800" cy="3200400"/>
          </a:xfrm>
        </p:spPr>
        <p:txBody>
          <a:bodyPr/>
          <a:lstStyle/>
          <a:p>
            <a:r>
              <a:rPr lang="en-US" dirty="0"/>
              <a:t>Open source project, just started and to remember those commands that are easy to forget</a:t>
            </a:r>
          </a:p>
          <a:p>
            <a:r>
              <a:rPr lang="en-US" dirty="0"/>
              <a:t>Example based, and match the command groups</a:t>
            </a:r>
          </a:p>
          <a:p>
            <a:r>
              <a:rPr lang="en-US" dirty="0"/>
              <a:t>bash, written using the VS Code .</a:t>
            </a:r>
            <a:r>
              <a:rPr lang="en-US" dirty="0" err="1"/>
              <a:t>azcli</a:t>
            </a:r>
            <a:r>
              <a:rPr lang="en-US" dirty="0"/>
              <a:t> file extensions</a:t>
            </a:r>
          </a:p>
          <a:p>
            <a:r>
              <a:rPr lang="en-US" dirty="0"/>
              <a:t>HELP! </a:t>
            </a:r>
            <a:r>
              <a:rPr lang="en-US" dirty="0">
                <a:sym typeface="Wingdings" panose="05000000000000000000" pitchFamily="2" charset="2"/>
              </a:rPr>
              <a:t></a:t>
            </a:r>
            <a:endParaRPr lang="en-US" dirty="0"/>
          </a:p>
        </p:txBody>
      </p:sp>
      <p:sp>
        <p:nvSpPr>
          <p:cNvPr id="3" name="Title 2"/>
          <p:cNvSpPr>
            <a:spLocks noGrp="1"/>
          </p:cNvSpPr>
          <p:nvPr>
            <p:ph type="title"/>
          </p:nvPr>
        </p:nvSpPr>
        <p:spPr/>
        <p:txBody>
          <a:bodyPr/>
          <a:lstStyle/>
          <a:p>
            <a:pPr algn="l"/>
            <a:r>
              <a:rPr lang="en-US" dirty="0"/>
              <a:t>http://stormtrooper.io</a:t>
            </a:r>
          </a:p>
        </p:txBody>
      </p:sp>
      <p:pic>
        <p:nvPicPr>
          <p:cNvPr id="4" name="Picture 4" descr="https://camo.githubusercontent.com/12ced420f7e38c56107094e25a85888ec16142fa/68747470733a2f2f6f63746f6465782e6769746875622e636f6d2f696d616765732f73746f726d74726f6f706f6361742e6a7067">
            <a:extLst>
              <a:ext uri="{FF2B5EF4-FFF2-40B4-BE49-F238E27FC236}">
                <a16:creationId xmlns:a16="http://schemas.microsoft.com/office/drawing/2014/main" id="{17667682-3356-4667-BA12-A1066E91A17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2876550"/>
            <a:ext cx="1884598" cy="180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86785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dirty="0"/>
              <a:t>Azure Resource Manager</a:t>
            </a:r>
          </a:p>
        </p:txBody>
      </p:sp>
      <p:sp>
        <p:nvSpPr>
          <p:cNvPr id="2" name="Text Placeholder 1"/>
          <p:cNvSpPr>
            <a:spLocks noGrp="1"/>
          </p:cNvSpPr>
          <p:nvPr>
            <p:ph type="body" idx="1"/>
          </p:nvPr>
        </p:nvSpPr>
        <p:spPr>
          <a:xfrm>
            <a:off x="457200" y="1028700"/>
            <a:ext cx="5181600" cy="3200400"/>
          </a:xfrm>
        </p:spPr>
        <p:txBody>
          <a:bodyPr/>
          <a:lstStyle/>
          <a:p>
            <a:r>
              <a:rPr lang="en-US" sz="1765" dirty="0"/>
              <a:t>Deploy, Manage and Monitor all resources in a solution as a group </a:t>
            </a:r>
          </a:p>
          <a:p>
            <a:r>
              <a:rPr lang="en-US" sz="1765" dirty="0"/>
              <a:t>Repeatedly deploy a solution throughout the development cycle without breaking </a:t>
            </a:r>
          </a:p>
          <a:p>
            <a:r>
              <a:rPr lang="en-US" sz="1765" dirty="0"/>
              <a:t>Use declarative templates or imperative scripts across public or private cloud </a:t>
            </a:r>
          </a:p>
          <a:p>
            <a:r>
              <a:rPr lang="en-US" sz="1765" dirty="0"/>
              <a:t>Define dependencies between resources so they are deployed in the correct order </a:t>
            </a:r>
          </a:p>
          <a:p>
            <a:r>
              <a:rPr lang="en-US" sz="1765" dirty="0"/>
              <a:t>Role based access control with all resources </a:t>
            </a:r>
          </a:p>
          <a:p>
            <a:r>
              <a:rPr lang="en-US" sz="1765" dirty="0"/>
              <a:t>Use tags to provide further taxonomy of resource groups </a:t>
            </a:r>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5265" y="1091102"/>
            <a:ext cx="1066361" cy="106636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8904" y="2259657"/>
            <a:ext cx="1066361" cy="106636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1291" y="3412202"/>
            <a:ext cx="1066361" cy="1066361"/>
          </a:xfrm>
          <a:prstGeom prst="rect">
            <a:avLst/>
          </a:prstGeom>
        </p:spPr>
      </p:pic>
    </p:spTree>
    <p:extLst>
      <p:ext uri="{BB962C8B-B14F-4D97-AF65-F5344CB8AC3E}">
        <p14:creationId xmlns:p14="http://schemas.microsoft.com/office/powerpoint/2010/main" val="202860065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D9DDF40-0E45-4B96-AC51-D71BFB3490F7}"/>
              </a:ext>
            </a:extLst>
          </p:cNvPr>
          <p:cNvSpPr>
            <a:spLocks noGrp="1"/>
          </p:cNvSpPr>
          <p:nvPr>
            <p:ph type="body" idx="1"/>
          </p:nvPr>
        </p:nvSpPr>
        <p:spPr/>
        <p:txBody>
          <a:bodyPr/>
          <a:lstStyle/>
          <a:p>
            <a:endParaRPr lang="en-US" dirty="0"/>
          </a:p>
        </p:txBody>
      </p:sp>
      <p:sp>
        <p:nvSpPr>
          <p:cNvPr id="4" name="Title 3">
            <a:extLst>
              <a:ext uri="{FF2B5EF4-FFF2-40B4-BE49-F238E27FC236}">
                <a16:creationId xmlns:a16="http://schemas.microsoft.com/office/drawing/2014/main" id="{972B8BD9-0DAB-4B55-B34A-763BB3683695}"/>
              </a:ext>
            </a:extLst>
          </p:cNvPr>
          <p:cNvSpPr>
            <a:spLocks noGrp="1"/>
          </p:cNvSpPr>
          <p:nvPr>
            <p:ph type="title"/>
          </p:nvPr>
        </p:nvSpPr>
        <p:spPr/>
        <p:txBody>
          <a:bodyPr/>
          <a:lstStyle/>
          <a:p>
            <a:r>
              <a:rPr lang="en-US" dirty="0"/>
              <a:t>Demo – </a:t>
            </a:r>
            <a:r>
              <a:rPr lang="en-US" dirty="0" err="1"/>
              <a:t>Stormtropper</a:t>
            </a:r>
            <a:endParaRPr lang="en-US" dirty="0"/>
          </a:p>
        </p:txBody>
      </p:sp>
    </p:spTree>
    <p:extLst>
      <p:ext uri="{BB962C8B-B14F-4D97-AF65-F5344CB8AC3E}">
        <p14:creationId xmlns:p14="http://schemas.microsoft.com/office/powerpoint/2010/main" val="344134417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8C5551-67E2-4E1D-8FCE-B43F3B923209}"/>
              </a:ext>
            </a:extLst>
          </p:cNvPr>
          <p:cNvSpPr>
            <a:spLocks noGrp="1"/>
          </p:cNvSpPr>
          <p:nvPr>
            <p:ph type="title"/>
          </p:nvPr>
        </p:nvSpPr>
        <p:spPr/>
        <p:txBody>
          <a:bodyPr/>
          <a:lstStyle/>
          <a:p>
            <a:pPr algn="l"/>
            <a:r>
              <a:rPr lang="en-US" dirty="0"/>
              <a:t>Full bash support</a:t>
            </a:r>
          </a:p>
        </p:txBody>
      </p:sp>
      <p:sp>
        <p:nvSpPr>
          <p:cNvPr id="5" name="Text Placeholder 4">
            <a:extLst>
              <a:ext uri="{FF2B5EF4-FFF2-40B4-BE49-F238E27FC236}">
                <a16:creationId xmlns:a16="http://schemas.microsoft.com/office/drawing/2014/main" id="{B9ACFFFC-78C9-4A64-8A57-A103D712A23C}"/>
              </a:ext>
            </a:extLst>
          </p:cNvPr>
          <p:cNvSpPr>
            <a:spLocks noGrp="1"/>
          </p:cNvSpPr>
          <p:nvPr>
            <p:ph type="body" idx="1"/>
          </p:nvPr>
        </p:nvSpPr>
        <p:spPr>
          <a:xfrm>
            <a:off x="457200" y="1028700"/>
            <a:ext cx="2971800" cy="3200400"/>
          </a:xfrm>
        </p:spPr>
        <p:txBody>
          <a:bodyPr/>
          <a:lstStyle/>
          <a:p>
            <a:r>
              <a:rPr lang="en-US" dirty="0"/>
              <a:t>Anything you can do with bash is supported by the cli</a:t>
            </a:r>
          </a:p>
          <a:p>
            <a:r>
              <a:rPr lang="en-US" dirty="0"/>
              <a:t>Think grep, </a:t>
            </a:r>
            <a:r>
              <a:rPr lang="en-US" dirty="0" err="1"/>
              <a:t>awk</a:t>
            </a:r>
            <a:r>
              <a:rPr lang="en-US" dirty="0"/>
              <a:t>, </a:t>
            </a:r>
            <a:r>
              <a:rPr lang="en-US" dirty="0" err="1"/>
              <a:t>sed</a:t>
            </a:r>
            <a:r>
              <a:rPr lang="en-US" dirty="0"/>
              <a:t> etc.</a:t>
            </a:r>
          </a:p>
        </p:txBody>
      </p:sp>
      <p:pic>
        <p:nvPicPr>
          <p:cNvPr id="6" name="Picture 5">
            <a:extLst>
              <a:ext uri="{FF2B5EF4-FFF2-40B4-BE49-F238E27FC236}">
                <a16:creationId xmlns:a16="http://schemas.microsoft.com/office/drawing/2014/main" id="{6ACD0574-2F31-4AE8-9CBC-66306EF4634E}"/>
              </a:ext>
            </a:extLst>
          </p:cNvPr>
          <p:cNvPicPr>
            <a:picLocks noChangeAspect="1"/>
          </p:cNvPicPr>
          <p:nvPr/>
        </p:nvPicPr>
        <p:blipFill>
          <a:blip r:embed="rId2"/>
          <a:stretch>
            <a:fillRect/>
          </a:stretch>
        </p:blipFill>
        <p:spPr>
          <a:xfrm>
            <a:off x="3886200" y="1428750"/>
            <a:ext cx="4550479" cy="2520936"/>
          </a:xfrm>
          <a:prstGeom prst="rect">
            <a:avLst/>
          </a:prstGeom>
        </p:spPr>
      </p:pic>
    </p:spTree>
    <p:extLst>
      <p:ext uri="{BB962C8B-B14F-4D97-AF65-F5344CB8AC3E}">
        <p14:creationId xmlns:p14="http://schemas.microsoft.com/office/powerpoint/2010/main" val="88110807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8C5551-67E2-4E1D-8FCE-B43F3B923209}"/>
              </a:ext>
            </a:extLst>
          </p:cNvPr>
          <p:cNvSpPr>
            <a:spLocks noGrp="1"/>
          </p:cNvSpPr>
          <p:nvPr>
            <p:ph type="title"/>
          </p:nvPr>
        </p:nvSpPr>
        <p:spPr/>
        <p:txBody>
          <a:bodyPr/>
          <a:lstStyle/>
          <a:p>
            <a:pPr algn="l"/>
            <a:r>
              <a:rPr lang="en-US" dirty="0"/>
              <a:t>Query Support</a:t>
            </a:r>
          </a:p>
        </p:txBody>
      </p:sp>
      <p:sp>
        <p:nvSpPr>
          <p:cNvPr id="5" name="Text Placeholder 4">
            <a:extLst>
              <a:ext uri="{FF2B5EF4-FFF2-40B4-BE49-F238E27FC236}">
                <a16:creationId xmlns:a16="http://schemas.microsoft.com/office/drawing/2014/main" id="{B9ACFFFC-78C9-4A64-8A57-A103D712A23C}"/>
              </a:ext>
            </a:extLst>
          </p:cNvPr>
          <p:cNvSpPr>
            <a:spLocks noGrp="1"/>
          </p:cNvSpPr>
          <p:nvPr>
            <p:ph type="body" idx="1"/>
          </p:nvPr>
        </p:nvSpPr>
        <p:spPr>
          <a:xfrm>
            <a:off x="457200" y="1028700"/>
            <a:ext cx="8077200" cy="781050"/>
          </a:xfrm>
        </p:spPr>
        <p:txBody>
          <a:bodyPr/>
          <a:lstStyle/>
          <a:p>
            <a:r>
              <a:rPr lang="en-US" dirty="0"/>
              <a:t>Using </a:t>
            </a:r>
            <a:r>
              <a:rPr lang="en-US" dirty="0" err="1"/>
              <a:t>JMESPath</a:t>
            </a:r>
            <a:r>
              <a:rPr lang="en-US" dirty="0"/>
              <a:t>, information can be found and used to perform operations</a:t>
            </a:r>
          </a:p>
          <a:p>
            <a:endParaRPr lang="en-US" dirty="0"/>
          </a:p>
          <a:p>
            <a:endParaRPr lang="en-US" dirty="0"/>
          </a:p>
        </p:txBody>
      </p:sp>
      <p:pic>
        <p:nvPicPr>
          <p:cNvPr id="3" name="Picture 2">
            <a:extLst>
              <a:ext uri="{FF2B5EF4-FFF2-40B4-BE49-F238E27FC236}">
                <a16:creationId xmlns:a16="http://schemas.microsoft.com/office/drawing/2014/main" id="{B8A06B84-160D-490F-BE52-A9A70DE00C1D}"/>
              </a:ext>
            </a:extLst>
          </p:cNvPr>
          <p:cNvPicPr>
            <a:picLocks noChangeAspect="1"/>
          </p:cNvPicPr>
          <p:nvPr/>
        </p:nvPicPr>
        <p:blipFill>
          <a:blip r:embed="rId3"/>
          <a:stretch>
            <a:fillRect/>
          </a:stretch>
        </p:blipFill>
        <p:spPr>
          <a:xfrm>
            <a:off x="635060" y="1962150"/>
            <a:ext cx="8051740" cy="2070085"/>
          </a:xfrm>
          <a:prstGeom prst="rect">
            <a:avLst/>
          </a:prstGeom>
        </p:spPr>
      </p:pic>
      <p:sp>
        <p:nvSpPr>
          <p:cNvPr id="7" name="Rectangle 6">
            <a:extLst>
              <a:ext uri="{FF2B5EF4-FFF2-40B4-BE49-F238E27FC236}">
                <a16:creationId xmlns:a16="http://schemas.microsoft.com/office/drawing/2014/main" id="{070DAE35-394A-4C2D-B864-EAF24DD8BFD1}"/>
              </a:ext>
            </a:extLst>
          </p:cNvPr>
          <p:cNvSpPr/>
          <p:nvPr/>
        </p:nvSpPr>
        <p:spPr>
          <a:xfrm>
            <a:off x="3505200" y="4476750"/>
            <a:ext cx="2159566" cy="369332"/>
          </a:xfrm>
          <a:prstGeom prst="rect">
            <a:avLst/>
          </a:prstGeom>
          <a:solidFill>
            <a:schemeClr val="accent4"/>
          </a:solidFill>
        </p:spPr>
        <p:txBody>
          <a:bodyPr wrap="none">
            <a:spAutoFit/>
          </a:bodyPr>
          <a:lstStyle/>
          <a:p>
            <a:r>
              <a:rPr lang="en-US" dirty="0">
                <a:solidFill>
                  <a:schemeClr val="bg1"/>
                </a:solidFill>
              </a:rPr>
              <a:t>http://jmespath.org/</a:t>
            </a:r>
          </a:p>
        </p:txBody>
      </p:sp>
    </p:spTree>
    <p:extLst>
      <p:ext uri="{BB962C8B-B14F-4D97-AF65-F5344CB8AC3E}">
        <p14:creationId xmlns:p14="http://schemas.microsoft.com/office/powerpoint/2010/main" val="330800540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8C5551-67E2-4E1D-8FCE-B43F3B923209}"/>
              </a:ext>
            </a:extLst>
          </p:cNvPr>
          <p:cNvSpPr>
            <a:spLocks noGrp="1"/>
          </p:cNvSpPr>
          <p:nvPr>
            <p:ph type="title"/>
          </p:nvPr>
        </p:nvSpPr>
        <p:spPr/>
        <p:txBody>
          <a:bodyPr/>
          <a:lstStyle/>
          <a:p>
            <a:pPr algn="l"/>
            <a:r>
              <a:rPr lang="en-US" dirty="0"/>
              <a:t>How the CLI saved </a:t>
            </a:r>
            <a:r>
              <a:rPr lang="en-US"/>
              <a:t>by bacon</a:t>
            </a:r>
            <a:r>
              <a:rPr lang="en-US" dirty="0"/>
              <a:t>…this week!</a:t>
            </a:r>
          </a:p>
        </p:txBody>
      </p:sp>
      <p:sp>
        <p:nvSpPr>
          <p:cNvPr id="5" name="Text Placeholder 4">
            <a:extLst>
              <a:ext uri="{FF2B5EF4-FFF2-40B4-BE49-F238E27FC236}">
                <a16:creationId xmlns:a16="http://schemas.microsoft.com/office/drawing/2014/main" id="{B9ACFFFC-78C9-4A64-8A57-A103D712A23C}"/>
              </a:ext>
            </a:extLst>
          </p:cNvPr>
          <p:cNvSpPr>
            <a:spLocks noGrp="1"/>
          </p:cNvSpPr>
          <p:nvPr>
            <p:ph type="body" idx="1"/>
          </p:nvPr>
        </p:nvSpPr>
        <p:spPr>
          <a:xfrm>
            <a:off x="457200" y="1028700"/>
            <a:ext cx="2895600" cy="2990850"/>
          </a:xfrm>
        </p:spPr>
        <p:txBody>
          <a:bodyPr/>
          <a:lstStyle/>
          <a:p>
            <a:r>
              <a:rPr lang="en-US" dirty="0"/>
              <a:t>I needed to tag every resource in a subscription</a:t>
            </a:r>
          </a:p>
          <a:p>
            <a:r>
              <a:rPr lang="en-US" dirty="0"/>
              <a:t>Use the queries to load arrays with values</a:t>
            </a:r>
          </a:p>
          <a:p>
            <a:r>
              <a:rPr lang="en-US" dirty="0"/>
              <a:t>Execute actions based on the arrays</a:t>
            </a:r>
          </a:p>
          <a:p>
            <a:endParaRPr lang="en-US" dirty="0"/>
          </a:p>
          <a:p>
            <a:endParaRPr lang="en-US" dirty="0"/>
          </a:p>
          <a:p>
            <a:endParaRPr lang="en-US" dirty="0"/>
          </a:p>
        </p:txBody>
      </p:sp>
      <p:pic>
        <p:nvPicPr>
          <p:cNvPr id="2" name="Picture 1">
            <a:extLst>
              <a:ext uri="{FF2B5EF4-FFF2-40B4-BE49-F238E27FC236}">
                <a16:creationId xmlns:a16="http://schemas.microsoft.com/office/drawing/2014/main" id="{B187B3BF-A0FC-445C-8976-7E6B645B071D}"/>
              </a:ext>
            </a:extLst>
          </p:cNvPr>
          <p:cNvPicPr>
            <a:picLocks noChangeAspect="1"/>
          </p:cNvPicPr>
          <p:nvPr/>
        </p:nvPicPr>
        <p:blipFill>
          <a:blip r:embed="rId3"/>
          <a:stretch>
            <a:fillRect/>
          </a:stretch>
        </p:blipFill>
        <p:spPr>
          <a:xfrm>
            <a:off x="3733800" y="1111257"/>
            <a:ext cx="5112804" cy="2825735"/>
          </a:xfrm>
          <a:prstGeom prst="rect">
            <a:avLst/>
          </a:prstGeom>
        </p:spPr>
      </p:pic>
    </p:spTree>
    <p:extLst>
      <p:ext uri="{BB962C8B-B14F-4D97-AF65-F5344CB8AC3E}">
        <p14:creationId xmlns:p14="http://schemas.microsoft.com/office/powerpoint/2010/main" val="279293685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85800" y="1218010"/>
            <a:ext cx="7772400" cy="1125140"/>
          </a:xfrm>
        </p:spPr>
        <p:txBody>
          <a:bodyPr/>
          <a:lstStyle/>
          <a:p>
            <a:r>
              <a:rPr lang="en-US" sz="2400" i="1" dirty="0">
                <a:solidFill>
                  <a:schemeClr val="accent1"/>
                </a:solidFill>
                <a:latin typeface="+mj-lt"/>
              </a:rPr>
              <a:t>Please use </a:t>
            </a:r>
            <a:r>
              <a:rPr lang="en-US" sz="2400" i="1" dirty="0" err="1">
                <a:solidFill>
                  <a:schemeClr val="accent1"/>
                </a:solidFill>
                <a:latin typeface="+mj-lt"/>
              </a:rPr>
              <a:t>EventsXD</a:t>
            </a:r>
            <a:r>
              <a:rPr lang="en-US" sz="2400" i="1" dirty="0">
                <a:solidFill>
                  <a:schemeClr val="accent1"/>
                </a:solidFill>
                <a:latin typeface="+mj-lt"/>
              </a:rPr>
              <a:t> to fill out a session evaluation.</a:t>
            </a:r>
            <a:br>
              <a:rPr lang="en-US" sz="2400" i="1" dirty="0">
                <a:solidFill>
                  <a:schemeClr val="accent1"/>
                </a:solidFill>
                <a:latin typeface="+mj-lt"/>
              </a:rPr>
            </a:br>
            <a:endParaRPr lang="en-US" sz="2400" dirty="0">
              <a:solidFill>
                <a:schemeClr val="accent1"/>
              </a:solidFill>
              <a:latin typeface="+mj-lt"/>
            </a:endParaRPr>
          </a:p>
        </p:txBody>
      </p:sp>
      <p:sp>
        <p:nvSpPr>
          <p:cNvPr id="4" name="Title 3"/>
          <p:cNvSpPr>
            <a:spLocks noGrp="1"/>
          </p:cNvSpPr>
          <p:nvPr>
            <p:ph type="title"/>
          </p:nvPr>
        </p:nvSpPr>
        <p:spPr>
          <a:xfrm>
            <a:off x="685800" y="571500"/>
            <a:ext cx="7772400" cy="571500"/>
          </a:xfrm>
        </p:spPr>
        <p:txBody>
          <a:bodyPr/>
          <a:lstStyle/>
          <a:p>
            <a:r>
              <a:rPr lang="en-US" sz="4800" dirty="0">
                <a:solidFill>
                  <a:schemeClr val="accent2"/>
                </a:solidFill>
                <a:cs typeface="Mangal" pitchFamily="18" charset="0"/>
              </a:rPr>
              <a:t>Questions?</a:t>
            </a:r>
          </a:p>
        </p:txBody>
      </p:sp>
      <p:sp>
        <p:nvSpPr>
          <p:cNvPr id="8" name="Title 3"/>
          <p:cNvSpPr txBox="1">
            <a:spLocks/>
          </p:cNvSpPr>
          <p:nvPr/>
        </p:nvSpPr>
        <p:spPr bwMode="auto">
          <a:xfrm>
            <a:off x="685800" y="2400300"/>
            <a:ext cx="7772400"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0" indent="0" algn="l" defTabSz="-13873163" rtl="0" eaLnBrk="1" fontAlgn="base" hangingPunct="1">
              <a:spcBef>
                <a:spcPct val="0"/>
              </a:spcBef>
              <a:spcAft>
                <a:spcPct val="0"/>
              </a:spcAft>
              <a:defRPr sz="2800" b="1">
                <a:solidFill>
                  <a:schemeClr val="tx1"/>
                </a:solidFill>
                <a:latin typeface="Myriad Pro" pitchFamily="34" charset="0"/>
                <a:ea typeface="+mj-ea"/>
                <a:cs typeface="Segoe UI" pitchFamily="34" charset="0"/>
              </a:defRPr>
            </a:lvl1pPr>
            <a:lvl2pPr marL="342900" indent="-342900" algn="ctr" defTabSz="-13873163" rtl="0" eaLnBrk="1" fontAlgn="base" hangingPunct="1">
              <a:spcBef>
                <a:spcPct val="0"/>
              </a:spcBef>
              <a:spcAft>
                <a:spcPct val="0"/>
              </a:spcAft>
              <a:defRPr sz="2800" b="1">
                <a:solidFill>
                  <a:schemeClr val="tx2"/>
                </a:solidFill>
                <a:latin typeface="Myriad Pro" pitchFamily="34" charset="0"/>
                <a:cs typeface="Segoe UI" pitchFamily="34" charset="0"/>
              </a:defRPr>
            </a:lvl2pPr>
            <a:lvl3pPr marL="342900" indent="-342900" algn="ctr" defTabSz="-13873163" rtl="0" eaLnBrk="1" fontAlgn="base" hangingPunct="1">
              <a:spcBef>
                <a:spcPct val="0"/>
              </a:spcBef>
              <a:spcAft>
                <a:spcPct val="0"/>
              </a:spcAft>
              <a:defRPr sz="2800" b="1">
                <a:solidFill>
                  <a:schemeClr val="tx2"/>
                </a:solidFill>
                <a:latin typeface="Myriad Pro" pitchFamily="34" charset="0"/>
                <a:cs typeface="Segoe UI" pitchFamily="34" charset="0"/>
              </a:defRPr>
            </a:lvl3pPr>
            <a:lvl4pPr marL="342900" indent="-342900" algn="ctr" defTabSz="-13873163" rtl="0" eaLnBrk="1" fontAlgn="base" hangingPunct="1">
              <a:spcBef>
                <a:spcPct val="0"/>
              </a:spcBef>
              <a:spcAft>
                <a:spcPct val="0"/>
              </a:spcAft>
              <a:defRPr sz="2800" b="1">
                <a:solidFill>
                  <a:schemeClr val="tx2"/>
                </a:solidFill>
                <a:latin typeface="Myriad Pro" pitchFamily="34" charset="0"/>
                <a:cs typeface="Segoe UI" pitchFamily="34" charset="0"/>
              </a:defRPr>
            </a:lvl4pPr>
            <a:lvl5pPr marL="342900" indent="-342900" algn="ctr" defTabSz="-13873163" rtl="0" eaLnBrk="1" fontAlgn="base" hangingPunct="1">
              <a:spcBef>
                <a:spcPct val="0"/>
              </a:spcBef>
              <a:spcAft>
                <a:spcPct val="0"/>
              </a:spcAft>
              <a:defRPr sz="2800" b="1">
                <a:solidFill>
                  <a:schemeClr val="tx2"/>
                </a:solidFill>
                <a:latin typeface="Myriad Pro" pitchFamily="34" charset="0"/>
                <a:cs typeface="Segoe UI" pitchFamily="34" charset="0"/>
              </a:defRPr>
            </a:lvl5pPr>
            <a:lvl6pPr marL="457200" algn="l" eaLnBrk="1" fontAlgn="base" hangingPunct="1">
              <a:spcBef>
                <a:spcPct val="0"/>
              </a:spcBef>
              <a:spcAft>
                <a:spcPct val="0"/>
              </a:spcAft>
              <a:defRPr sz="2800" b="1">
                <a:solidFill>
                  <a:schemeClr val="tx2">
                    <a:alpha val="100000"/>
                  </a:schemeClr>
                </a:solidFill>
                <a:latin typeface="Verdana"/>
              </a:defRPr>
            </a:lvl6pPr>
            <a:lvl7pPr marL="914400" algn="l" eaLnBrk="1" fontAlgn="base" hangingPunct="1">
              <a:spcBef>
                <a:spcPct val="0"/>
              </a:spcBef>
              <a:spcAft>
                <a:spcPct val="0"/>
              </a:spcAft>
              <a:defRPr sz="2800" b="1">
                <a:solidFill>
                  <a:schemeClr val="tx2">
                    <a:alpha val="100000"/>
                  </a:schemeClr>
                </a:solidFill>
                <a:latin typeface="Verdana"/>
              </a:defRPr>
            </a:lvl7pPr>
            <a:lvl8pPr marL="1371600" algn="l" eaLnBrk="1" fontAlgn="base" hangingPunct="1">
              <a:spcBef>
                <a:spcPct val="0"/>
              </a:spcBef>
              <a:spcAft>
                <a:spcPct val="0"/>
              </a:spcAft>
              <a:defRPr sz="2800" b="1">
                <a:solidFill>
                  <a:schemeClr val="tx2">
                    <a:alpha val="100000"/>
                  </a:schemeClr>
                </a:solidFill>
                <a:latin typeface="Verdana"/>
              </a:defRPr>
            </a:lvl8pPr>
            <a:lvl9pPr marL="1828800" algn="l" eaLnBrk="1" fontAlgn="base" hangingPunct="1">
              <a:spcBef>
                <a:spcPct val="0"/>
              </a:spcBef>
              <a:spcAft>
                <a:spcPct val="0"/>
              </a:spcAft>
              <a:defRPr sz="2800" b="1">
                <a:solidFill>
                  <a:schemeClr val="tx2">
                    <a:alpha val="100000"/>
                  </a:schemeClr>
                </a:solidFill>
                <a:latin typeface="Verdana"/>
              </a:defRPr>
            </a:lvl9pPr>
          </a:lstStyle>
          <a:p>
            <a:pPr algn="r"/>
            <a:r>
              <a:rPr lang="en-US" sz="4800" kern="0" dirty="0">
                <a:solidFill>
                  <a:schemeClr val="tx1">
                    <a:lumMod val="65000"/>
                    <a:lumOff val="35000"/>
                  </a:schemeClr>
                </a:solidFill>
                <a:latin typeface="+mj-lt"/>
                <a:cs typeface="Mangal" pitchFamily="18" charset="0"/>
              </a:rPr>
              <a:t>Thank you!</a:t>
            </a:r>
          </a:p>
        </p:txBody>
      </p:sp>
    </p:spTree>
    <p:extLst>
      <p:ext uri="{BB962C8B-B14F-4D97-AF65-F5344CB8AC3E}">
        <p14:creationId xmlns:p14="http://schemas.microsoft.com/office/powerpoint/2010/main" val="230393154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59369" y="1042400"/>
            <a:ext cx="8625254" cy="1960329"/>
          </a:xfrm>
        </p:spPr>
        <p:txBody>
          <a:bodyPr/>
          <a:lstStyle/>
          <a:p>
            <a:r>
              <a:rPr lang="en-US" sz="1765" dirty="0"/>
              <a:t>Resources are defined out of resource providers</a:t>
            </a:r>
          </a:p>
          <a:p>
            <a:r>
              <a:rPr lang="en-US" sz="1765" dirty="0"/>
              <a:t>Resources have properties that can be read and set</a:t>
            </a:r>
          </a:p>
          <a:p>
            <a:r>
              <a:rPr lang="en-US" sz="1765" dirty="0"/>
              <a:t>The actual resource(s) the template will instantiate</a:t>
            </a:r>
          </a:p>
          <a:p>
            <a:r>
              <a:rPr lang="en-US" sz="1765" dirty="0"/>
              <a:t>Resources can have dependencies on other resources</a:t>
            </a:r>
          </a:p>
          <a:p>
            <a:r>
              <a:rPr lang="en-US" sz="1765" dirty="0"/>
              <a:t>Must be Registered in order to provision the resources in subscription</a:t>
            </a:r>
          </a:p>
          <a:p>
            <a:endParaRPr lang="en-US" sz="2059" dirty="0"/>
          </a:p>
          <a:p>
            <a:endParaRPr lang="en-US" dirty="0"/>
          </a:p>
        </p:txBody>
      </p:sp>
      <p:sp>
        <p:nvSpPr>
          <p:cNvPr id="4" name="Title 3"/>
          <p:cNvSpPr>
            <a:spLocks noGrp="1"/>
          </p:cNvSpPr>
          <p:nvPr>
            <p:ph type="title"/>
          </p:nvPr>
        </p:nvSpPr>
        <p:spPr/>
        <p:txBody>
          <a:bodyPr>
            <a:normAutofit fontScale="90000"/>
          </a:bodyPr>
          <a:lstStyle/>
          <a:p>
            <a:r>
              <a:rPr lang="en-US" dirty="0">
                <a:solidFill>
                  <a:srgbClr val="336699"/>
                </a:solidFill>
              </a:rPr>
              <a:t>Resource Providers</a:t>
            </a:r>
          </a:p>
        </p:txBody>
      </p:sp>
      <p:sp>
        <p:nvSpPr>
          <p:cNvPr id="5" name="Rectangle 4"/>
          <p:cNvSpPr/>
          <p:nvPr/>
        </p:nvSpPr>
        <p:spPr>
          <a:xfrm>
            <a:off x="2125853" y="4073985"/>
            <a:ext cx="1402948" cy="454227"/>
          </a:xfrm>
          <a:prstGeom prst="rect">
            <a:avLst/>
          </a:prstGeom>
        </p:spPr>
        <p:txBody>
          <a:bodyPr wrap="none">
            <a:spAutoFit/>
          </a:bodyPr>
          <a:lstStyle/>
          <a:p>
            <a:pPr defTabSz="698558" eaLnBrk="1" fontAlgn="auto" hangingPunct="1">
              <a:spcBef>
                <a:spcPts val="0"/>
              </a:spcBef>
              <a:spcAft>
                <a:spcPts val="0"/>
              </a:spcAft>
              <a:defRPr/>
            </a:pPr>
            <a:r>
              <a:rPr lang="en-US" sz="1176" u="sng" kern="0" dirty="0" err="1">
                <a:solidFill>
                  <a:sysClr val="windowText" lastClr="000000"/>
                </a:solidFill>
              </a:rPr>
              <a:t>Microsoft.Storage</a:t>
            </a:r>
            <a:r>
              <a:rPr lang="en-US" sz="1176" u="sng" kern="0" dirty="0">
                <a:solidFill>
                  <a:sysClr val="windowText" lastClr="000000"/>
                </a:solidFill>
              </a:rPr>
              <a:t>/</a:t>
            </a:r>
          </a:p>
          <a:p>
            <a:pPr defTabSz="698558" eaLnBrk="1" fontAlgn="auto" hangingPunct="1">
              <a:spcBef>
                <a:spcPts val="0"/>
              </a:spcBef>
              <a:spcAft>
                <a:spcPts val="0"/>
              </a:spcAft>
              <a:defRPr/>
            </a:pPr>
            <a:r>
              <a:rPr lang="en-US" sz="1176" u="sng" kern="0" dirty="0" err="1">
                <a:solidFill>
                  <a:sysClr val="windowText" lastClr="000000"/>
                </a:solidFill>
              </a:rPr>
              <a:t>storageAccounts</a:t>
            </a:r>
            <a:endParaRPr lang="en-US" sz="1765" b="1" u="sng" kern="0" spc="-76" dirty="0">
              <a:solidFill>
                <a:sysClr val="windowText" lastClr="000000"/>
              </a:solidFill>
              <a:ea typeface="Segoe UI" pitchFamily="34" charset="0"/>
              <a:cs typeface="Segoe UI" pitchFamily="34" charset="0"/>
            </a:endParaRPr>
          </a:p>
        </p:txBody>
      </p:sp>
      <p:sp>
        <p:nvSpPr>
          <p:cNvPr id="6" name="Rectangle 5"/>
          <p:cNvSpPr/>
          <p:nvPr/>
        </p:nvSpPr>
        <p:spPr>
          <a:xfrm>
            <a:off x="528619" y="4073985"/>
            <a:ext cx="1486304" cy="454227"/>
          </a:xfrm>
          <a:prstGeom prst="rect">
            <a:avLst/>
          </a:prstGeom>
        </p:spPr>
        <p:txBody>
          <a:bodyPr wrap="none">
            <a:spAutoFit/>
          </a:bodyPr>
          <a:lstStyle/>
          <a:p>
            <a:pPr defTabSz="698558" eaLnBrk="1" fontAlgn="auto" hangingPunct="1">
              <a:spcBef>
                <a:spcPts val="0"/>
              </a:spcBef>
              <a:spcAft>
                <a:spcPts val="0"/>
              </a:spcAft>
              <a:defRPr/>
            </a:pPr>
            <a:r>
              <a:rPr lang="en-US" sz="1176" u="sng" kern="0" dirty="0" err="1">
                <a:solidFill>
                  <a:sysClr val="windowText" lastClr="000000"/>
                </a:solidFill>
              </a:rPr>
              <a:t>Microsoft.Compute</a:t>
            </a:r>
            <a:r>
              <a:rPr lang="en-US" sz="1176" u="sng" kern="0" dirty="0">
                <a:solidFill>
                  <a:sysClr val="windowText" lastClr="000000"/>
                </a:solidFill>
              </a:rPr>
              <a:t>/</a:t>
            </a:r>
          </a:p>
          <a:p>
            <a:pPr defTabSz="698558" eaLnBrk="1" fontAlgn="auto" hangingPunct="1">
              <a:spcBef>
                <a:spcPts val="0"/>
              </a:spcBef>
              <a:spcAft>
                <a:spcPts val="0"/>
              </a:spcAft>
              <a:defRPr/>
            </a:pPr>
            <a:r>
              <a:rPr lang="en-US" sz="1176" u="sng" kern="0" dirty="0" err="1">
                <a:solidFill>
                  <a:sysClr val="windowText" lastClr="000000"/>
                </a:solidFill>
              </a:rPr>
              <a:t>virtualMachines</a:t>
            </a:r>
            <a:endParaRPr lang="en-US" sz="1765" b="1" u="sng" kern="0" spc="-76" dirty="0">
              <a:solidFill>
                <a:sysClr val="windowText" lastClr="000000"/>
              </a:solidFill>
              <a:ea typeface="Segoe UI" pitchFamily="34" charset="0"/>
              <a:cs typeface="Segoe UI" pitchFamily="34" charset="0"/>
            </a:endParaRPr>
          </a:p>
        </p:txBody>
      </p:sp>
      <p:sp>
        <p:nvSpPr>
          <p:cNvPr id="7" name="Rectangle 6"/>
          <p:cNvSpPr/>
          <p:nvPr/>
        </p:nvSpPr>
        <p:spPr>
          <a:xfrm>
            <a:off x="3737734" y="4062252"/>
            <a:ext cx="1428596" cy="454227"/>
          </a:xfrm>
          <a:prstGeom prst="rect">
            <a:avLst/>
          </a:prstGeom>
        </p:spPr>
        <p:txBody>
          <a:bodyPr wrap="none">
            <a:spAutoFit/>
          </a:bodyPr>
          <a:lstStyle/>
          <a:p>
            <a:pPr defTabSz="698558" eaLnBrk="1" fontAlgn="auto" hangingPunct="1">
              <a:spcBef>
                <a:spcPts val="0"/>
              </a:spcBef>
              <a:spcAft>
                <a:spcPts val="0"/>
              </a:spcAft>
              <a:defRPr/>
            </a:pPr>
            <a:r>
              <a:rPr lang="en-US" sz="1176" u="sng" kern="0" dirty="0" err="1">
                <a:solidFill>
                  <a:sysClr val="windowText" lastClr="000000"/>
                </a:solidFill>
              </a:rPr>
              <a:t>Microsoft.Network</a:t>
            </a:r>
            <a:r>
              <a:rPr lang="en-US" sz="1176" u="sng" kern="0" dirty="0">
                <a:solidFill>
                  <a:sysClr val="windowText" lastClr="000000"/>
                </a:solidFill>
              </a:rPr>
              <a:t>/</a:t>
            </a:r>
          </a:p>
          <a:p>
            <a:pPr defTabSz="698558" eaLnBrk="1" fontAlgn="auto" hangingPunct="1">
              <a:spcBef>
                <a:spcPts val="0"/>
              </a:spcBef>
              <a:spcAft>
                <a:spcPts val="0"/>
              </a:spcAft>
              <a:defRPr/>
            </a:pPr>
            <a:r>
              <a:rPr lang="en-US" sz="1176" u="sng" kern="0" dirty="0" err="1">
                <a:solidFill>
                  <a:sysClr val="windowText" lastClr="000000"/>
                </a:solidFill>
              </a:rPr>
              <a:t>networkInterfaces</a:t>
            </a:r>
            <a:endParaRPr lang="en-US" sz="1765" b="1" u="sng" kern="0" spc="-76" dirty="0">
              <a:solidFill>
                <a:sysClr val="windowText" lastClr="000000"/>
              </a:solidFill>
              <a:ea typeface="Segoe UI" pitchFamily="34" charset="0"/>
              <a:cs typeface="Segoe UI" pitchFamily="34" charset="0"/>
            </a:endParaRPr>
          </a:p>
        </p:txBody>
      </p:sp>
      <p:sp>
        <p:nvSpPr>
          <p:cNvPr id="8" name="Rectangle 7"/>
          <p:cNvSpPr/>
          <p:nvPr/>
        </p:nvSpPr>
        <p:spPr>
          <a:xfrm>
            <a:off x="7223455" y="4075342"/>
            <a:ext cx="1428596" cy="454227"/>
          </a:xfrm>
          <a:prstGeom prst="rect">
            <a:avLst/>
          </a:prstGeom>
        </p:spPr>
        <p:txBody>
          <a:bodyPr wrap="none">
            <a:spAutoFit/>
          </a:bodyPr>
          <a:lstStyle/>
          <a:p>
            <a:pPr defTabSz="698558" eaLnBrk="1" fontAlgn="auto" hangingPunct="1">
              <a:spcBef>
                <a:spcPts val="0"/>
              </a:spcBef>
              <a:spcAft>
                <a:spcPts val="0"/>
              </a:spcAft>
              <a:defRPr/>
            </a:pPr>
            <a:r>
              <a:rPr lang="en-US" sz="1176" u="sng" kern="0" dirty="0" err="1">
                <a:solidFill>
                  <a:sysClr val="windowText" lastClr="000000"/>
                </a:solidFill>
              </a:rPr>
              <a:t>Microsoft.Network</a:t>
            </a:r>
            <a:r>
              <a:rPr lang="en-US" sz="1176" u="sng" kern="0" dirty="0">
                <a:solidFill>
                  <a:sysClr val="windowText" lastClr="000000"/>
                </a:solidFill>
              </a:rPr>
              <a:t>/</a:t>
            </a:r>
          </a:p>
          <a:p>
            <a:pPr defTabSz="698558" eaLnBrk="1" fontAlgn="auto" hangingPunct="1">
              <a:spcBef>
                <a:spcPts val="0"/>
              </a:spcBef>
              <a:spcAft>
                <a:spcPts val="0"/>
              </a:spcAft>
              <a:defRPr/>
            </a:pPr>
            <a:r>
              <a:rPr lang="en-US" sz="1176" u="sng" kern="0" dirty="0" err="1">
                <a:solidFill>
                  <a:sysClr val="windowText" lastClr="000000"/>
                </a:solidFill>
              </a:rPr>
              <a:t>virtualNetworks</a:t>
            </a:r>
            <a:endParaRPr lang="en-US" sz="1765" b="1" u="sng" kern="0" spc="-76" dirty="0">
              <a:solidFill>
                <a:sysClr val="windowText" lastClr="000000"/>
              </a:solidFill>
              <a:ea typeface="Segoe UI" pitchFamily="34" charset="0"/>
              <a:cs typeface="Segoe UI" pitchFamily="34" charset="0"/>
            </a:endParaRPr>
          </a:p>
        </p:txBody>
      </p:sp>
      <p:sp>
        <p:nvSpPr>
          <p:cNvPr id="9" name="Rectangle 8"/>
          <p:cNvSpPr/>
          <p:nvPr/>
        </p:nvSpPr>
        <p:spPr>
          <a:xfrm>
            <a:off x="5480595" y="4073984"/>
            <a:ext cx="1430200" cy="454227"/>
          </a:xfrm>
          <a:prstGeom prst="rect">
            <a:avLst/>
          </a:prstGeom>
        </p:spPr>
        <p:txBody>
          <a:bodyPr wrap="none">
            <a:spAutoFit/>
          </a:bodyPr>
          <a:lstStyle/>
          <a:p>
            <a:pPr defTabSz="698558" eaLnBrk="1" fontAlgn="auto" hangingPunct="1">
              <a:spcBef>
                <a:spcPts val="0"/>
              </a:spcBef>
              <a:spcAft>
                <a:spcPts val="0"/>
              </a:spcAft>
              <a:defRPr/>
            </a:pPr>
            <a:r>
              <a:rPr lang="en-US" sz="1176" u="sng" kern="0" dirty="0" err="1">
                <a:solidFill>
                  <a:sysClr val="windowText" lastClr="000000"/>
                </a:solidFill>
              </a:rPr>
              <a:t>Microsoft.Network</a:t>
            </a:r>
            <a:r>
              <a:rPr lang="en-US" sz="1176" u="sng" kern="0" dirty="0">
                <a:solidFill>
                  <a:sysClr val="windowText" lastClr="000000"/>
                </a:solidFill>
              </a:rPr>
              <a:t>/</a:t>
            </a:r>
          </a:p>
          <a:p>
            <a:pPr defTabSz="698558" eaLnBrk="1" fontAlgn="auto" hangingPunct="1">
              <a:spcBef>
                <a:spcPts val="0"/>
              </a:spcBef>
              <a:spcAft>
                <a:spcPts val="0"/>
              </a:spcAft>
              <a:defRPr/>
            </a:pPr>
            <a:r>
              <a:rPr lang="en-US" sz="1176" u="sng" kern="0" dirty="0" err="1">
                <a:solidFill>
                  <a:sysClr val="windowText" lastClr="000000"/>
                </a:solidFill>
              </a:rPr>
              <a:t>publicIPAddresses</a:t>
            </a:r>
            <a:endParaRPr lang="en-US" sz="1765" b="1" u="sng" kern="0" spc="-76" dirty="0">
              <a:solidFill>
                <a:sysClr val="windowText" lastClr="000000"/>
              </a:solidFill>
              <a:ea typeface="Segoe UI" pitchFamily="34" charset="0"/>
              <a:cs typeface="Segoe UI" pitchFamily="34" charset="0"/>
            </a:endParaRPr>
          </a:p>
        </p:txBody>
      </p:sp>
      <p:pic>
        <p:nvPicPr>
          <p:cNvPr id="13" name="Picture 12"/>
          <p:cNvPicPr>
            <a:picLocks noChangeAspect="1"/>
          </p:cNvPicPr>
          <p:nvPr/>
        </p:nvPicPr>
        <p:blipFill>
          <a:blip r:embed="rId3"/>
          <a:stretch>
            <a:fillRect/>
          </a:stretch>
        </p:blipFill>
        <p:spPr>
          <a:xfrm>
            <a:off x="853794" y="3223421"/>
            <a:ext cx="757017" cy="75701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3199" y="3241400"/>
            <a:ext cx="862169" cy="862169"/>
          </a:xfrm>
          <a:prstGeom prst="rect">
            <a:avLst/>
          </a:prstGeom>
        </p:spPr>
      </p:pic>
      <p:pic>
        <p:nvPicPr>
          <p:cNvPr id="15" name="Picture 14"/>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993669" y="3227203"/>
            <a:ext cx="847547" cy="847547"/>
          </a:xfrm>
          <a:prstGeom prst="rect">
            <a:avLst/>
          </a:prstGeom>
        </p:spPr>
      </p:pic>
      <p:sp>
        <p:nvSpPr>
          <p:cNvPr id="16" name="Rectangle 15"/>
          <p:cNvSpPr/>
          <p:nvPr/>
        </p:nvSpPr>
        <p:spPr bwMode="auto">
          <a:xfrm>
            <a:off x="5628226" y="3384255"/>
            <a:ext cx="947378" cy="53344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7219" tIns="33609" rIns="67219" bIns="33609" numCol="1" rtlCol="0" anchor="ctr" anchorCtr="0" compatLnSpc="1">
            <a:prstTxWarp prst="textNoShape">
              <a:avLst/>
            </a:prstTxWarp>
          </a:bodyPr>
          <a:lstStyle/>
          <a:p>
            <a:pPr algn="ctr" defTabSz="672008" eaLnBrk="1" hangingPunct="1">
              <a:defRPr/>
            </a:pPr>
            <a:r>
              <a:rPr lang="en-US" sz="2059" kern="0" dirty="0">
                <a:gradFill>
                  <a:gsLst>
                    <a:gs pos="0">
                      <a:srgbClr val="FFFFFF"/>
                    </a:gs>
                    <a:gs pos="100000">
                      <a:srgbClr val="FFFFFF"/>
                    </a:gs>
                  </a:gsLst>
                  <a:lin ang="5400000" scaled="0"/>
                </a:gradFill>
              </a:rPr>
              <a:t>. . . .</a:t>
            </a:r>
          </a:p>
        </p:txBody>
      </p:sp>
      <p:pic>
        <p:nvPicPr>
          <p:cNvPr id="18" name="Picture 17"/>
          <p:cNvPicPr>
            <a:picLocks noChangeAspect="1"/>
          </p:cNvPicPr>
          <p:nvPr/>
        </p:nvPicPr>
        <p:blipFill>
          <a:blip r:embed="rId6"/>
          <a:stretch>
            <a:fillRect/>
          </a:stretch>
        </p:blipFill>
        <p:spPr>
          <a:xfrm>
            <a:off x="7537452" y="3301664"/>
            <a:ext cx="801905" cy="801905"/>
          </a:xfrm>
          <a:prstGeom prst="rect">
            <a:avLst/>
          </a:prstGeom>
        </p:spPr>
      </p:pic>
    </p:spTree>
    <p:extLst>
      <p:ext uri="{BB962C8B-B14F-4D97-AF65-F5344CB8AC3E}">
        <p14:creationId xmlns:p14="http://schemas.microsoft.com/office/powerpoint/2010/main" val="18188966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Declarative or Imperative </a:t>
            </a:r>
          </a:p>
        </p:txBody>
      </p:sp>
      <p:sp>
        <p:nvSpPr>
          <p:cNvPr id="4" name="Rectangle 3"/>
          <p:cNvSpPr/>
          <p:nvPr/>
        </p:nvSpPr>
        <p:spPr>
          <a:xfrm>
            <a:off x="4337277" y="807181"/>
            <a:ext cx="4551590" cy="1223412"/>
          </a:xfrm>
          <a:prstGeom prst="rect">
            <a:avLst/>
          </a:prstGeom>
        </p:spPr>
        <p:txBody>
          <a:bodyPr wrap="square">
            <a:spAutoFit/>
          </a:bodyPr>
          <a:lstStyle/>
          <a:p>
            <a:r>
              <a:rPr lang="en-US" sz="1050" dirty="0">
                <a:solidFill>
                  <a:srgbClr val="0000FF"/>
                </a:solidFill>
                <a:latin typeface="Lucida Console" panose="020B0609040504020204" pitchFamily="49" charset="0"/>
              </a:rPr>
              <a:t>New-</a:t>
            </a:r>
            <a:r>
              <a:rPr lang="en-US" sz="1050" dirty="0" err="1">
                <a:solidFill>
                  <a:srgbClr val="0000FF"/>
                </a:solidFill>
                <a:latin typeface="Lucida Console" panose="020B0609040504020204" pitchFamily="49" charset="0"/>
              </a:rPr>
              <a:t>AzureRmResourceGroup</a:t>
            </a:r>
            <a:r>
              <a:rPr lang="en-US" sz="1050" dirty="0">
                <a:solidFill>
                  <a:prstClr val="black"/>
                </a:solidFill>
                <a:latin typeface="Lucida Console" panose="020B0609040504020204" pitchFamily="49" charset="0"/>
              </a:rPr>
              <a:t> </a:t>
            </a:r>
            <a:r>
              <a:rPr lang="en-US" sz="1050" dirty="0">
                <a:solidFill>
                  <a:srgbClr val="000080"/>
                </a:solidFill>
                <a:latin typeface="Lucida Console" panose="020B0609040504020204" pitchFamily="49" charset="0"/>
              </a:rPr>
              <a:t>-Name</a:t>
            </a:r>
            <a:r>
              <a:rPr lang="en-US" sz="1050" dirty="0">
                <a:solidFill>
                  <a:prstClr val="black"/>
                </a:solidFill>
                <a:latin typeface="Lucida Console" panose="020B0609040504020204" pitchFamily="49" charset="0"/>
              </a:rPr>
              <a:t> </a:t>
            </a:r>
            <a:r>
              <a:rPr lang="en-US" sz="1050" dirty="0">
                <a:solidFill>
                  <a:srgbClr val="FF4500"/>
                </a:solidFill>
                <a:latin typeface="Lucida Console" panose="020B0609040504020204" pitchFamily="49" charset="0"/>
              </a:rPr>
              <a:t>$</a:t>
            </a:r>
            <a:r>
              <a:rPr lang="en-US" sz="1050" dirty="0" err="1">
                <a:solidFill>
                  <a:srgbClr val="FF4500"/>
                </a:solidFill>
                <a:latin typeface="Lucida Console" panose="020B0609040504020204" pitchFamily="49" charset="0"/>
              </a:rPr>
              <a:t>rgName</a:t>
            </a:r>
            <a:r>
              <a:rPr lang="en-US" sz="1050" dirty="0">
                <a:solidFill>
                  <a:prstClr val="black"/>
                </a:solidFill>
                <a:latin typeface="Lucida Console" panose="020B0609040504020204" pitchFamily="49" charset="0"/>
              </a:rPr>
              <a:t> `</a:t>
            </a:r>
          </a:p>
          <a:p>
            <a:r>
              <a:rPr lang="en-US" sz="1050" dirty="0">
                <a:solidFill>
                  <a:prstClr val="black"/>
                </a:solidFill>
                <a:latin typeface="Lucida Console" panose="020B0609040504020204" pitchFamily="49" charset="0"/>
              </a:rPr>
              <a:t>                         </a:t>
            </a:r>
            <a:r>
              <a:rPr lang="en-US" sz="1050" dirty="0">
                <a:solidFill>
                  <a:srgbClr val="000080"/>
                </a:solidFill>
                <a:latin typeface="Lucida Console" panose="020B0609040504020204" pitchFamily="49" charset="0"/>
              </a:rPr>
              <a:t>-Location</a:t>
            </a:r>
            <a:r>
              <a:rPr lang="en-US" sz="1050" dirty="0">
                <a:solidFill>
                  <a:prstClr val="black"/>
                </a:solidFill>
                <a:latin typeface="Lucida Console" panose="020B0609040504020204" pitchFamily="49" charset="0"/>
              </a:rPr>
              <a:t> </a:t>
            </a:r>
            <a:r>
              <a:rPr lang="en-US" sz="1050" dirty="0">
                <a:solidFill>
                  <a:srgbClr val="FF4500"/>
                </a:solidFill>
                <a:latin typeface="Lucida Console" panose="020B0609040504020204" pitchFamily="49" charset="0"/>
              </a:rPr>
              <a:t>$</a:t>
            </a:r>
            <a:r>
              <a:rPr lang="en-US" sz="1050" dirty="0" err="1">
                <a:solidFill>
                  <a:srgbClr val="FF4500"/>
                </a:solidFill>
                <a:latin typeface="Lucida Console" panose="020B0609040504020204" pitchFamily="49" charset="0"/>
              </a:rPr>
              <a:t>locName</a:t>
            </a:r>
            <a:r>
              <a:rPr lang="en-US" sz="1050" dirty="0">
                <a:solidFill>
                  <a:prstClr val="black"/>
                </a:solidFill>
                <a:latin typeface="Lucida Console" panose="020B0609040504020204" pitchFamily="49" charset="0"/>
              </a:rPr>
              <a:t> </a:t>
            </a:r>
          </a:p>
          <a:p>
            <a:r>
              <a:rPr lang="en-US" sz="1050" dirty="0">
                <a:solidFill>
                  <a:srgbClr val="0000FF"/>
                </a:solidFill>
                <a:latin typeface="Lucida Console" panose="020B0609040504020204" pitchFamily="49" charset="0"/>
              </a:rPr>
              <a:t>New-</a:t>
            </a:r>
            <a:r>
              <a:rPr lang="en-US" sz="1050" dirty="0" err="1">
                <a:solidFill>
                  <a:srgbClr val="0000FF"/>
                </a:solidFill>
                <a:latin typeface="Lucida Console" panose="020B0609040504020204" pitchFamily="49" charset="0"/>
              </a:rPr>
              <a:t>AzureRmStorageAccount</a:t>
            </a:r>
            <a:r>
              <a:rPr lang="en-US" sz="1050" dirty="0">
                <a:solidFill>
                  <a:prstClr val="black"/>
                </a:solidFill>
                <a:latin typeface="Lucida Console" panose="020B0609040504020204" pitchFamily="49" charset="0"/>
              </a:rPr>
              <a:t> </a:t>
            </a:r>
            <a:r>
              <a:rPr lang="en-US" sz="1050" dirty="0">
                <a:solidFill>
                  <a:srgbClr val="000080"/>
                </a:solidFill>
                <a:latin typeface="Lucida Console" panose="020B0609040504020204" pitchFamily="49" charset="0"/>
              </a:rPr>
              <a:t>-Name</a:t>
            </a:r>
            <a:r>
              <a:rPr lang="en-US" sz="1050" dirty="0">
                <a:solidFill>
                  <a:prstClr val="black"/>
                </a:solidFill>
                <a:latin typeface="Lucida Console" panose="020B0609040504020204" pitchFamily="49" charset="0"/>
              </a:rPr>
              <a:t> </a:t>
            </a:r>
            <a:r>
              <a:rPr lang="en-US" sz="1050" dirty="0">
                <a:solidFill>
                  <a:srgbClr val="FF4500"/>
                </a:solidFill>
                <a:latin typeface="Lucida Console" panose="020B0609040504020204" pitchFamily="49" charset="0"/>
              </a:rPr>
              <a:t>$</a:t>
            </a:r>
            <a:r>
              <a:rPr lang="en-US" sz="1050" dirty="0" err="1">
                <a:solidFill>
                  <a:srgbClr val="FF4500"/>
                </a:solidFill>
                <a:latin typeface="Lucida Console" panose="020B0609040504020204" pitchFamily="49" charset="0"/>
              </a:rPr>
              <a:t>saName</a:t>
            </a:r>
            <a:r>
              <a:rPr lang="en-US" sz="1050" dirty="0">
                <a:solidFill>
                  <a:prstClr val="black"/>
                </a:solidFill>
                <a:latin typeface="Lucida Console" panose="020B0609040504020204" pitchFamily="49" charset="0"/>
              </a:rPr>
              <a:t> `</a:t>
            </a:r>
          </a:p>
          <a:p>
            <a:r>
              <a:rPr lang="en-US" sz="1050" dirty="0">
                <a:solidFill>
                  <a:prstClr val="black"/>
                </a:solidFill>
                <a:latin typeface="Lucida Console" panose="020B0609040504020204" pitchFamily="49" charset="0"/>
              </a:rPr>
              <a:t>                          </a:t>
            </a:r>
            <a:r>
              <a:rPr lang="en-US" sz="1050" dirty="0">
                <a:solidFill>
                  <a:srgbClr val="000080"/>
                </a:solidFill>
                <a:latin typeface="Lucida Console" panose="020B0609040504020204" pitchFamily="49" charset="0"/>
              </a:rPr>
              <a:t>-</a:t>
            </a:r>
            <a:r>
              <a:rPr lang="en-US" sz="1050" dirty="0" err="1">
                <a:solidFill>
                  <a:srgbClr val="000080"/>
                </a:solidFill>
                <a:latin typeface="Lucida Console" panose="020B0609040504020204" pitchFamily="49" charset="0"/>
              </a:rPr>
              <a:t>ResourceGroupName</a:t>
            </a:r>
            <a:r>
              <a:rPr lang="en-US" sz="1050" dirty="0">
                <a:solidFill>
                  <a:prstClr val="black"/>
                </a:solidFill>
                <a:latin typeface="Lucida Console" panose="020B0609040504020204" pitchFamily="49" charset="0"/>
              </a:rPr>
              <a:t> </a:t>
            </a:r>
            <a:r>
              <a:rPr lang="en-US" sz="1050" dirty="0">
                <a:solidFill>
                  <a:srgbClr val="FF4500"/>
                </a:solidFill>
                <a:latin typeface="Lucida Console" panose="020B0609040504020204" pitchFamily="49" charset="0"/>
              </a:rPr>
              <a:t>$</a:t>
            </a:r>
            <a:r>
              <a:rPr lang="en-US" sz="1050" dirty="0" err="1">
                <a:solidFill>
                  <a:srgbClr val="FF4500"/>
                </a:solidFill>
                <a:latin typeface="Lucida Console" panose="020B0609040504020204" pitchFamily="49" charset="0"/>
              </a:rPr>
              <a:t>rgName</a:t>
            </a:r>
            <a:r>
              <a:rPr lang="en-US" sz="1050" dirty="0">
                <a:solidFill>
                  <a:prstClr val="black"/>
                </a:solidFill>
                <a:latin typeface="Lucida Console" panose="020B0609040504020204" pitchFamily="49" charset="0"/>
              </a:rPr>
              <a:t> `</a:t>
            </a:r>
          </a:p>
          <a:p>
            <a:r>
              <a:rPr lang="en-US" sz="1050" dirty="0">
                <a:solidFill>
                  <a:prstClr val="black"/>
                </a:solidFill>
                <a:latin typeface="Lucida Console" panose="020B0609040504020204" pitchFamily="49" charset="0"/>
              </a:rPr>
              <a:t>                          </a:t>
            </a:r>
            <a:r>
              <a:rPr lang="en-US" sz="1050" dirty="0">
                <a:solidFill>
                  <a:srgbClr val="000080"/>
                </a:solidFill>
                <a:latin typeface="Lucida Console" panose="020B0609040504020204" pitchFamily="49" charset="0"/>
              </a:rPr>
              <a:t>–Type</a:t>
            </a:r>
            <a:r>
              <a:rPr lang="en-US" sz="1050" dirty="0">
                <a:solidFill>
                  <a:prstClr val="black"/>
                </a:solidFill>
                <a:latin typeface="Lucida Console" panose="020B0609040504020204" pitchFamily="49" charset="0"/>
              </a:rPr>
              <a:t> </a:t>
            </a:r>
            <a:r>
              <a:rPr lang="en-US" sz="1050" dirty="0">
                <a:solidFill>
                  <a:srgbClr val="FF4500"/>
                </a:solidFill>
                <a:latin typeface="Lucida Console" panose="020B0609040504020204" pitchFamily="49" charset="0"/>
              </a:rPr>
              <a:t>$</a:t>
            </a:r>
            <a:r>
              <a:rPr lang="en-US" sz="1050" dirty="0" err="1">
                <a:solidFill>
                  <a:srgbClr val="FF4500"/>
                </a:solidFill>
                <a:latin typeface="Lucida Console" panose="020B0609040504020204" pitchFamily="49" charset="0"/>
              </a:rPr>
              <a:t>saType</a:t>
            </a:r>
            <a:r>
              <a:rPr lang="en-US" sz="1050" dirty="0">
                <a:solidFill>
                  <a:prstClr val="black"/>
                </a:solidFill>
                <a:latin typeface="Lucida Console" panose="020B0609040504020204" pitchFamily="49" charset="0"/>
              </a:rPr>
              <a:t> `</a:t>
            </a:r>
          </a:p>
          <a:p>
            <a:r>
              <a:rPr lang="en-US" sz="1050" dirty="0">
                <a:solidFill>
                  <a:prstClr val="black"/>
                </a:solidFill>
                <a:latin typeface="Lucida Console" panose="020B0609040504020204" pitchFamily="49" charset="0"/>
              </a:rPr>
              <a:t>                          </a:t>
            </a:r>
            <a:r>
              <a:rPr lang="en-US" sz="1050" dirty="0">
                <a:solidFill>
                  <a:srgbClr val="000080"/>
                </a:solidFill>
                <a:latin typeface="Lucida Console" panose="020B0609040504020204" pitchFamily="49" charset="0"/>
              </a:rPr>
              <a:t>-Location</a:t>
            </a:r>
            <a:r>
              <a:rPr lang="en-US" sz="1050" dirty="0">
                <a:solidFill>
                  <a:prstClr val="black"/>
                </a:solidFill>
                <a:latin typeface="Lucida Console" panose="020B0609040504020204" pitchFamily="49" charset="0"/>
              </a:rPr>
              <a:t> </a:t>
            </a:r>
            <a:r>
              <a:rPr lang="en-US" sz="1050" dirty="0">
                <a:solidFill>
                  <a:srgbClr val="FF4500"/>
                </a:solidFill>
                <a:latin typeface="Lucida Console" panose="020B0609040504020204" pitchFamily="49" charset="0"/>
              </a:rPr>
              <a:t>$</a:t>
            </a:r>
            <a:r>
              <a:rPr lang="en-US" sz="1050" dirty="0" err="1">
                <a:solidFill>
                  <a:srgbClr val="FF4500"/>
                </a:solidFill>
                <a:latin typeface="Lucida Console" panose="020B0609040504020204" pitchFamily="49" charset="0"/>
              </a:rPr>
              <a:t>locName</a:t>
            </a:r>
            <a:r>
              <a:rPr lang="en-US" sz="1050" dirty="0">
                <a:solidFill>
                  <a:srgbClr val="FF4500"/>
                </a:solidFill>
                <a:latin typeface="Lucida Console" panose="020B0609040504020204" pitchFamily="49" charset="0"/>
              </a:rPr>
              <a:t> </a:t>
            </a:r>
          </a:p>
        </p:txBody>
      </p:sp>
      <p:sp>
        <p:nvSpPr>
          <p:cNvPr id="5" name="Rectangle 4"/>
          <p:cNvSpPr/>
          <p:nvPr/>
        </p:nvSpPr>
        <p:spPr>
          <a:xfrm>
            <a:off x="114301" y="2786784"/>
            <a:ext cx="6555922" cy="2031325"/>
          </a:xfrm>
          <a:prstGeom prst="rect">
            <a:avLst/>
          </a:prstGeom>
        </p:spPr>
        <p:txBody>
          <a:bodyPr wrap="square">
            <a:spAutoFit/>
          </a:bodyPr>
          <a:lstStyle/>
          <a:p>
            <a:r>
              <a:rPr lang="en-US" sz="1400" dirty="0">
                <a:solidFill>
                  <a:srgbClr val="000000"/>
                </a:solidFill>
                <a:highlight>
                  <a:srgbClr val="FFFFFF"/>
                </a:highlight>
                <a:latin typeface="Consolas" panose="020B0609020204030204" pitchFamily="49" charset="0"/>
              </a:rPr>
              <a:t> </a:t>
            </a:r>
            <a:r>
              <a:rPr lang="en-US" sz="1400" dirty="0">
                <a:solidFill>
                  <a:srgbClr val="2E75B6"/>
                </a:solidFill>
                <a:highlight>
                  <a:srgbClr val="FFFFFF"/>
                </a:highlight>
                <a:latin typeface="Consolas" panose="020B0609020204030204" pitchFamily="49" charset="0"/>
              </a:rPr>
              <a:t>"resources"</a:t>
            </a:r>
            <a:r>
              <a:rPr lang="en-US" sz="1400" dirty="0">
                <a:solidFill>
                  <a:srgbClr val="000000"/>
                </a:solidFill>
                <a:highlight>
                  <a:srgbClr val="FFFFFF"/>
                </a:highlight>
                <a:latin typeface="Consolas" panose="020B0609020204030204" pitchFamily="49" charset="0"/>
              </a:rPr>
              <a:t>: [</a:t>
            </a:r>
          </a:p>
          <a:p>
            <a:r>
              <a:rPr lang="en-US" sz="1400" dirty="0">
                <a:solidFill>
                  <a:srgbClr val="000000"/>
                </a:solidFill>
                <a:highlight>
                  <a:srgbClr val="FFFFFF"/>
                </a:highlight>
                <a:latin typeface="Consolas" panose="020B0609020204030204" pitchFamily="49" charset="0"/>
              </a:rPr>
              <a:t>    {</a:t>
            </a:r>
          </a:p>
          <a:p>
            <a:r>
              <a:rPr lang="en-US" sz="1400" dirty="0">
                <a:solidFill>
                  <a:srgbClr val="000000"/>
                </a:solidFill>
                <a:highlight>
                  <a:srgbClr val="FFFFFF"/>
                </a:highlight>
                <a:latin typeface="Consolas" panose="020B0609020204030204" pitchFamily="49" charset="0"/>
              </a:rPr>
              <a:t>      </a:t>
            </a:r>
            <a:r>
              <a:rPr lang="en-US" sz="1400" dirty="0">
                <a:solidFill>
                  <a:srgbClr val="2E75B6"/>
                </a:solidFill>
                <a:highlight>
                  <a:srgbClr val="FFFFFF"/>
                </a:highlight>
                <a:latin typeface="Consolas" panose="020B0609020204030204" pitchFamily="49" charset="0"/>
              </a:rPr>
              <a:t>"type"</a:t>
            </a:r>
            <a:r>
              <a:rPr lang="en-US" sz="1400" dirty="0">
                <a:solidFill>
                  <a:srgbClr val="000000"/>
                </a:solidFill>
                <a:highlight>
                  <a:srgbClr val="FFFFFF"/>
                </a:highlight>
                <a:latin typeface="Consolas" panose="020B0609020204030204" pitchFamily="49" charset="0"/>
              </a:rPr>
              <a:t>: </a:t>
            </a:r>
            <a:r>
              <a:rPr lang="en-US" sz="1400" dirty="0">
                <a:solidFill>
                  <a:srgbClr val="A31515"/>
                </a:solidFill>
                <a:highlight>
                  <a:srgbClr val="FFFFFF"/>
                </a:highlight>
                <a:latin typeface="Consolas" panose="020B0609020204030204" pitchFamily="49" charset="0"/>
              </a:rPr>
              <a:t>"</a:t>
            </a:r>
            <a:r>
              <a:rPr lang="en-US" sz="1400" dirty="0" err="1">
                <a:solidFill>
                  <a:srgbClr val="A31515"/>
                </a:solidFill>
                <a:highlight>
                  <a:srgbClr val="FFFFFF"/>
                </a:highlight>
                <a:latin typeface="Consolas" panose="020B0609020204030204" pitchFamily="49" charset="0"/>
              </a:rPr>
              <a:t>Microsoft.Storage</a:t>
            </a:r>
            <a:r>
              <a:rPr lang="en-US" sz="1400" dirty="0">
                <a:solidFill>
                  <a:srgbClr val="A31515"/>
                </a:solidFill>
                <a:highlight>
                  <a:srgbClr val="FFFFFF"/>
                </a:highlight>
                <a:latin typeface="Consolas" panose="020B0609020204030204" pitchFamily="49" charset="0"/>
              </a:rPr>
              <a:t>/</a:t>
            </a:r>
            <a:r>
              <a:rPr lang="en-US" sz="1400" dirty="0" err="1">
                <a:solidFill>
                  <a:srgbClr val="A31515"/>
                </a:solidFill>
                <a:highlight>
                  <a:srgbClr val="FFFFFF"/>
                </a:highlight>
                <a:latin typeface="Consolas" panose="020B0609020204030204" pitchFamily="49" charset="0"/>
              </a:rPr>
              <a:t>storageAccounts</a:t>
            </a:r>
            <a:r>
              <a:rPr lang="en-US" sz="1400" dirty="0">
                <a:solidFill>
                  <a:srgbClr val="A31515"/>
                </a:solidFill>
                <a:highlight>
                  <a:srgbClr val="FFFFFF"/>
                </a:highlight>
                <a:latin typeface="Consolas" panose="020B0609020204030204" pitchFamily="49" charset="0"/>
              </a:rPr>
              <a:t>"</a:t>
            </a:r>
            <a:r>
              <a:rPr lang="en-US" sz="1400" dirty="0">
                <a:solidFill>
                  <a:srgbClr val="000000"/>
                </a:solidFill>
                <a:highlight>
                  <a:srgbClr val="FFFFFF"/>
                </a:highlight>
                <a:latin typeface="Consolas" panose="020B0609020204030204" pitchFamily="49" charset="0"/>
              </a:rPr>
              <a:t>,</a:t>
            </a:r>
          </a:p>
          <a:p>
            <a:r>
              <a:rPr lang="en-US" sz="1400" dirty="0">
                <a:solidFill>
                  <a:srgbClr val="000000"/>
                </a:solidFill>
                <a:highlight>
                  <a:srgbClr val="FFFFFF"/>
                </a:highlight>
                <a:latin typeface="Consolas" panose="020B0609020204030204" pitchFamily="49" charset="0"/>
              </a:rPr>
              <a:t>      </a:t>
            </a:r>
            <a:r>
              <a:rPr lang="en-US" sz="1400" dirty="0">
                <a:solidFill>
                  <a:srgbClr val="2E75B6"/>
                </a:solidFill>
                <a:highlight>
                  <a:srgbClr val="FFFFFF"/>
                </a:highlight>
                <a:latin typeface="Consolas" panose="020B0609020204030204" pitchFamily="49" charset="0"/>
              </a:rPr>
              <a:t>"name"</a:t>
            </a:r>
            <a:r>
              <a:rPr lang="en-US" sz="1400" dirty="0">
                <a:solidFill>
                  <a:srgbClr val="000000"/>
                </a:solidFill>
                <a:highlight>
                  <a:srgbClr val="FFFFFF"/>
                </a:highlight>
                <a:latin typeface="Consolas" panose="020B0609020204030204" pitchFamily="49" charset="0"/>
              </a:rPr>
              <a:t>: </a:t>
            </a:r>
            <a:r>
              <a:rPr lang="en-US" sz="1400" dirty="0">
                <a:solidFill>
                  <a:srgbClr val="A31515"/>
                </a:solidFill>
                <a:highlight>
                  <a:srgbClr val="FFFFFF"/>
                </a:highlight>
                <a:latin typeface="Consolas" panose="020B0609020204030204" pitchFamily="49" charset="0"/>
              </a:rPr>
              <a:t>"[parameters('</a:t>
            </a:r>
            <a:r>
              <a:rPr lang="en-US" sz="1400" dirty="0" err="1">
                <a:solidFill>
                  <a:srgbClr val="A31515"/>
                </a:solidFill>
                <a:highlight>
                  <a:srgbClr val="FFFFFF"/>
                </a:highlight>
                <a:latin typeface="Consolas" panose="020B0609020204030204" pitchFamily="49" charset="0"/>
              </a:rPr>
              <a:t>StorageAccountUniqueName</a:t>
            </a:r>
            <a:r>
              <a:rPr lang="en-US" sz="1400" dirty="0">
                <a:solidFill>
                  <a:srgbClr val="A31515"/>
                </a:solidFill>
                <a:highlight>
                  <a:srgbClr val="FFFFFF"/>
                </a:highlight>
                <a:latin typeface="Consolas" panose="020B0609020204030204" pitchFamily="49" charset="0"/>
              </a:rPr>
              <a:t>')]"</a:t>
            </a:r>
            <a:r>
              <a:rPr lang="en-US" sz="1400" dirty="0">
                <a:solidFill>
                  <a:srgbClr val="000000"/>
                </a:solidFill>
                <a:highlight>
                  <a:srgbClr val="FFFFFF"/>
                </a:highlight>
                <a:latin typeface="Consolas" panose="020B0609020204030204" pitchFamily="49" charset="0"/>
              </a:rPr>
              <a:t>,</a:t>
            </a:r>
          </a:p>
          <a:p>
            <a:r>
              <a:rPr lang="en-US" sz="1400" dirty="0">
                <a:solidFill>
                  <a:srgbClr val="000000"/>
                </a:solidFill>
                <a:highlight>
                  <a:srgbClr val="FFFFFF"/>
                </a:highlight>
                <a:latin typeface="Consolas" panose="020B0609020204030204" pitchFamily="49" charset="0"/>
              </a:rPr>
              <a:t>      </a:t>
            </a:r>
            <a:r>
              <a:rPr lang="en-US" sz="1400" dirty="0">
                <a:solidFill>
                  <a:srgbClr val="2E75B6"/>
                </a:solidFill>
                <a:highlight>
                  <a:srgbClr val="FFFFFF"/>
                </a:highlight>
                <a:latin typeface="Consolas" panose="020B0609020204030204" pitchFamily="49" charset="0"/>
              </a:rPr>
              <a:t>"</a:t>
            </a:r>
            <a:r>
              <a:rPr lang="en-US" sz="1400" dirty="0" err="1">
                <a:solidFill>
                  <a:srgbClr val="2E75B6"/>
                </a:solidFill>
                <a:highlight>
                  <a:srgbClr val="FFFFFF"/>
                </a:highlight>
                <a:latin typeface="Consolas" panose="020B0609020204030204" pitchFamily="49" charset="0"/>
              </a:rPr>
              <a:t>apiVersion</a:t>
            </a:r>
            <a:r>
              <a:rPr lang="en-US" sz="1400" dirty="0">
                <a:solidFill>
                  <a:srgbClr val="2E75B6"/>
                </a:solidFill>
                <a:highlight>
                  <a:srgbClr val="FFFFFF"/>
                </a:highlight>
                <a:latin typeface="Consolas" panose="020B0609020204030204" pitchFamily="49" charset="0"/>
              </a:rPr>
              <a:t>"</a:t>
            </a:r>
            <a:r>
              <a:rPr lang="en-US" sz="1400" dirty="0">
                <a:solidFill>
                  <a:srgbClr val="000000"/>
                </a:solidFill>
                <a:highlight>
                  <a:srgbClr val="FFFFFF"/>
                </a:highlight>
                <a:latin typeface="Consolas" panose="020B0609020204030204" pitchFamily="49" charset="0"/>
              </a:rPr>
              <a:t>: </a:t>
            </a:r>
            <a:r>
              <a:rPr lang="en-US" sz="1400" dirty="0">
                <a:solidFill>
                  <a:srgbClr val="A31515"/>
                </a:solidFill>
                <a:highlight>
                  <a:srgbClr val="FFFFFF"/>
                </a:highlight>
                <a:latin typeface="Consolas" panose="020B0609020204030204" pitchFamily="49" charset="0"/>
              </a:rPr>
              <a:t>"2015-05-01-preview"</a:t>
            </a:r>
            <a:r>
              <a:rPr lang="en-US" sz="1400" dirty="0">
                <a:solidFill>
                  <a:srgbClr val="000000"/>
                </a:solidFill>
                <a:highlight>
                  <a:srgbClr val="FFFFFF"/>
                </a:highlight>
                <a:latin typeface="Consolas" panose="020B0609020204030204" pitchFamily="49" charset="0"/>
              </a:rPr>
              <a:t>,</a:t>
            </a:r>
          </a:p>
          <a:p>
            <a:r>
              <a:rPr lang="en-US" sz="1400" dirty="0">
                <a:solidFill>
                  <a:srgbClr val="000000"/>
                </a:solidFill>
                <a:highlight>
                  <a:srgbClr val="FFFFFF"/>
                </a:highlight>
                <a:latin typeface="Consolas" panose="020B0609020204030204" pitchFamily="49" charset="0"/>
              </a:rPr>
              <a:t>      </a:t>
            </a:r>
            <a:r>
              <a:rPr lang="en-US" sz="1400" dirty="0">
                <a:solidFill>
                  <a:srgbClr val="2E75B6"/>
                </a:solidFill>
                <a:highlight>
                  <a:srgbClr val="FFFFFF"/>
                </a:highlight>
                <a:latin typeface="Consolas" panose="020B0609020204030204" pitchFamily="49" charset="0"/>
              </a:rPr>
              <a:t>"location"</a:t>
            </a:r>
            <a:r>
              <a:rPr lang="en-US" sz="1400" dirty="0">
                <a:solidFill>
                  <a:srgbClr val="000000"/>
                </a:solidFill>
                <a:highlight>
                  <a:srgbClr val="FFFFFF"/>
                </a:highlight>
                <a:latin typeface="Consolas" panose="020B0609020204030204" pitchFamily="49" charset="0"/>
              </a:rPr>
              <a:t>: </a:t>
            </a:r>
            <a:r>
              <a:rPr lang="en-US" sz="1400" dirty="0">
                <a:solidFill>
                  <a:srgbClr val="A31515"/>
                </a:solidFill>
                <a:highlight>
                  <a:srgbClr val="FFFFFF"/>
                </a:highlight>
                <a:latin typeface="Consolas" panose="020B0609020204030204" pitchFamily="49" charset="0"/>
              </a:rPr>
              <a:t>"[</a:t>
            </a:r>
            <a:r>
              <a:rPr lang="en-US" sz="1400" dirty="0" err="1">
                <a:solidFill>
                  <a:srgbClr val="A31515"/>
                </a:solidFill>
                <a:highlight>
                  <a:srgbClr val="FFFFFF"/>
                </a:highlight>
                <a:latin typeface="Consolas" panose="020B0609020204030204" pitchFamily="49" charset="0"/>
              </a:rPr>
              <a:t>resourceGroup</a:t>
            </a:r>
            <a:r>
              <a:rPr lang="en-US" sz="1400" dirty="0">
                <a:solidFill>
                  <a:srgbClr val="A31515"/>
                </a:solidFill>
                <a:highlight>
                  <a:srgbClr val="FFFFFF"/>
                </a:highlight>
                <a:latin typeface="Consolas" panose="020B0609020204030204" pitchFamily="49" charset="0"/>
              </a:rPr>
              <a:t>().location]"</a:t>
            </a:r>
            <a:r>
              <a:rPr lang="en-US" sz="1400" dirty="0">
                <a:solidFill>
                  <a:srgbClr val="000000"/>
                </a:solidFill>
                <a:highlight>
                  <a:srgbClr val="FFFFFF"/>
                </a:highlight>
                <a:latin typeface="Consolas" panose="020B0609020204030204" pitchFamily="49" charset="0"/>
              </a:rPr>
              <a:t>,</a:t>
            </a:r>
          </a:p>
          <a:p>
            <a:r>
              <a:rPr lang="en-US" sz="1400" dirty="0">
                <a:solidFill>
                  <a:srgbClr val="000000"/>
                </a:solidFill>
                <a:highlight>
                  <a:srgbClr val="FFFFFF"/>
                </a:highlight>
                <a:latin typeface="Consolas" panose="020B0609020204030204" pitchFamily="49" charset="0"/>
              </a:rPr>
              <a:t>      </a:t>
            </a:r>
            <a:r>
              <a:rPr lang="en-US" sz="1400" dirty="0">
                <a:solidFill>
                  <a:srgbClr val="2E75B6"/>
                </a:solidFill>
                <a:highlight>
                  <a:srgbClr val="FFFFFF"/>
                </a:highlight>
                <a:latin typeface="Consolas" panose="020B0609020204030204" pitchFamily="49" charset="0"/>
              </a:rPr>
              <a:t>"properties"</a:t>
            </a:r>
            <a:r>
              <a:rPr lang="en-US" sz="1400" dirty="0">
                <a:solidFill>
                  <a:srgbClr val="000000"/>
                </a:solidFill>
                <a:highlight>
                  <a:srgbClr val="FFFFFF"/>
                </a:highlight>
                <a:latin typeface="Consolas" panose="020B0609020204030204" pitchFamily="49" charset="0"/>
              </a:rPr>
              <a:t>: {</a:t>
            </a:r>
          </a:p>
          <a:p>
            <a:r>
              <a:rPr lang="en-US" sz="1400" dirty="0">
                <a:solidFill>
                  <a:srgbClr val="000000"/>
                </a:solidFill>
                <a:highlight>
                  <a:srgbClr val="FFFFFF"/>
                </a:highlight>
                <a:latin typeface="Consolas" panose="020B0609020204030204" pitchFamily="49" charset="0"/>
              </a:rPr>
              <a:t>        </a:t>
            </a:r>
            <a:r>
              <a:rPr lang="en-US" sz="1400" dirty="0">
                <a:solidFill>
                  <a:srgbClr val="2E75B6"/>
                </a:solidFill>
                <a:highlight>
                  <a:srgbClr val="FFFFFF"/>
                </a:highlight>
                <a:latin typeface="Consolas" panose="020B0609020204030204" pitchFamily="49" charset="0"/>
              </a:rPr>
              <a:t>"</a:t>
            </a:r>
            <a:r>
              <a:rPr lang="en-US" sz="1400" dirty="0" err="1">
                <a:solidFill>
                  <a:srgbClr val="2E75B6"/>
                </a:solidFill>
                <a:highlight>
                  <a:srgbClr val="FFFFFF"/>
                </a:highlight>
                <a:latin typeface="Consolas" panose="020B0609020204030204" pitchFamily="49" charset="0"/>
              </a:rPr>
              <a:t>accountType</a:t>
            </a:r>
            <a:r>
              <a:rPr lang="en-US" sz="1400" dirty="0">
                <a:solidFill>
                  <a:srgbClr val="2E75B6"/>
                </a:solidFill>
                <a:highlight>
                  <a:srgbClr val="FFFFFF"/>
                </a:highlight>
                <a:latin typeface="Consolas" panose="020B0609020204030204" pitchFamily="49" charset="0"/>
              </a:rPr>
              <a:t>"</a:t>
            </a:r>
            <a:r>
              <a:rPr lang="en-US" sz="1400" dirty="0">
                <a:solidFill>
                  <a:srgbClr val="000000"/>
                </a:solidFill>
                <a:highlight>
                  <a:srgbClr val="FFFFFF"/>
                </a:highlight>
                <a:latin typeface="Consolas" panose="020B0609020204030204" pitchFamily="49" charset="0"/>
              </a:rPr>
              <a:t>: </a:t>
            </a:r>
            <a:r>
              <a:rPr lang="en-US" sz="1400" dirty="0">
                <a:solidFill>
                  <a:srgbClr val="A31515"/>
                </a:solidFill>
                <a:highlight>
                  <a:srgbClr val="FFFFFF"/>
                </a:highlight>
                <a:latin typeface="Consolas" panose="020B0609020204030204" pitchFamily="49" charset="0"/>
              </a:rPr>
              <a:t>"[variables('</a:t>
            </a:r>
            <a:r>
              <a:rPr lang="en-US" sz="1400" dirty="0" err="1">
                <a:solidFill>
                  <a:srgbClr val="A31515"/>
                </a:solidFill>
                <a:highlight>
                  <a:srgbClr val="FFFFFF"/>
                </a:highlight>
                <a:latin typeface="Consolas" panose="020B0609020204030204" pitchFamily="49" charset="0"/>
              </a:rPr>
              <a:t>storageAccountType</a:t>
            </a:r>
            <a:r>
              <a:rPr lang="en-US" sz="1400" dirty="0">
                <a:solidFill>
                  <a:srgbClr val="A31515"/>
                </a:solidFill>
                <a:highlight>
                  <a:srgbClr val="FFFFFF"/>
                </a:highlight>
                <a:latin typeface="Consolas" panose="020B0609020204030204" pitchFamily="49" charset="0"/>
              </a:rPr>
              <a:t>')]"</a:t>
            </a:r>
            <a:endParaRPr lang="en-US" sz="1400" dirty="0">
              <a:solidFill>
                <a:srgbClr val="000000"/>
              </a:solidFill>
              <a:highlight>
                <a:srgbClr val="FFFFFF"/>
              </a:highlight>
              <a:latin typeface="Consolas" panose="020B0609020204030204" pitchFamily="49" charset="0"/>
            </a:endParaRPr>
          </a:p>
          <a:p>
            <a:r>
              <a:rPr lang="en-US" sz="1400" dirty="0">
                <a:solidFill>
                  <a:srgbClr val="000000"/>
                </a:solidFill>
                <a:highlight>
                  <a:srgbClr val="FFFFFF"/>
                </a:highlight>
                <a:latin typeface="Consolas" panose="020B0609020204030204" pitchFamily="49" charset="0"/>
              </a:rPr>
              <a:t>      }</a:t>
            </a:r>
            <a:endParaRPr lang="en-US" sz="1400" dirty="0"/>
          </a:p>
        </p:txBody>
      </p:sp>
      <p:sp>
        <p:nvSpPr>
          <p:cNvPr id="6" name="TextBox 5"/>
          <p:cNvSpPr txBox="1"/>
          <p:nvPr/>
        </p:nvSpPr>
        <p:spPr>
          <a:xfrm>
            <a:off x="6365274" y="3741520"/>
            <a:ext cx="2633195" cy="637097"/>
          </a:xfrm>
          <a:prstGeom prst="rect">
            <a:avLst/>
          </a:prstGeom>
          <a:solidFill>
            <a:schemeClr val="tx2"/>
          </a:solidFill>
        </p:spPr>
        <p:txBody>
          <a:bodyPr wrap="square" lIns="68580" tIns="68580" rIns="68580" bIns="68580" rtlCol="0">
            <a:spAutoFit/>
          </a:bodyPr>
          <a:lstStyle/>
          <a:p>
            <a:pPr>
              <a:lnSpc>
                <a:spcPct val="90000"/>
              </a:lnSpc>
              <a:spcBef>
                <a:spcPct val="20000"/>
              </a:spcBef>
              <a:buSzPct val="80000"/>
            </a:pPr>
            <a:r>
              <a:rPr lang="en-US" dirty="0">
                <a:solidFill>
                  <a:schemeClr val="bg1"/>
                </a:solidFill>
              </a:rPr>
              <a:t>Declaratively define using a template</a:t>
            </a:r>
          </a:p>
        </p:txBody>
      </p:sp>
      <p:sp>
        <p:nvSpPr>
          <p:cNvPr id="7" name="TextBox 6"/>
          <p:cNvSpPr txBox="1"/>
          <p:nvPr/>
        </p:nvSpPr>
        <p:spPr>
          <a:xfrm>
            <a:off x="228600" y="549339"/>
            <a:ext cx="1939231" cy="886397"/>
          </a:xfrm>
          <a:prstGeom prst="rect">
            <a:avLst/>
          </a:prstGeom>
          <a:solidFill>
            <a:schemeClr val="tx2"/>
          </a:solidFill>
        </p:spPr>
        <p:txBody>
          <a:bodyPr wrap="square" lIns="68580" tIns="68580" rIns="68580" bIns="68580" rtlCol="0">
            <a:spAutoFit/>
          </a:bodyPr>
          <a:lstStyle/>
          <a:p>
            <a:pPr>
              <a:lnSpc>
                <a:spcPct val="90000"/>
              </a:lnSpc>
              <a:spcBef>
                <a:spcPct val="20000"/>
              </a:spcBef>
              <a:buSzPct val="80000"/>
            </a:pPr>
            <a:r>
              <a:rPr lang="en-US" dirty="0">
                <a:solidFill>
                  <a:schemeClr val="bg1"/>
                </a:solidFill>
              </a:rPr>
              <a:t>Imperatively with PowerShell or CLI</a:t>
            </a:r>
          </a:p>
        </p:txBody>
      </p:sp>
      <p:cxnSp>
        <p:nvCxnSpPr>
          <p:cNvPr id="12" name="Straight Connector 11"/>
          <p:cNvCxnSpPr/>
          <p:nvPr/>
        </p:nvCxnSpPr>
        <p:spPr>
          <a:xfrm flipV="1">
            <a:off x="114301" y="2735036"/>
            <a:ext cx="8776607" cy="16329"/>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61838" y="1563372"/>
            <a:ext cx="5552975" cy="1061829"/>
          </a:xfrm>
          <a:prstGeom prst="rect">
            <a:avLst/>
          </a:prstGeom>
          <a:solidFill>
            <a:schemeClr val="tx1"/>
          </a:solidFill>
        </p:spPr>
        <p:txBody>
          <a:bodyPr wrap="square">
            <a:spAutoFit/>
          </a:bodyPr>
          <a:lstStyle/>
          <a:p>
            <a:r>
              <a:rPr lang="en-US" sz="1050" dirty="0" err="1">
                <a:solidFill>
                  <a:schemeClr val="accent4">
                    <a:lumMod val="60000"/>
                    <a:lumOff val="40000"/>
                  </a:schemeClr>
                </a:solidFill>
                <a:latin typeface="Consolas" panose="020B0609020204030204" pitchFamily="49" charset="0"/>
                <a:ea typeface="Calibri" panose="020F0502020204030204" pitchFamily="34" charset="0"/>
                <a:cs typeface="Times New Roman" panose="02020603050405020304" pitchFamily="18" charset="0"/>
              </a:rPr>
              <a:t>az</a:t>
            </a:r>
            <a:r>
              <a:rPr lang="en-US" sz="1050" dirty="0">
                <a:solidFill>
                  <a:schemeClr val="accent4">
                    <a:lumMod val="60000"/>
                    <a:lumOff val="40000"/>
                  </a:schemeClr>
                </a:solidFill>
                <a:latin typeface="Consolas" panose="020B0609020204030204" pitchFamily="49" charset="0"/>
                <a:ea typeface="Calibri" panose="020F0502020204030204" pitchFamily="34" charset="0"/>
                <a:cs typeface="Times New Roman" panose="02020603050405020304" pitchFamily="18" charset="0"/>
              </a:rPr>
              <a:t> vm create -n WebVM1 -g </a:t>
            </a:r>
            <a:r>
              <a:rPr lang="en-US" sz="1050" dirty="0" err="1">
                <a:solidFill>
                  <a:schemeClr val="accent4">
                    <a:lumMod val="60000"/>
                    <a:lumOff val="40000"/>
                  </a:schemeClr>
                </a:solidFill>
                <a:latin typeface="Consolas" panose="020B0609020204030204" pitchFamily="49" charset="0"/>
                <a:ea typeface="Calibri" panose="020F0502020204030204" pitchFamily="34" charset="0"/>
                <a:cs typeface="Times New Roman" panose="02020603050405020304" pitchFamily="18" charset="0"/>
              </a:rPr>
              <a:t>OpsTrainingOSS_RG</a:t>
            </a:r>
            <a:r>
              <a:rPr lang="en-US" sz="1050" dirty="0">
                <a:solidFill>
                  <a:schemeClr val="accent4">
                    <a:lumMod val="60000"/>
                    <a:lumOff val="40000"/>
                  </a:schemeClr>
                </a:solidFill>
                <a:latin typeface="Consolas" panose="020B0609020204030204" pitchFamily="49" charset="0"/>
                <a:ea typeface="Calibri" panose="020F0502020204030204" pitchFamily="34" charset="0"/>
                <a:cs typeface="Times New Roman" panose="02020603050405020304" pitchFamily="18" charset="0"/>
              </a:rPr>
              <a:t> -l </a:t>
            </a:r>
            <a:r>
              <a:rPr lang="en-US" sz="1050" dirty="0" err="1">
                <a:solidFill>
                  <a:schemeClr val="accent4">
                    <a:lumMod val="60000"/>
                    <a:lumOff val="40000"/>
                  </a:schemeClr>
                </a:solidFill>
                <a:latin typeface="Consolas" panose="020B0609020204030204" pitchFamily="49" charset="0"/>
                <a:ea typeface="Calibri" panose="020F0502020204030204" pitchFamily="34" charset="0"/>
                <a:cs typeface="Times New Roman" panose="02020603050405020304" pitchFamily="18" charset="0"/>
              </a:rPr>
              <a:t>centralus</a:t>
            </a:r>
            <a:r>
              <a:rPr lang="en-US" sz="1050" dirty="0">
                <a:solidFill>
                  <a:schemeClr val="accent4">
                    <a:lumMod val="60000"/>
                    <a:lumOff val="40000"/>
                  </a:schemeClr>
                </a:solidFill>
                <a:latin typeface="Consolas" panose="020B0609020204030204" pitchFamily="49" charset="0"/>
                <a:ea typeface="Calibri" panose="020F0502020204030204" pitchFamily="34" charset="0"/>
                <a:cs typeface="Times New Roman" panose="02020603050405020304" pitchFamily="18" charset="0"/>
              </a:rPr>
              <a:t> --size Standard_DS1_V2 --availability-set </a:t>
            </a:r>
            <a:r>
              <a:rPr lang="en-US" sz="1050" dirty="0" err="1">
                <a:solidFill>
                  <a:schemeClr val="accent4">
                    <a:lumMod val="60000"/>
                    <a:lumOff val="40000"/>
                  </a:schemeClr>
                </a:solidFill>
                <a:latin typeface="Consolas" panose="020B0609020204030204" pitchFamily="49" charset="0"/>
                <a:ea typeface="Calibri" panose="020F0502020204030204" pitchFamily="34" charset="0"/>
                <a:cs typeface="Times New Roman" panose="02020603050405020304" pitchFamily="18" charset="0"/>
              </a:rPr>
              <a:t>WebAVSET</a:t>
            </a:r>
            <a:r>
              <a:rPr lang="en-US" sz="1050" dirty="0">
                <a:solidFill>
                  <a:schemeClr val="accent4">
                    <a:lumMod val="60000"/>
                    <a:lumOff val="40000"/>
                  </a:schemeClr>
                </a:solidFill>
                <a:latin typeface="Consolas" panose="020B0609020204030204" pitchFamily="49" charset="0"/>
                <a:ea typeface="Calibri" panose="020F0502020204030204" pitchFamily="34" charset="0"/>
                <a:cs typeface="Times New Roman" panose="02020603050405020304" pitchFamily="18" charset="0"/>
              </a:rPr>
              <a:t> --</a:t>
            </a:r>
            <a:r>
              <a:rPr lang="en-US" sz="1050" dirty="0" err="1">
                <a:solidFill>
                  <a:schemeClr val="accent4">
                    <a:lumMod val="60000"/>
                    <a:lumOff val="40000"/>
                  </a:schemeClr>
                </a:solidFill>
                <a:latin typeface="Consolas" panose="020B0609020204030204" pitchFamily="49" charset="0"/>
                <a:ea typeface="Calibri" panose="020F0502020204030204" pitchFamily="34" charset="0"/>
                <a:cs typeface="Times New Roman" panose="02020603050405020304" pitchFamily="18" charset="0"/>
              </a:rPr>
              <a:t>nics</a:t>
            </a:r>
            <a:r>
              <a:rPr lang="en-US" sz="1050" dirty="0">
                <a:solidFill>
                  <a:schemeClr val="accent4">
                    <a:lumMod val="60000"/>
                    <a:lumOff val="40000"/>
                  </a:schemeClr>
                </a:solidFill>
                <a:latin typeface="Consolas" panose="020B0609020204030204" pitchFamily="49" charset="0"/>
                <a:ea typeface="Calibri" panose="020F0502020204030204" pitchFamily="34" charset="0"/>
                <a:cs typeface="Times New Roman" panose="02020603050405020304" pitchFamily="18" charset="0"/>
              </a:rPr>
              <a:t> WebVMNIC1 --authentication-type password --admin-username demouser --admin-password Demo@pass123 --image "Canonical:UbuntuServer:14.04.4-LTS:latest" --use-unmanaged-disk --</a:t>
            </a:r>
            <a:r>
              <a:rPr lang="en-US" sz="1050" dirty="0" err="1">
                <a:solidFill>
                  <a:schemeClr val="accent4">
                    <a:lumMod val="60000"/>
                    <a:lumOff val="40000"/>
                  </a:schemeClr>
                </a:solidFill>
                <a:latin typeface="Consolas" panose="020B0609020204030204" pitchFamily="49" charset="0"/>
                <a:ea typeface="Calibri" panose="020F0502020204030204" pitchFamily="34" charset="0"/>
                <a:cs typeface="Times New Roman" panose="02020603050405020304" pitchFamily="18" charset="0"/>
              </a:rPr>
              <a:t>os</a:t>
            </a:r>
            <a:r>
              <a:rPr lang="en-US" sz="1050" dirty="0">
                <a:solidFill>
                  <a:schemeClr val="accent4">
                    <a:lumMod val="60000"/>
                    <a:lumOff val="40000"/>
                  </a:schemeClr>
                </a:solidFill>
                <a:latin typeface="Consolas" panose="020B0609020204030204" pitchFamily="49" charset="0"/>
                <a:ea typeface="Calibri" panose="020F0502020204030204" pitchFamily="34" charset="0"/>
                <a:cs typeface="Times New Roman" panose="02020603050405020304" pitchFamily="18" charset="0"/>
              </a:rPr>
              <a:t>-disk-name WEBVM1-OSDISK.vhd --storage-account clistorage101 --storage-container-name </a:t>
            </a:r>
            <a:r>
              <a:rPr lang="en-US" sz="1050" dirty="0" err="1">
                <a:solidFill>
                  <a:schemeClr val="accent4">
                    <a:lumMod val="60000"/>
                    <a:lumOff val="40000"/>
                  </a:schemeClr>
                </a:solidFill>
                <a:latin typeface="Consolas" panose="020B0609020204030204" pitchFamily="49" charset="0"/>
                <a:ea typeface="Calibri" panose="020F0502020204030204" pitchFamily="34" charset="0"/>
                <a:cs typeface="Times New Roman" panose="02020603050405020304" pitchFamily="18" charset="0"/>
              </a:rPr>
              <a:t>vhds</a:t>
            </a:r>
            <a:endParaRPr lang="en-US" sz="1050" dirty="0">
              <a:solidFill>
                <a:schemeClr val="accent4">
                  <a:lumMod val="60000"/>
                  <a:lumOff val="40000"/>
                </a:schemeClr>
              </a:solidFill>
              <a:latin typeface="Consolas" panose="020B0609020204030204" pitchFamily="49" charset="0"/>
            </a:endParaRPr>
          </a:p>
        </p:txBody>
      </p:sp>
    </p:spTree>
    <p:extLst>
      <p:ext uri="{BB962C8B-B14F-4D97-AF65-F5344CB8AC3E}">
        <p14:creationId xmlns:p14="http://schemas.microsoft.com/office/powerpoint/2010/main" val="329490457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Command Line Options</a:t>
            </a:r>
          </a:p>
        </p:txBody>
      </p:sp>
      <p:sp>
        <p:nvSpPr>
          <p:cNvPr id="16" name="Text Placeholder 1"/>
          <p:cNvSpPr txBox="1">
            <a:spLocks/>
          </p:cNvSpPr>
          <p:nvPr/>
        </p:nvSpPr>
        <p:spPr>
          <a:xfrm>
            <a:off x="250547" y="1538387"/>
            <a:ext cx="4355132" cy="1547856"/>
          </a:xfrm>
          <a:prstGeom prst="rect">
            <a:avLst/>
          </a:prstGeom>
          <a:solidFill>
            <a:srgbClr val="002060"/>
          </a:solidFill>
        </p:spPr>
        <p:txBody>
          <a:bodyPr/>
          <a:lstStyle>
            <a:lvl1pPr marL="0" indent="0" algn="l" defTabSz="1184575" rtl="0" eaLnBrk="1" latinLnBrk="0" hangingPunct="1">
              <a:lnSpc>
                <a:spcPct val="90000"/>
              </a:lnSpc>
              <a:spcBef>
                <a:spcPts val="588"/>
              </a:spcBef>
              <a:spcAft>
                <a:spcPts val="588"/>
              </a:spcAft>
              <a:buFontTx/>
              <a:buNone/>
              <a:defRPr sz="1961" kern="1200">
                <a:solidFill>
                  <a:srgbClr val="58595B"/>
                </a:solidFill>
                <a:latin typeface="Segoe UI" panose="020B0502040204020203" pitchFamily="34" charset="0"/>
                <a:ea typeface="Segoe UI" panose="020B0502040204020203" pitchFamily="34" charset="0"/>
                <a:cs typeface="Segoe UI" panose="020B0502040204020203" pitchFamily="34" charset="0"/>
              </a:defRPr>
            </a:lvl1pPr>
            <a:lvl2pPr marL="592286" indent="0" algn="l" defTabSz="1184575" rtl="0" eaLnBrk="1" latinLnBrk="0" hangingPunct="1">
              <a:lnSpc>
                <a:spcPct val="90000"/>
              </a:lnSpc>
              <a:spcBef>
                <a:spcPts val="588"/>
              </a:spcBef>
              <a:spcAft>
                <a:spcPts val="588"/>
              </a:spcAft>
              <a:buFontTx/>
              <a:buNone/>
              <a:defRPr sz="1961" kern="1200">
                <a:solidFill>
                  <a:srgbClr val="58595B"/>
                </a:solidFill>
                <a:latin typeface="Segoe UI" panose="020B0502040204020203" pitchFamily="34" charset="0"/>
                <a:ea typeface="Segoe UI" panose="020B0502040204020203" pitchFamily="34" charset="0"/>
                <a:cs typeface="Segoe UI" panose="020B0502040204020203" pitchFamily="34" charset="0"/>
              </a:defRPr>
            </a:lvl2pPr>
            <a:lvl3pPr marL="1184575" indent="0" algn="l" defTabSz="1184575" rtl="0" eaLnBrk="1" latinLnBrk="0" hangingPunct="1">
              <a:lnSpc>
                <a:spcPct val="90000"/>
              </a:lnSpc>
              <a:spcBef>
                <a:spcPts val="588"/>
              </a:spcBef>
              <a:spcAft>
                <a:spcPts val="588"/>
              </a:spcAft>
              <a:buFontTx/>
              <a:buNone/>
              <a:defRPr sz="1961" kern="1200">
                <a:solidFill>
                  <a:srgbClr val="58595B"/>
                </a:solidFill>
                <a:latin typeface="Segoe UI" panose="020B0502040204020203" pitchFamily="34" charset="0"/>
                <a:ea typeface="Segoe UI" panose="020B0502040204020203" pitchFamily="34" charset="0"/>
                <a:cs typeface="Segoe UI" panose="020B0502040204020203" pitchFamily="34" charset="0"/>
              </a:defRPr>
            </a:lvl3pPr>
            <a:lvl4pPr marL="1776861" indent="0" algn="l" defTabSz="1184575" rtl="0" eaLnBrk="1" latinLnBrk="0" hangingPunct="1">
              <a:lnSpc>
                <a:spcPct val="90000"/>
              </a:lnSpc>
              <a:spcBef>
                <a:spcPts val="588"/>
              </a:spcBef>
              <a:spcAft>
                <a:spcPts val="588"/>
              </a:spcAft>
              <a:buFontTx/>
              <a:buNone/>
              <a:defRPr sz="1961" kern="1200">
                <a:solidFill>
                  <a:srgbClr val="58595B"/>
                </a:solidFill>
                <a:latin typeface="Segoe UI" panose="020B0502040204020203" pitchFamily="34" charset="0"/>
                <a:ea typeface="Segoe UI" panose="020B0502040204020203" pitchFamily="34" charset="0"/>
                <a:cs typeface="Segoe UI" panose="020B0502040204020203" pitchFamily="34" charset="0"/>
              </a:defRPr>
            </a:lvl4pPr>
            <a:lvl5pPr marL="2369149" indent="0" algn="l" defTabSz="1184575" rtl="0" eaLnBrk="1" latinLnBrk="0" hangingPunct="1">
              <a:lnSpc>
                <a:spcPct val="90000"/>
              </a:lnSpc>
              <a:spcBef>
                <a:spcPts val="588"/>
              </a:spcBef>
              <a:spcAft>
                <a:spcPts val="588"/>
              </a:spcAft>
              <a:buFontTx/>
              <a:buNone/>
              <a:defRPr sz="1961" kern="1200">
                <a:solidFill>
                  <a:srgbClr val="58595B"/>
                </a:solidFill>
                <a:latin typeface="Segoe UI" panose="020B0502040204020203" pitchFamily="34" charset="0"/>
                <a:ea typeface="Segoe UI" panose="020B0502040204020203" pitchFamily="34" charset="0"/>
                <a:cs typeface="Segoe UI" panose="020B0502040204020203" pitchFamily="34" charset="0"/>
              </a:defRPr>
            </a:lvl5pPr>
            <a:lvl6pPr marL="3257580" indent="-296144" algn="l" defTabSz="1184575" rtl="0" eaLnBrk="1" latinLnBrk="0" hangingPunct="1">
              <a:spcBef>
                <a:spcPct val="20000"/>
              </a:spcBef>
              <a:buFont typeface="Arial" panose="020B0604020202020204" pitchFamily="34" charset="0"/>
              <a:buChar char="•"/>
              <a:defRPr sz="2549" kern="1200">
                <a:solidFill>
                  <a:schemeClr val="tx1"/>
                </a:solidFill>
                <a:latin typeface="+mn-lt"/>
                <a:ea typeface="+mn-ea"/>
                <a:cs typeface="+mn-cs"/>
              </a:defRPr>
            </a:lvl6pPr>
            <a:lvl7pPr marL="3849867" indent="-296144" algn="l" defTabSz="1184575" rtl="0" eaLnBrk="1" latinLnBrk="0" hangingPunct="1">
              <a:spcBef>
                <a:spcPct val="20000"/>
              </a:spcBef>
              <a:buFont typeface="Arial" panose="020B0604020202020204" pitchFamily="34" charset="0"/>
              <a:buChar char="•"/>
              <a:defRPr sz="2549" kern="1200">
                <a:solidFill>
                  <a:schemeClr val="tx1"/>
                </a:solidFill>
                <a:latin typeface="+mn-lt"/>
                <a:ea typeface="+mn-ea"/>
                <a:cs typeface="+mn-cs"/>
              </a:defRPr>
            </a:lvl7pPr>
            <a:lvl8pPr marL="4442155" indent="-296144" algn="l" defTabSz="1184575" rtl="0" eaLnBrk="1" latinLnBrk="0" hangingPunct="1">
              <a:spcBef>
                <a:spcPct val="20000"/>
              </a:spcBef>
              <a:buFont typeface="Arial" panose="020B0604020202020204" pitchFamily="34" charset="0"/>
              <a:buChar char="•"/>
              <a:defRPr sz="2549" kern="1200">
                <a:solidFill>
                  <a:schemeClr val="tx1"/>
                </a:solidFill>
                <a:latin typeface="+mn-lt"/>
                <a:ea typeface="+mn-ea"/>
                <a:cs typeface="+mn-cs"/>
              </a:defRPr>
            </a:lvl8pPr>
            <a:lvl9pPr marL="5034441" indent="-296144" algn="l" defTabSz="1184575" rtl="0" eaLnBrk="1" latinLnBrk="0" hangingPunct="1">
              <a:spcBef>
                <a:spcPct val="20000"/>
              </a:spcBef>
              <a:buFont typeface="Arial" panose="020B0604020202020204" pitchFamily="34" charset="0"/>
              <a:buChar char="•"/>
              <a:defRPr sz="2549" kern="1200">
                <a:solidFill>
                  <a:schemeClr val="tx1"/>
                </a:solidFill>
                <a:latin typeface="+mn-lt"/>
                <a:ea typeface="+mn-ea"/>
                <a:cs typeface="+mn-cs"/>
              </a:defRPr>
            </a:lvl9pPr>
          </a:lstStyle>
          <a:p>
            <a:pPr>
              <a:defRPr/>
            </a:pPr>
            <a:r>
              <a:rPr lang="en-US" sz="2400" dirty="0">
                <a:solidFill>
                  <a:schemeClr val="bg1"/>
                </a:solidFill>
              </a:rPr>
              <a:t>PowerShell</a:t>
            </a:r>
          </a:p>
          <a:p>
            <a:pPr marL="342900" indent="-342900">
              <a:buFont typeface="Arial" panose="020B0604020202020204" pitchFamily="34" charset="0"/>
              <a:buChar char="•"/>
              <a:defRPr/>
            </a:pPr>
            <a:r>
              <a:rPr lang="en-US" sz="1800" dirty="0">
                <a:solidFill>
                  <a:schemeClr val="bg1"/>
                </a:solidFill>
              </a:rPr>
              <a:t>Windows </a:t>
            </a:r>
          </a:p>
          <a:p>
            <a:pPr marL="342900" indent="-342900">
              <a:buFont typeface="Arial" panose="020B0604020202020204" pitchFamily="34" charset="0"/>
              <a:buChar char="•"/>
              <a:defRPr/>
            </a:pPr>
            <a:r>
              <a:rPr lang="en-US" sz="1800" dirty="0">
                <a:solidFill>
                  <a:schemeClr val="bg1"/>
                </a:solidFill>
              </a:rPr>
              <a:t>Create and manage resources</a:t>
            </a:r>
          </a:p>
          <a:p>
            <a:pPr marL="342900" indent="-342900">
              <a:buFont typeface="Arial" panose="020B0604020202020204" pitchFamily="34" charset="0"/>
              <a:buChar char="•"/>
              <a:defRPr/>
            </a:pPr>
            <a:r>
              <a:rPr lang="en-US" sz="1800" dirty="0">
                <a:solidFill>
                  <a:schemeClr val="bg1"/>
                </a:solidFill>
              </a:rPr>
              <a:t>Execute templates</a:t>
            </a:r>
          </a:p>
        </p:txBody>
      </p:sp>
      <p:sp>
        <p:nvSpPr>
          <p:cNvPr id="17" name="Rectangle 16"/>
          <p:cNvSpPr>
            <a:spLocks noChangeArrowheads="1"/>
          </p:cNvSpPr>
          <p:nvPr/>
        </p:nvSpPr>
        <p:spPr bwMode="auto">
          <a:xfrm>
            <a:off x="4740141" y="3190347"/>
            <a:ext cx="4101379" cy="624790"/>
          </a:xfrm>
          <a:prstGeom prst="rect">
            <a:avLst/>
          </a:prstGeom>
          <a:solidFill>
            <a:schemeClr val="bg2">
              <a:lumMod val="10000"/>
            </a:schemeClr>
          </a:solidFill>
          <a:ln>
            <a:noFill/>
          </a:ln>
          <a:extLst/>
        </p:spPr>
        <p:txBody>
          <a:bodyPr wrap="square" lIns="134464" tIns="107571" rIns="134464" bIns="107571">
            <a:spAutoFit/>
          </a:bodyPr>
          <a:lstStyle/>
          <a:p>
            <a:pPr defTabSz="685129"/>
            <a:r>
              <a:rPr lang="en-US" altLang="en-US" sz="1324" dirty="0">
                <a:solidFill>
                  <a:schemeClr val="accent4">
                    <a:lumMod val="60000"/>
                    <a:lumOff val="40000"/>
                  </a:schemeClr>
                </a:solidFill>
                <a:latin typeface="Consolas" panose="020B0609020204030204" pitchFamily="49" charset="0"/>
                <a:ea typeface="MS PGothic" panose="020B0600070205080204" pitchFamily="34" charset="-128"/>
                <a:cs typeface="Consolas" panose="020B0609020204030204" pitchFamily="49" charset="0"/>
              </a:rPr>
              <a:t>bash-4.3# </a:t>
            </a:r>
            <a:r>
              <a:rPr lang="en-US" altLang="en-US" sz="1324" dirty="0" err="1">
                <a:solidFill>
                  <a:schemeClr val="accent4">
                    <a:lumMod val="60000"/>
                    <a:lumOff val="40000"/>
                  </a:schemeClr>
                </a:solidFill>
                <a:latin typeface="Consolas" panose="020B0609020204030204" pitchFamily="49" charset="0"/>
                <a:ea typeface="MS PGothic" panose="020B0600070205080204" pitchFamily="34" charset="-128"/>
                <a:cs typeface="Consolas" panose="020B0609020204030204" pitchFamily="49" charset="0"/>
              </a:rPr>
              <a:t>az</a:t>
            </a:r>
            <a:r>
              <a:rPr lang="en-US" altLang="en-US" sz="1324" dirty="0">
                <a:solidFill>
                  <a:schemeClr val="accent4">
                    <a:lumMod val="60000"/>
                    <a:lumOff val="40000"/>
                  </a:schemeClr>
                </a:solidFill>
                <a:latin typeface="Consolas" panose="020B0609020204030204" pitchFamily="49" charset="0"/>
                <a:ea typeface="MS PGothic" panose="020B0600070205080204" pitchFamily="34" charset="-128"/>
                <a:cs typeface="Consolas" panose="020B0609020204030204" pitchFamily="49" charset="0"/>
              </a:rPr>
              <a:t> vm create -n </a:t>
            </a:r>
            <a:r>
              <a:rPr lang="en-US" altLang="en-US" sz="1324" dirty="0" err="1">
                <a:solidFill>
                  <a:schemeClr val="accent4">
                    <a:lumMod val="60000"/>
                    <a:lumOff val="40000"/>
                  </a:schemeClr>
                </a:solidFill>
                <a:latin typeface="Consolas" panose="020B0609020204030204" pitchFamily="49" charset="0"/>
                <a:ea typeface="MS PGothic" panose="020B0600070205080204" pitchFamily="34" charset="-128"/>
                <a:cs typeface="Consolas" panose="020B0609020204030204" pitchFamily="49" charset="0"/>
              </a:rPr>
              <a:t>MyVm</a:t>
            </a:r>
            <a:r>
              <a:rPr lang="en-US" altLang="en-US" sz="1324" dirty="0">
                <a:solidFill>
                  <a:schemeClr val="accent4">
                    <a:lumMod val="60000"/>
                    <a:lumOff val="40000"/>
                  </a:schemeClr>
                </a:solidFill>
                <a:latin typeface="Consolas" panose="020B0609020204030204" pitchFamily="49" charset="0"/>
                <a:ea typeface="MS PGothic" panose="020B0600070205080204" pitchFamily="34" charset="-128"/>
                <a:cs typeface="Consolas" panose="020B0609020204030204" pitchFamily="49" charset="0"/>
              </a:rPr>
              <a:t> -g </a:t>
            </a:r>
            <a:r>
              <a:rPr lang="en-US" altLang="en-US" sz="1324" dirty="0" err="1">
                <a:solidFill>
                  <a:schemeClr val="accent4">
                    <a:lumMod val="60000"/>
                    <a:lumOff val="40000"/>
                  </a:schemeClr>
                </a:solidFill>
                <a:latin typeface="Consolas" panose="020B0609020204030204" pitchFamily="49" charset="0"/>
                <a:ea typeface="MS PGothic" panose="020B0600070205080204" pitchFamily="34" charset="-128"/>
                <a:cs typeface="Consolas" panose="020B0609020204030204" pitchFamily="49" charset="0"/>
              </a:rPr>
              <a:t>MyResourceGroup</a:t>
            </a:r>
            <a:r>
              <a:rPr lang="en-US" altLang="en-US" sz="1324" dirty="0">
                <a:solidFill>
                  <a:schemeClr val="accent4">
                    <a:lumMod val="60000"/>
                    <a:lumOff val="40000"/>
                  </a:schemeClr>
                </a:solidFill>
                <a:latin typeface="Consolas" panose="020B0609020204030204" pitchFamily="49" charset="0"/>
                <a:ea typeface="MS PGothic" panose="020B0600070205080204" pitchFamily="34" charset="-128"/>
                <a:cs typeface="Consolas" panose="020B0609020204030204" pitchFamily="49" charset="0"/>
              </a:rPr>
              <a:t> --image </a:t>
            </a:r>
            <a:r>
              <a:rPr lang="en-US" altLang="en-US" sz="1324" dirty="0" err="1">
                <a:solidFill>
                  <a:schemeClr val="accent4">
                    <a:lumMod val="60000"/>
                    <a:lumOff val="40000"/>
                  </a:schemeClr>
                </a:solidFill>
                <a:latin typeface="Consolas" panose="020B0609020204030204" pitchFamily="49" charset="0"/>
                <a:ea typeface="MS PGothic" panose="020B0600070205080204" pitchFamily="34" charset="-128"/>
                <a:cs typeface="Consolas" panose="020B0609020204030204" pitchFamily="49" charset="0"/>
              </a:rPr>
              <a:t>UbuntuLTS</a:t>
            </a:r>
            <a:endParaRPr lang="en-US" altLang="en-US" sz="1324" dirty="0">
              <a:solidFill>
                <a:schemeClr val="accent4">
                  <a:lumMod val="60000"/>
                  <a:lumOff val="40000"/>
                </a:schemeClr>
              </a:solidFill>
              <a:latin typeface="Consolas" panose="020B0609020204030204" pitchFamily="49" charset="0"/>
              <a:ea typeface="MS PGothic" panose="020B0600070205080204" pitchFamily="34" charset="-128"/>
              <a:cs typeface="Consolas" panose="020B0609020204030204" pitchFamily="49" charset="0"/>
            </a:endParaRPr>
          </a:p>
        </p:txBody>
      </p:sp>
      <p:sp>
        <p:nvSpPr>
          <p:cNvPr id="18" name="Rectangle 17"/>
          <p:cNvSpPr>
            <a:spLocks noChangeArrowheads="1"/>
          </p:cNvSpPr>
          <p:nvPr/>
        </p:nvSpPr>
        <p:spPr bwMode="auto">
          <a:xfrm>
            <a:off x="249613" y="3190346"/>
            <a:ext cx="4356065" cy="632741"/>
          </a:xfrm>
          <a:prstGeom prst="rect">
            <a:avLst/>
          </a:prstGeom>
          <a:solidFill>
            <a:schemeClr val="bg1"/>
          </a:solidFill>
          <a:ln>
            <a:solidFill>
              <a:schemeClr val="tx1"/>
            </a:solidFill>
          </a:ln>
          <a:extLst/>
        </p:spPr>
        <p:txBody>
          <a:bodyPr lIns="134464" tIns="107571" rIns="134464" bIns="107571">
            <a:spAutoFit/>
          </a:bodyPr>
          <a:lstStyle/>
          <a:p>
            <a:r>
              <a:rPr lang="en-US" sz="1350" dirty="0">
                <a:solidFill>
                  <a:srgbClr val="0000FF"/>
                </a:solidFill>
                <a:latin typeface="Lucida Console" panose="020B0609040504020204" pitchFamily="49" charset="0"/>
              </a:rPr>
              <a:t>New-AzureRmVM</a:t>
            </a:r>
            <a:r>
              <a:rPr lang="en-US" sz="1350" dirty="0">
                <a:solidFill>
                  <a:prstClr val="black"/>
                </a:solidFill>
                <a:latin typeface="Lucida Console" panose="020B0609040504020204" pitchFamily="49" charset="0"/>
              </a:rPr>
              <a:t> </a:t>
            </a:r>
            <a:r>
              <a:rPr lang="en-US" sz="1350" dirty="0">
                <a:solidFill>
                  <a:srgbClr val="000080"/>
                </a:solidFill>
                <a:latin typeface="Lucida Console" panose="020B0609040504020204" pitchFamily="49" charset="0"/>
              </a:rPr>
              <a:t>–ResourceGroupName </a:t>
            </a:r>
            <a:r>
              <a:rPr lang="en-US" sz="1350" dirty="0">
                <a:solidFill>
                  <a:srgbClr val="FF4500"/>
                </a:solidFill>
                <a:latin typeface="Lucida Console" panose="020B0609040504020204" pitchFamily="49" charset="0"/>
              </a:rPr>
              <a:t>$rg</a:t>
            </a:r>
            <a:r>
              <a:rPr lang="en-US" sz="1350" dirty="0">
                <a:solidFill>
                  <a:prstClr val="black"/>
                </a:solidFill>
                <a:latin typeface="Lucida Console" panose="020B0609040504020204" pitchFamily="49" charset="0"/>
              </a:rPr>
              <a:t>  `</a:t>
            </a:r>
          </a:p>
          <a:p>
            <a:r>
              <a:rPr lang="en-US" sz="1350" dirty="0">
                <a:solidFill>
                  <a:prstClr val="black"/>
                </a:solidFill>
                <a:latin typeface="Lucida Console" panose="020B0609040504020204" pitchFamily="49" charset="0"/>
              </a:rPr>
              <a:t>                  </a:t>
            </a:r>
            <a:r>
              <a:rPr lang="en-US" sz="1350" dirty="0">
                <a:solidFill>
                  <a:srgbClr val="000080"/>
                </a:solidFill>
                <a:latin typeface="Lucida Console" panose="020B0609040504020204" pitchFamily="49" charset="0"/>
              </a:rPr>
              <a:t>-VM</a:t>
            </a:r>
            <a:r>
              <a:rPr lang="en-US" sz="1350" dirty="0">
                <a:solidFill>
                  <a:prstClr val="black"/>
                </a:solidFill>
                <a:latin typeface="Lucida Console" panose="020B0609040504020204" pitchFamily="49" charset="0"/>
              </a:rPr>
              <a:t> </a:t>
            </a:r>
            <a:r>
              <a:rPr lang="en-US" sz="1350" dirty="0">
                <a:solidFill>
                  <a:srgbClr val="FF4500"/>
                </a:solidFill>
                <a:latin typeface="Lucida Console" panose="020B0609040504020204" pitchFamily="49" charset="0"/>
              </a:rPr>
              <a:t>$vm</a:t>
            </a:r>
            <a:endParaRPr lang="en-US" sz="1350" dirty="0">
              <a:solidFill>
                <a:prstClr val="black"/>
              </a:solidFill>
              <a:latin typeface="Lucida Console" panose="020B0609040504020204" pitchFamily="49" charset="0"/>
            </a:endParaRPr>
          </a:p>
        </p:txBody>
      </p:sp>
      <p:sp>
        <p:nvSpPr>
          <p:cNvPr id="19" name="Freeform 104"/>
          <p:cNvSpPr>
            <a:spLocks noChangeAspect="1" noEditPoints="1"/>
          </p:cNvSpPr>
          <p:nvPr/>
        </p:nvSpPr>
        <p:spPr bwMode="black">
          <a:xfrm>
            <a:off x="3272545" y="4069035"/>
            <a:ext cx="605788" cy="605787"/>
          </a:xfrm>
          <a:custGeom>
            <a:avLst/>
            <a:gdLst>
              <a:gd name="T0" fmla="*/ 37 w 61"/>
              <a:gd name="T1" fmla="*/ 43 h 61"/>
              <a:gd name="T2" fmla="*/ 18 w 61"/>
              <a:gd name="T3" fmla="*/ 37 h 61"/>
              <a:gd name="T4" fmla="*/ 24 w 61"/>
              <a:gd name="T5" fmla="*/ 18 h 61"/>
              <a:gd name="T6" fmla="*/ 43 w 61"/>
              <a:gd name="T7" fmla="*/ 24 h 61"/>
              <a:gd name="T8" fmla="*/ 37 w 61"/>
              <a:gd name="T9" fmla="*/ 43 h 61"/>
              <a:gd name="T10" fmla="*/ 61 w 61"/>
              <a:gd name="T11" fmla="*/ 28 h 61"/>
              <a:gd name="T12" fmla="*/ 58 w 61"/>
              <a:gd name="T13" fmla="*/ 18 h 61"/>
              <a:gd name="T14" fmla="*/ 50 w 61"/>
              <a:gd name="T15" fmla="*/ 19 h 61"/>
              <a:gd name="T16" fmla="*/ 47 w 61"/>
              <a:gd name="T17" fmla="*/ 15 h 61"/>
              <a:gd name="T18" fmla="*/ 50 w 61"/>
              <a:gd name="T19" fmla="*/ 7 h 61"/>
              <a:gd name="T20" fmla="*/ 41 w 61"/>
              <a:gd name="T21" fmla="*/ 2 h 61"/>
              <a:gd name="T22" fmla="*/ 36 w 61"/>
              <a:gd name="T23" fmla="*/ 9 h 61"/>
              <a:gd name="T24" fmla="*/ 30 w 61"/>
              <a:gd name="T25" fmla="*/ 8 h 61"/>
              <a:gd name="T26" fmla="*/ 27 w 61"/>
              <a:gd name="T27" fmla="*/ 0 h 61"/>
              <a:gd name="T28" fmla="*/ 17 w 61"/>
              <a:gd name="T29" fmla="*/ 3 h 61"/>
              <a:gd name="T30" fmla="*/ 18 w 61"/>
              <a:gd name="T31" fmla="*/ 11 h 61"/>
              <a:gd name="T32" fmla="*/ 15 w 61"/>
              <a:gd name="T33" fmla="*/ 14 h 61"/>
              <a:gd name="T34" fmla="*/ 7 w 61"/>
              <a:gd name="T35" fmla="*/ 11 h 61"/>
              <a:gd name="T36" fmla="*/ 2 w 61"/>
              <a:gd name="T37" fmla="*/ 20 h 61"/>
              <a:gd name="T38" fmla="*/ 8 w 61"/>
              <a:gd name="T39" fmla="*/ 25 h 61"/>
              <a:gd name="T40" fmla="*/ 7 w 61"/>
              <a:gd name="T41" fmla="*/ 30 h 61"/>
              <a:gd name="T42" fmla="*/ 0 w 61"/>
              <a:gd name="T43" fmla="*/ 33 h 61"/>
              <a:gd name="T44" fmla="*/ 2 w 61"/>
              <a:gd name="T45" fmla="*/ 43 h 61"/>
              <a:gd name="T46" fmla="*/ 11 w 61"/>
              <a:gd name="T47" fmla="*/ 42 h 61"/>
              <a:gd name="T48" fmla="*/ 14 w 61"/>
              <a:gd name="T49" fmla="*/ 47 h 61"/>
              <a:gd name="T50" fmla="*/ 11 w 61"/>
              <a:gd name="T51" fmla="*/ 54 h 61"/>
              <a:gd name="T52" fmla="*/ 20 w 61"/>
              <a:gd name="T53" fmla="*/ 59 h 61"/>
              <a:gd name="T54" fmla="*/ 25 w 61"/>
              <a:gd name="T55" fmla="*/ 53 h 61"/>
              <a:gd name="T56" fmla="*/ 30 w 61"/>
              <a:gd name="T57" fmla="*/ 53 h 61"/>
              <a:gd name="T58" fmla="*/ 33 w 61"/>
              <a:gd name="T59" fmla="*/ 61 h 61"/>
              <a:gd name="T60" fmla="*/ 43 w 61"/>
              <a:gd name="T61" fmla="*/ 58 h 61"/>
              <a:gd name="T62" fmla="*/ 42 w 61"/>
              <a:gd name="T63" fmla="*/ 50 h 61"/>
              <a:gd name="T64" fmla="*/ 46 w 61"/>
              <a:gd name="T65" fmla="*/ 47 h 61"/>
              <a:gd name="T66" fmla="*/ 54 w 61"/>
              <a:gd name="T67" fmla="*/ 50 h 61"/>
              <a:gd name="T68" fmla="*/ 59 w 61"/>
              <a:gd name="T69" fmla="*/ 41 h 61"/>
              <a:gd name="T70" fmla="*/ 52 w 61"/>
              <a:gd name="T71" fmla="*/ 36 h 61"/>
              <a:gd name="T72" fmla="*/ 53 w 61"/>
              <a:gd name="T73" fmla="*/ 31 h 61"/>
              <a:gd name="T74" fmla="*/ 61 w 61"/>
              <a:gd name="T75" fmla="*/ 28 h 61"/>
              <a:gd name="T76" fmla="*/ 28 w 61"/>
              <a:gd name="T77" fmla="*/ 26 h 61"/>
              <a:gd name="T78" fmla="*/ 26 w 61"/>
              <a:gd name="T79" fmla="*/ 33 h 61"/>
              <a:gd name="T80" fmla="*/ 33 w 61"/>
              <a:gd name="T81" fmla="*/ 35 h 61"/>
              <a:gd name="T82" fmla="*/ 35 w 61"/>
              <a:gd name="T83" fmla="*/ 28 h 61"/>
              <a:gd name="T84" fmla="*/ 28 w 61"/>
              <a:gd name="T85"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 h="61">
                <a:moveTo>
                  <a:pt x="37" y="43"/>
                </a:moveTo>
                <a:cubicBezTo>
                  <a:pt x="30" y="47"/>
                  <a:pt x="21" y="44"/>
                  <a:pt x="18" y="37"/>
                </a:cubicBezTo>
                <a:cubicBezTo>
                  <a:pt x="14" y="30"/>
                  <a:pt x="17" y="21"/>
                  <a:pt x="24" y="18"/>
                </a:cubicBezTo>
                <a:cubicBezTo>
                  <a:pt x="31" y="14"/>
                  <a:pt x="39" y="17"/>
                  <a:pt x="43" y="24"/>
                </a:cubicBezTo>
                <a:cubicBezTo>
                  <a:pt x="47" y="31"/>
                  <a:pt x="44" y="40"/>
                  <a:pt x="37" y="43"/>
                </a:cubicBezTo>
                <a:moveTo>
                  <a:pt x="61" y="28"/>
                </a:moveTo>
                <a:cubicBezTo>
                  <a:pt x="58" y="18"/>
                  <a:pt x="58" y="18"/>
                  <a:pt x="58" y="18"/>
                </a:cubicBezTo>
                <a:cubicBezTo>
                  <a:pt x="50" y="19"/>
                  <a:pt x="50" y="19"/>
                  <a:pt x="50" y="19"/>
                </a:cubicBezTo>
                <a:cubicBezTo>
                  <a:pt x="49" y="17"/>
                  <a:pt x="48" y="16"/>
                  <a:pt x="47" y="15"/>
                </a:cubicBezTo>
                <a:cubicBezTo>
                  <a:pt x="50" y="7"/>
                  <a:pt x="50" y="7"/>
                  <a:pt x="50" y="7"/>
                </a:cubicBezTo>
                <a:cubicBezTo>
                  <a:pt x="41" y="2"/>
                  <a:pt x="41" y="2"/>
                  <a:pt x="41" y="2"/>
                </a:cubicBezTo>
                <a:cubicBezTo>
                  <a:pt x="36" y="9"/>
                  <a:pt x="36" y="9"/>
                  <a:pt x="36" y="9"/>
                </a:cubicBezTo>
                <a:cubicBezTo>
                  <a:pt x="34" y="8"/>
                  <a:pt x="32" y="8"/>
                  <a:pt x="30" y="8"/>
                </a:cubicBezTo>
                <a:cubicBezTo>
                  <a:pt x="27" y="0"/>
                  <a:pt x="27" y="0"/>
                  <a:pt x="27" y="0"/>
                </a:cubicBezTo>
                <a:cubicBezTo>
                  <a:pt x="17" y="3"/>
                  <a:pt x="17" y="3"/>
                  <a:pt x="17" y="3"/>
                </a:cubicBezTo>
                <a:cubicBezTo>
                  <a:pt x="18" y="11"/>
                  <a:pt x="18" y="11"/>
                  <a:pt x="18" y="11"/>
                </a:cubicBezTo>
                <a:cubicBezTo>
                  <a:pt x="17" y="12"/>
                  <a:pt x="16" y="13"/>
                  <a:pt x="15" y="14"/>
                </a:cubicBezTo>
                <a:cubicBezTo>
                  <a:pt x="7" y="11"/>
                  <a:pt x="7" y="11"/>
                  <a:pt x="7" y="11"/>
                </a:cubicBezTo>
                <a:cubicBezTo>
                  <a:pt x="2" y="20"/>
                  <a:pt x="2" y="20"/>
                  <a:pt x="2" y="20"/>
                </a:cubicBezTo>
                <a:cubicBezTo>
                  <a:pt x="8" y="25"/>
                  <a:pt x="8" y="25"/>
                  <a:pt x="8" y="25"/>
                </a:cubicBezTo>
                <a:cubicBezTo>
                  <a:pt x="8" y="27"/>
                  <a:pt x="7" y="28"/>
                  <a:pt x="7" y="30"/>
                </a:cubicBezTo>
                <a:cubicBezTo>
                  <a:pt x="0" y="33"/>
                  <a:pt x="0" y="33"/>
                  <a:pt x="0" y="33"/>
                </a:cubicBezTo>
                <a:cubicBezTo>
                  <a:pt x="2" y="43"/>
                  <a:pt x="2" y="43"/>
                  <a:pt x="2" y="43"/>
                </a:cubicBezTo>
                <a:cubicBezTo>
                  <a:pt x="11" y="42"/>
                  <a:pt x="11" y="42"/>
                  <a:pt x="11" y="42"/>
                </a:cubicBezTo>
                <a:cubicBezTo>
                  <a:pt x="12" y="44"/>
                  <a:pt x="13" y="45"/>
                  <a:pt x="14" y="47"/>
                </a:cubicBezTo>
                <a:cubicBezTo>
                  <a:pt x="11" y="54"/>
                  <a:pt x="11" y="54"/>
                  <a:pt x="11" y="54"/>
                </a:cubicBezTo>
                <a:cubicBezTo>
                  <a:pt x="20" y="59"/>
                  <a:pt x="20" y="59"/>
                  <a:pt x="20" y="59"/>
                </a:cubicBezTo>
                <a:cubicBezTo>
                  <a:pt x="25" y="53"/>
                  <a:pt x="25" y="53"/>
                  <a:pt x="25" y="53"/>
                </a:cubicBezTo>
                <a:cubicBezTo>
                  <a:pt x="26" y="53"/>
                  <a:pt x="28" y="53"/>
                  <a:pt x="30" y="53"/>
                </a:cubicBezTo>
                <a:cubicBezTo>
                  <a:pt x="33" y="61"/>
                  <a:pt x="33" y="61"/>
                  <a:pt x="33" y="61"/>
                </a:cubicBezTo>
                <a:cubicBezTo>
                  <a:pt x="43" y="58"/>
                  <a:pt x="43" y="58"/>
                  <a:pt x="43" y="58"/>
                </a:cubicBezTo>
                <a:cubicBezTo>
                  <a:pt x="42" y="50"/>
                  <a:pt x="42" y="50"/>
                  <a:pt x="42" y="50"/>
                </a:cubicBezTo>
                <a:cubicBezTo>
                  <a:pt x="44" y="49"/>
                  <a:pt x="45" y="48"/>
                  <a:pt x="46" y="47"/>
                </a:cubicBezTo>
                <a:cubicBezTo>
                  <a:pt x="54" y="50"/>
                  <a:pt x="54" y="50"/>
                  <a:pt x="54" y="50"/>
                </a:cubicBezTo>
                <a:cubicBezTo>
                  <a:pt x="59" y="41"/>
                  <a:pt x="59" y="41"/>
                  <a:pt x="59" y="41"/>
                </a:cubicBezTo>
                <a:cubicBezTo>
                  <a:pt x="52" y="36"/>
                  <a:pt x="52" y="36"/>
                  <a:pt x="52" y="36"/>
                </a:cubicBezTo>
                <a:cubicBezTo>
                  <a:pt x="53" y="34"/>
                  <a:pt x="53" y="33"/>
                  <a:pt x="53" y="31"/>
                </a:cubicBezTo>
                <a:lnTo>
                  <a:pt x="61" y="28"/>
                </a:lnTo>
                <a:close/>
                <a:moveTo>
                  <a:pt x="28" y="26"/>
                </a:moveTo>
                <a:cubicBezTo>
                  <a:pt x="25" y="27"/>
                  <a:pt x="24" y="30"/>
                  <a:pt x="26" y="33"/>
                </a:cubicBezTo>
                <a:cubicBezTo>
                  <a:pt x="27" y="35"/>
                  <a:pt x="30" y="36"/>
                  <a:pt x="33" y="35"/>
                </a:cubicBezTo>
                <a:cubicBezTo>
                  <a:pt x="35" y="34"/>
                  <a:pt x="36" y="31"/>
                  <a:pt x="35" y="28"/>
                </a:cubicBezTo>
                <a:cubicBezTo>
                  <a:pt x="34" y="26"/>
                  <a:pt x="31" y="25"/>
                  <a:pt x="28" y="26"/>
                </a:cubicBezTo>
                <a:close/>
              </a:path>
            </a:pathLst>
          </a:custGeom>
          <a:solidFill>
            <a:srgbClr val="0070C0"/>
          </a:solidFill>
          <a:ln>
            <a:noFill/>
          </a:ln>
          <a:extLst/>
        </p:spPr>
        <p:txBody>
          <a:bodyPr lIns="51434" tIns="25716" rIns="51434" bIns="25716"/>
          <a:lstStyle/>
          <a:p>
            <a:pPr defTabSz="685775">
              <a:defRPr/>
            </a:pPr>
            <a:endParaRPr lang="en-US" sz="992" dirty="0">
              <a:solidFill>
                <a:srgbClr val="000000"/>
              </a:solidFill>
              <a:ea typeface="MS PGothic" panose="020B0600070205080204" pitchFamily="34" charset="-128"/>
            </a:endParaRPr>
          </a:p>
        </p:txBody>
      </p:sp>
      <p:pic>
        <p:nvPicPr>
          <p:cNvPr id="20" name="Picture 9"/>
          <p:cNvPicPr>
            <a:picLocks noChangeAspect="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1611592" y="4085377"/>
            <a:ext cx="574272" cy="573104"/>
          </a:xfrm>
          <a:prstGeom prst="rect">
            <a:avLst/>
          </a:prstGeom>
          <a:solidFill>
            <a:srgbClr val="002060"/>
          </a:solidFill>
          <a:ln>
            <a:noFill/>
          </a:ln>
          <a:extLst/>
        </p:spPr>
      </p:pic>
      <p:sp>
        <p:nvSpPr>
          <p:cNvPr id="21" name="Right Arrow 20"/>
          <p:cNvSpPr/>
          <p:nvPr/>
        </p:nvSpPr>
        <p:spPr bwMode="auto">
          <a:xfrm>
            <a:off x="2350441" y="4198597"/>
            <a:ext cx="807716" cy="403858"/>
          </a:xfrm>
          <a:prstGeom prst="right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34464" tIns="107571" rIns="134464" bIns="107571"/>
          <a:lstStyle/>
          <a:p>
            <a:pPr algn="ctr" defTabSz="685577">
              <a:lnSpc>
                <a:spcPct val="90000"/>
              </a:lnSpc>
              <a:defRPr/>
            </a:pPr>
            <a:endParaRPr lang="en-US" sz="1765" dirty="0">
              <a:gradFill>
                <a:gsLst>
                  <a:gs pos="0">
                    <a:srgbClr val="FFFFFF"/>
                  </a:gs>
                  <a:gs pos="100000">
                    <a:srgbClr val="FFFFFF"/>
                  </a:gs>
                </a:gsLst>
                <a:lin ang="5400000" scaled="0"/>
              </a:gradFill>
              <a:ea typeface="Segoe UI" pitchFamily="34" charset="0"/>
              <a:cs typeface="Segoe UI" pitchFamily="34" charset="0"/>
            </a:endParaRPr>
          </a:p>
        </p:txBody>
      </p:sp>
      <p:sp>
        <p:nvSpPr>
          <p:cNvPr id="22" name="Right Arrow 21"/>
          <p:cNvSpPr/>
          <p:nvPr/>
        </p:nvSpPr>
        <p:spPr bwMode="auto">
          <a:xfrm>
            <a:off x="3995055" y="4198597"/>
            <a:ext cx="807716" cy="403858"/>
          </a:xfrm>
          <a:prstGeom prst="right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34464" tIns="107571" rIns="134464" bIns="107571"/>
          <a:lstStyle/>
          <a:p>
            <a:pPr algn="ctr" defTabSz="685577">
              <a:lnSpc>
                <a:spcPct val="90000"/>
              </a:lnSpc>
              <a:defRPr/>
            </a:pPr>
            <a:endParaRPr lang="en-US" sz="1765" dirty="0">
              <a:gradFill>
                <a:gsLst>
                  <a:gs pos="0">
                    <a:srgbClr val="FFFFFF"/>
                  </a:gs>
                  <a:gs pos="100000">
                    <a:srgbClr val="FFFFFF"/>
                  </a:gs>
                </a:gsLst>
                <a:lin ang="5400000" scaled="0"/>
              </a:gradFill>
              <a:ea typeface="Segoe UI" pitchFamily="34" charset="0"/>
              <a:cs typeface="Segoe UI" pitchFamily="34" charset="0"/>
            </a:endParaRPr>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6031" y="4105885"/>
            <a:ext cx="585218" cy="585218"/>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26711" y="4071232"/>
            <a:ext cx="585218" cy="585218"/>
          </a:xfrm>
          <a:prstGeom prst="rect">
            <a:avLst/>
          </a:prstGeom>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3368" y="4087573"/>
            <a:ext cx="585218" cy="585218"/>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34700" y="4091013"/>
            <a:ext cx="585218" cy="585218"/>
          </a:xfrm>
          <a:prstGeom prst="rect">
            <a:avLst/>
          </a:prstGeom>
        </p:spPr>
      </p:pic>
      <p:sp>
        <p:nvSpPr>
          <p:cNvPr id="27" name="Text Placeholder 1"/>
          <p:cNvSpPr txBox="1">
            <a:spLocks/>
          </p:cNvSpPr>
          <p:nvPr/>
        </p:nvSpPr>
        <p:spPr>
          <a:xfrm>
            <a:off x="4740141" y="1526764"/>
            <a:ext cx="4101379" cy="1547856"/>
          </a:xfrm>
          <a:prstGeom prst="rect">
            <a:avLst/>
          </a:prstGeom>
          <a:solidFill>
            <a:schemeClr val="bg2">
              <a:lumMod val="10000"/>
            </a:schemeClr>
          </a:solidFill>
        </p:spPr>
        <p:txBody>
          <a:bodyPr/>
          <a:lstStyle>
            <a:lvl1pPr marL="0" indent="0" algn="l" defTabSz="1184575" rtl="0" eaLnBrk="1" latinLnBrk="0" hangingPunct="1">
              <a:lnSpc>
                <a:spcPct val="90000"/>
              </a:lnSpc>
              <a:spcBef>
                <a:spcPts val="588"/>
              </a:spcBef>
              <a:spcAft>
                <a:spcPts val="588"/>
              </a:spcAft>
              <a:buFontTx/>
              <a:buNone/>
              <a:defRPr sz="1961" kern="1200">
                <a:solidFill>
                  <a:srgbClr val="58595B"/>
                </a:solidFill>
                <a:latin typeface="Segoe UI" panose="020B0502040204020203" pitchFamily="34" charset="0"/>
                <a:ea typeface="Segoe UI" panose="020B0502040204020203" pitchFamily="34" charset="0"/>
                <a:cs typeface="Segoe UI" panose="020B0502040204020203" pitchFamily="34" charset="0"/>
              </a:defRPr>
            </a:lvl1pPr>
            <a:lvl2pPr marL="592286" indent="0" algn="l" defTabSz="1184575" rtl="0" eaLnBrk="1" latinLnBrk="0" hangingPunct="1">
              <a:lnSpc>
                <a:spcPct val="90000"/>
              </a:lnSpc>
              <a:spcBef>
                <a:spcPts val="588"/>
              </a:spcBef>
              <a:spcAft>
                <a:spcPts val="588"/>
              </a:spcAft>
              <a:buFontTx/>
              <a:buNone/>
              <a:defRPr sz="1961" kern="1200">
                <a:solidFill>
                  <a:srgbClr val="58595B"/>
                </a:solidFill>
                <a:latin typeface="Segoe UI" panose="020B0502040204020203" pitchFamily="34" charset="0"/>
                <a:ea typeface="Segoe UI" panose="020B0502040204020203" pitchFamily="34" charset="0"/>
                <a:cs typeface="Segoe UI" panose="020B0502040204020203" pitchFamily="34" charset="0"/>
              </a:defRPr>
            </a:lvl2pPr>
            <a:lvl3pPr marL="1184575" indent="0" algn="l" defTabSz="1184575" rtl="0" eaLnBrk="1" latinLnBrk="0" hangingPunct="1">
              <a:lnSpc>
                <a:spcPct val="90000"/>
              </a:lnSpc>
              <a:spcBef>
                <a:spcPts val="588"/>
              </a:spcBef>
              <a:spcAft>
                <a:spcPts val="588"/>
              </a:spcAft>
              <a:buFontTx/>
              <a:buNone/>
              <a:defRPr sz="1961" kern="1200">
                <a:solidFill>
                  <a:srgbClr val="58595B"/>
                </a:solidFill>
                <a:latin typeface="Segoe UI" panose="020B0502040204020203" pitchFamily="34" charset="0"/>
                <a:ea typeface="Segoe UI" panose="020B0502040204020203" pitchFamily="34" charset="0"/>
                <a:cs typeface="Segoe UI" panose="020B0502040204020203" pitchFamily="34" charset="0"/>
              </a:defRPr>
            </a:lvl3pPr>
            <a:lvl4pPr marL="1776861" indent="0" algn="l" defTabSz="1184575" rtl="0" eaLnBrk="1" latinLnBrk="0" hangingPunct="1">
              <a:lnSpc>
                <a:spcPct val="90000"/>
              </a:lnSpc>
              <a:spcBef>
                <a:spcPts val="588"/>
              </a:spcBef>
              <a:spcAft>
                <a:spcPts val="588"/>
              </a:spcAft>
              <a:buFontTx/>
              <a:buNone/>
              <a:defRPr sz="1961" kern="1200">
                <a:solidFill>
                  <a:srgbClr val="58595B"/>
                </a:solidFill>
                <a:latin typeface="Segoe UI" panose="020B0502040204020203" pitchFamily="34" charset="0"/>
                <a:ea typeface="Segoe UI" panose="020B0502040204020203" pitchFamily="34" charset="0"/>
                <a:cs typeface="Segoe UI" panose="020B0502040204020203" pitchFamily="34" charset="0"/>
              </a:defRPr>
            </a:lvl4pPr>
            <a:lvl5pPr marL="2369149" indent="0" algn="l" defTabSz="1184575" rtl="0" eaLnBrk="1" latinLnBrk="0" hangingPunct="1">
              <a:lnSpc>
                <a:spcPct val="90000"/>
              </a:lnSpc>
              <a:spcBef>
                <a:spcPts val="588"/>
              </a:spcBef>
              <a:spcAft>
                <a:spcPts val="588"/>
              </a:spcAft>
              <a:buFontTx/>
              <a:buNone/>
              <a:defRPr sz="1961" kern="1200">
                <a:solidFill>
                  <a:srgbClr val="58595B"/>
                </a:solidFill>
                <a:latin typeface="Segoe UI" panose="020B0502040204020203" pitchFamily="34" charset="0"/>
                <a:ea typeface="Segoe UI" panose="020B0502040204020203" pitchFamily="34" charset="0"/>
                <a:cs typeface="Segoe UI" panose="020B0502040204020203" pitchFamily="34" charset="0"/>
              </a:defRPr>
            </a:lvl5pPr>
            <a:lvl6pPr marL="3257580" indent="-296144" algn="l" defTabSz="1184575" rtl="0" eaLnBrk="1" latinLnBrk="0" hangingPunct="1">
              <a:spcBef>
                <a:spcPct val="20000"/>
              </a:spcBef>
              <a:buFont typeface="Arial" panose="020B0604020202020204" pitchFamily="34" charset="0"/>
              <a:buChar char="•"/>
              <a:defRPr sz="2549" kern="1200">
                <a:solidFill>
                  <a:schemeClr val="tx1"/>
                </a:solidFill>
                <a:latin typeface="+mn-lt"/>
                <a:ea typeface="+mn-ea"/>
                <a:cs typeface="+mn-cs"/>
              </a:defRPr>
            </a:lvl6pPr>
            <a:lvl7pPr marL="3849867" indent="-296144" algn="l" defTabSz="1184575" rtl="0" eaLnBrk="1" latinLnBrk="0" hangingPunct="1">
              <a:spcBef>
                <a:spcPct val="20000"/>
              </a:spcBef>
              <a:buFont typeface="Arial" panose="020B0604020202020204" pitchFamily="34" charset="0"/>
              <a:buChar char="•"/>
              <a:defRPr sz="2549" kern="1200">
                <a:solidFill>
                  <a:schemeClr val="tx1"/>
                </a:solidFill>
                <a:latin typeface="+mn-lt"/>
                <a:ea typeface="+mn-ea"/>
                <a:cs typeface="+mn-cs"/>
              </a:defRPr>
            </a:lvl7pPr>
            <a:lvl8pPr marL="4442155" indent="-296144" algn="l" defTabSz="1184575" rtl="0" eaLnBrk="1" latinLnBrk="0" hangingPunct="1">
              <a:spcBef>
                <a:spcPct val="20000"/>
              </a:spcBef>
              <a:buFont typeface="Arial" panose="020B0604020202020204" pitchFamily="34" charset="0"/>
              <a:buChar char="•"/>
              <a:defRPr sz="2549" kern="1200">
                <a:solidFill>
                  <a:schemeClr val="tx1"/>
                </a:solidFill>
                <a:latin typeface="+mn-lt"/>
                <a:ea typeface="+mn-ea"/>
                <a:cs typeface="+mn-cs"/>
              </a:defRPr>
            </a:lvl8pPr>
            <a:lvl9pPr marL="5034441" indent="-296144" algn="l" defTabSz="1184575" rtl="0" eaLnBrk="1" latinLnBrk="0" hangingPunct="1">
              <a:spcBef>
                <a:spcPct val="20000"/>
              </a:spcBef>
              <a:buFont typeface="Arial" panose="020B0604020202020204" pitchFamily="34" charset="0"/>
              <a:buChar char="•"/>
              <a:defRPr sz="2549" kern="1200">
                <a:solidFill>
                  <a:schemeClr val="tx1"/>
                </a:solidFill>
                <a:latin typeface="+mn-lt"/>
                <a:ea typeface="+mn-ea"/>
                <a:cs typeface="+mn-cs"/>
              </a:defRPr>
            </a:lvl9pPr>
          </a:lstStyle>
          <a:p>
            <a:pPr>
              <a:defRPr/>
            </a:pPr>
            <a:r>
              <a:rPr lang="en-US" sz="2400" dirty="0">
                <a:solidFill>
                  <a:schemeClr val="bg1"/>
                </a:solidFill>
              </a:rPr>
              <a:t>Cross Platform CLI</a:t>
            </a:r>
          </a:p>
          <a:p>
            <a:pPr marL="342900" indent="-342900">
              <a:buFont typeface="Arial" panose="020B0604020202020204" pitchFamily="34" charset="0"/>
              <a:buChar char="•"/>
              <a:defRPr/>
            </a:pPr>
            <a:r>
              <a:rPr lang="en-US" sz="1800" dirty="0">
                <a:solidFill>
                  <a:schemeClr val="bg1"/>
                </a:solidFill>
              </a:rPr>
              <a:t>Windows, Mac, Linux</a:t>
            </a:r>
          </a:p>
          <a:p>
            <a:pPr marL="342900" indent="-342900">
              <a:buFont typeface="Arial" panose="020B0604020202020204" pitchFamily="34" charset="0"/>
              <a:buChar char="•"/>
              <a:defRPr/>
            </a:pPr>
            <a:r>
              <a:rPr lang="en-US" sz="1800" dirty="0">
                <a:solidFill>
                  <a:schemeClr val="bg1"/>
                </a:solidFill>
              </a:rPr>
              <a:t>Create and manage resources</a:t>
            </a:r>
          </a:p>
          <a:p>
            <a:pPr marL="342900" indent="-342900">
              <a:buFont typeface="Arial" panose="020B0604020202020204" pitchFamily="34" charset="0"/>
              <a:buChar char="•"/>
              <a:defRPr/>
            </a:pPr>
            <a:r>
              <a:rPr lang="en-US" sz="1800" dirty="0">
                <a:solidFill>
                  <a:schemeClr val="bg1"/>
                </a:solidFill>
              </a:rPr>
              <a:t>Execute templates</a:t>
            </a:r>
          </a:p>
        </p:txBody>
      </p:sp>
      <p:sp>
        <p:nvSpPr>
          <p:cNvPr id="3" name="Rectangle 2">
            <a:extLst>
              <a:ext uri="{FF2B5EF4-FFF2-40B4-BE49-F238E27FC236}">
                <a16:creationId xmlns:a16="http://schemas.microsoft.com/office/drawing/2014/main" id="{597AC93C-9DCE-40BB-B0A1-3E3C7ED53882}"/>
              </a:ext>
            </a:extLst>
          </p:cNvPr>
          <p:cNvSpPr/>
          <p:nvPr/>
        </p:nvSpPr>
        <p:spPr>
          <a:xfrm>
            <a:off x="596092" y="662915"/>
            <a:ext cx="3505200" cy="3939540"/>
          </a:xfrm>
          <a:prstGeom prst="rect">
            <a:avLst/>
          </a:prstGeom>
          <a:noFill/>
        </p:spPr>
        <p:txBody>
          <a:bodyPr wrap="square" lIns="91440" tIns="45720" rIns="91440" bIns="45720">
            <a:spAutoFit/>
          </a:bodyPr>
          <a:lstStyle/>
          <a:p>
            <a:pPr algn="ctr"/>
            <a:r>
              <a:rPr lang="en-US" sz="25000" b="1" cap="none" spc="0" dirty="0">
                <a:ln w="12700">
                  <a:solidFill>
                    <a:schemeClr val="accent1"/>
                  </a:solidFill>
                  <a:prstDash val="solid"/>
                </a:ln>
                <a:solidFill>
                  <a:srgbClr val="FF0000"/>
                </a:solidFill>
                <a:effectLst>
                  <a:outerShdw dist="38100" dir="2640000" algn="bl" rotWithShape="0">
                    <a:schemeClr val="accent1"/>
                  </a:outerShdw>
                </a:effectLst>
              </a:rPr>
              <a:t>X</a:t>
            </a:r>
          </a:p>
        </p:txBody>
      </p:sp>
    </p:spTree>
    <p:extLst>
      <p:ext uri="{BB962C8B-B14F-4D97-AF65-F5344CB8AC3E}">
        <p14:creationId xmlns:p14="http://schemas.microsoft.com/office/powerpoint/2010/main" val="14932277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4117" y="847980"/>
            <a:ext cx="1607344" cy="1607344"/>
          </a:xfrm>
          <a:prstGeom prst="rect">
            <a:avLst/>
          </a:prstGeom>
        </p:spPr>
      </p:pic>
      <p:sp>
        <p:nvSpPr>
          <p:cNvPr id="3" name="Title 2"/>
          <p:cNvSpPr>
            <a:spLocks noGrp="1"/>
          </p:cNvSpPr>
          <p:nvPr>
            <p:ph type="title"/>
          </p:nvPr>
        </p:nvSpPr>
        <p:spPr/>
        <p:txBody>
          <a:bodyPr/>
          <a:lstStyle/>
          <a:p>
            <a:r>
              <a:rPr lang="en-US" dirty="0"/>
              <a:t>Cross Platform Support</a:t>
            </a:r>
          </a:p>
        </p:txBody>
      </p:sp>
      <p:sp>
        <p:nvSpPr>
          <p:cNvPr id="4" name="Text Placeholder 3"/>
          <p:cNvSpPr>
            <a:spLocks noGrp="1"/>
          </p:cNvSpPr>
          <p:nvPr>
            <p:ph type="body" idx="1"/>
          </p:nvPr>
        </p:nvSpPr>
        <p:spPr>
          <a:xfrm>
            <a:off x="228600" y="800100"/>
            <a:ext cx="8229600" cy="3200400"/>
          </a:xfrm>
        </p:spPr>
        <p:txBody>
          <a:bodyPr/>
          <a:lstStyle/>
          <a:p>
            <a:r>
              <a:rPr lang="en-US" dirty="0"/>
              <a:t>Written in Python</a:t>
            </a:r>
          </a:p>
          <a:p>
            <a:r>
              <a:rPr lang="en-US" dirty="0"/>
              <a:t>Installed via pip or curl</a:t>
            </a:r>
          </a:p>
          <a:p>
            <a:pPr lvl="1"/>
            <a:r>
              <a:rPr lang="en-US" sz="2700" dirty="0"/>
              <a:t>Windows: </a:t>
            </a:r>
            <a:r>
              <a:rPr lang="en-US" sz="2400" dirty="0"/>
              <a:t>MSI file</a:t>
            </a:r>
          </a:p>
          <a:p>
            <a:pPr lvl="1"/>
            <a:r>
              <a:rPr lang="en-US" dirty="0"/>
              <a:t>MAC: </a:t>
            </a:r>
          </a:p>
          <a:p>
            <a:pPr lvl="2"/>
            <a:r>
              <a:rPr lang="en-US" dirty="0"/>
              <a:t>brew update &amp;&amp; brew install azure-cli</a:t>
            </a:r>
          </a:p>
          <a:p>
            <a:pPr lvl="1"/>
            <a:r>
              <a:rPr lang="en-US" sz="2700" dirty="0"/>
              <a:t>Linux:</a:t>
            </a:r>
          </a:p>
          <a:p>
            <a:pPr lvl="2"/>
            <a:r>
              <a:rPr lang="en-US" dirty="0"/>
              <a:t>curl -L https://aka.ms/InstallAzureCli | bash</a:t>
            </a:r>
          </a:p>
          <a:p>
            <a:r>
              <a:rPr lang="en-US" dirty="0"/>
              <a:t>Run as a Docker Container</a:t>
            </a:r>
          </a:p>
          <a:p>
            <a:pPr lvl="1"/>
            <a:r>
              <a:rPr lang="en-US" dirty="0"/>
              <a:t>docker run –it </a:t>
            </a:r>
            <a:r>
              <a:rPr lang="en-US" dirty="0" err="1"/>
              <a:t>azuresdk</a:t>
            </a:r>
            <a:r>
              <a:rPr lang="en-US" dirty="0"/>
              <a:t>/azure-cli-python</a:t>
            </a:r>
            <a:endParaRPr lang="en-US" sz="2100" dirty="0"/>
          </a:p>
        </p:txBody>
      </p:sp>
      <p:sp>
        <p:nvSpPr>
          <p:cNvPr id="2" name="Rectangle 1"/>
          <p:cNvSpPr/>
          <p:nvPr/>
        </p:nvSpPr>
        <p:spPr>
          <a:xfrm>
            <a:off x="2216598" y="4387334"/>
            <a:ext cx="6032421" cy="369332"/>
          </a:xfrm>
          <a:prstGeom prst="rect">
            <a:avLst/>
          </a:prstGeom>
          <a:solidFill>
            <a:schemeClr val="accent2"/>
          </a:solidFill>
        </p:spPr>
        <p:txBody>
          <a:bodyPr wrap="none">
            <a:spAutoFit/>
          </a:bodyPr>
          <a:lstStyle/>
          <a:p>
            <a:r>
              <a:rPr lang="en-US" dirty="0">
                <a:solidFill>
                  <a:schemeClr val="bg1"/>
                </a:solidFill>
              </a:rPr>
              <a:t>https://docs.microsoft.com/en-us/cli/azure/install-azure-cli</a:t>
            </a:r>
          </a:p>
        </p:txBody>
      </p:sp>
      <p:pic>
        <p:nvPicPr>
          <p:cNvPr id="1026"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3490" y="270480"/>
            <a:ext cx="1211407" cy="142829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21248" y="2615585"/>
            <a:ext cx="1700213" cy="1514475"/>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94172" y="2071342"/>
            <a:ext cx="1027076" cy="1027076"/>
          </a:xfrm>
          <a:prstGeom prst="rect">
            <a:avLst/>
          </a:prstGeom>
        </p:spPr>
      </p:pic>
    </p:spTree>
    <p:extLst>
      <p:ext uri="{BB962C8B-B14F-4D97-AF65-F5344CB8AC3E}">
        <p14:creationId xmlns:p14="http://schemas.microsoft.com/office/powerpoint/2010/main" val="8261428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5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1000"/>
                            </p:stCondLst>
                            <p:childTnLst>
                              <p:par>
                                <p:cTn id="12" presetID="10" presetClass="entr" presetSubtype="0" fill="hold" nodeType="afterEffect">
                                  <p:stCondLst>
                                    <p:cond delay="50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par>
                          <p:cTn id="15" fill="hold">
                            <p:stCondLst>
                              <p:cond delay="2000"/>
                            </p:stCondLst>
                            <p:childTnLst>
                              <p:par>
                                <p:cTn id="16" presetID="10" presetClass="entr" presetSubtype="0" fill="hold" nodeType="afterEffect">
                                  <p:stCondLst>
                                    <p:cond delay="5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03BB6-AD49-4FF7-BFBC-251521598BA9}"/>
              </a:ext>
            </a:extLst>
          </p:cNvPr>
          <p:cNvSpPr>
            <a:spLocks noGrp="1"/>
          </p:cNvSpPr>
          <p:nvPr>
            <p:ph type="title"/>
          </p:nvPr>
        </p:nvSpPr>
        <p:spPr/>
        <p:txBody>
          <a:bodyPr/>
          <a:lstStyle/>
          <a:p>
            <a:pPr algn="l"/>
            <a:r>
              <a:rPr lang="en-US" dirty="0"/>
              <a:t>Running Bash version on Windows</a:t>
            </a:r>
          </a:p>
        </p:txBody>
      </p:sp>
      <p:sp>
        <p:nvSpPr>
          <p:cNvPr id="3" name="Text Placeholder 2">
            <a:extLst>
              <a:ext uri="{FF2B5EF4-FFF2-40B4-BE49-F238E27FC236}">
                <a16:creationId xmlns:a16="http://schemas.microsoft.com/office/drawing/2014/main" id="{5C954FD5-F865-4513-B32C-AFCF7C03888F}"/>
              </a:ext>
            </a:extLst>
          </p:cNvPr>
          <p:cNvSpPr>
            <a:spLocks noGrp="1"/>
          </p:cNvSpPr>
          <p:nvPr>
            <p:ph type="body" idx="1"/>
          </p:nvPr>
        </p:nvSpPr>
        <p:spPr>
          <a:xfrm>
            <a:off x="152400" y="971550"/>
            <a:ext cx="3200400" cy="3200400"/>
          </a:xfrm>
        </p:spPr>
        <p:txBody>
          <a:bodyPr/>
          <a:lstStyle/>
          <a:p>
            <a:r>
              <a:rPr lang="en-US" sz="2400" dirty="0"/>
              <a:t>Install Windows for Linux Sub System</a:t>
            </a:r>
          </a:p>
          <a:p>
            <a:r>
              <a:rPr lang="en-US" sz="2400" dirty="0"/>
              <a:t>Install bash version of CLI using bash install script just as any Linux box</a:t>
            </a:r>
          </a:p>
          <a:p>
            <a:r>
              <a:rPr lang="en-US" sz="2400" dirty="0"/>
              <a:t>Full support for bash</a:t>
            </a:r>
          </a:p>
        </p:txBody>
      </p:sp>
      <p:pic>
        <p:nvPicPr>
          <p:cNvPr id="2050" name="Picture 2" descr="UbuntuWin">
            <a:extLst>
              <a:ext uri="{FF2B5EF4-FFF2-40B4-BE49-F238E27FC236}">
                <a16:creationId xmlns:a16="http://schemas.microsoft.com/office/drawing/2014/main" id="{E8E8FE8D-17F2-496A-924A-F22CC3A2C2A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1039630"/>
            <a:ext cx="4258351" cy="33062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9B0CCC3-69D0-4705-84D8-240A892C4846}"/>
              </a:ext>
            </a:extLst>
          </p:cNvPr>
          <p:cNvPicPr>
            <a:picLocks noChangeAspect="1"/>
          </p:cNvPicPr>
          <p:nvPr/>
        </p:nvPicPr>
        <p:blipFill>
          <a:blip r:embed="rId3"/>
          <a:stretch>
            <a:fillRect/>
          </a:stretch>
        </p:blipFill>
        <p:spPr>
          <a:xfrm>
            <a:off x="5638800" y="2601418"/>
            <a:ext cx="4648199" cy="2214221"/>
          </a:xfrm>
          <a:prstGeom prst="rect">
            <a:avLst/>
          </a:prstGeom>
        </p:spPr>
      </p:pic>
    </p:spTree>
    <p:extLst>
      <p:ext uri="{BB962C8B-B14F-4D97-AF65-F5344CB8AC3E}">
        <p14:creationId xmlns:p14="http://schemas.microsoft.com/office/powerpoint/2010/main" val="40432648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43388-191A-403A-95C6-C48F5DB30B70}"/>
              </a:ext>
            </a:extLst>
          </p:cNvPr>
          <p:cNvSpPr>
            <a:spLocks noGrp="1"/>
          </p:cNvSpPr>
          <p:nvPr>
            <p:ph type="title"/>
          </p:nvPr>
        </p:nvSpPr>
        <p:spPr/>
        <p:txBody>
          <a:bodyPr/>
          <a:lstStyle/>
          <a:p>
            <a:pPr algn="l"/>
            <a:r>
              <a:rPr lang="en-US" dirty="0" err="1"/>
              <a:t>az</a:t>
            </a:r>
            <a:r>
              <a:rPr lang="en-US" dirty="0"/>
              <a:t> commands</a:t>
            </a:r>
          </a:p>
        </p:txBody>
      </p:sp>
      <p:sp>
        <p:nvSpPr>
          <p:cNvPr id="3" name="Text Placeholder 2">
            <a:extLst>
              <a:ext uri="{FF2B5EF4-FFF2-40B4-BE49-F238E27FC236}">
                <a16:creationId xmlns:a16="http://schemas.microsoft.com/office/drawing/2014/main" id="{B8EF9697-6F06-4619-9871-91E1D75207DB}"/>
              </a:ext>
            </a:extLst>
          </p:cNvPr>
          <p:cNvSpPr>
            <a:spLocks noGrp="1"/>
          </p:cNvSpPr>
          <p:nvPr>
            <p:ph type="body" idx="1"/>
          </p:nvPr>
        </p:nvSpPr>
        <p:spPr>
          <a:xfrm>
            <a:off x="457200" y="1028700"/>
            <a:ext cx="4114800" cy="3200400"/>
          </a:xfrm>
        </p:spPr>
        <p:txBody>
          <a:bodyPr/>
          <a:lstStyle/>
          <a:p>
            <a:r>
              <a:rPr lang="en-US" b="0" dirty="0" err="1"/>
              <a:t>az</a:t>
            </a:r>
            <a:r>
              <a:rPr lang="en-US" b="0" dirty="0"/>
              <a:t> is the command used to run the CLI</a:t>
            </a:r>
          </a:p>
          <a:p>
            <a:r>
              <a:rPr lang="en-US" b="0" dirty="0"/>
              <a:t>Commands organized as </a:t>
            </a:r>
            <a:r>
              <a:rPr lang="en-US" b="0" i="1" dirty="0"/>
              <a:t>commands</a:t>
            </a:r>
            <a:r>
              <a:rPr lang="en-US" b="0" dirty="0"/>
              <a:t> of </a:t>
            </a:r>
            <a:r>
              <a:rPr lang="en-US" b="0" i="1" dirty="0"/>
              <a:t>groups</a:t>
            </a:r>
            <a:endParaRPr lang="en-US" b="0" dirty="0"/>
          </a:p>
          <a:p>
            <a:r>
              <a:rPr lang="en-US" b="0" dirty="0"/>
              <a:t>Each group represents an Azure service, and commands operate on that service</a:t>
            </a:r>
          </a:p>
        </p:txBody>
      </p:sp>
      <p:graphicFrame>
        <p:nvGraphicFramePr>
          <p:cNvPr id="4" name="Table 3">
            <a:extLst>
              <a:ext uri="{FF2B5EF4-FFF2-40B4-BE49-F238E27FC236}">
                <a16:creationId xmlns:a16="http://schemas.microsoft.com/office/drawing/2014/main" id="{EF2B3319-AA4F-4D91-85EE-2157FE4FFC96}"/>
              </a:ext>
            </a:extLst>
          </p:cNvPr>
          <p:cNvGraphicFramePr>
            <a:graphicFrameLocks noGrp="1"/>
          </p:cNvGraphicFramePr>
          <p:nvPr>
            <p:extLst>
              <p:ext uri="{D42A27DB-BD31-4B8C-83A1-F6EECF244321}">
                <p14:modId xmlns:p14="http://schemas.microsoft.com/office/powerpoint/2010/main" val="2057440075"/>
              </p:ext>
            </p:extLst>
          </p:nvPr>
        </p:nvGraphicFramePr>
        <p:xfrm>
          <a:off x="4800600" y="999657"/>
          <a:ext cx="4191000" cy="3502294"/>
        </p:xfrm>
        <a:graphic>
          <a:graphicData uri="http://schemas.openxmlformats.org/drawingml/2006/table">
            <a:tbl>
              <a:tblPr>
                <a:tableStyleId>{C083E6E3-FA7D-4D7B-A595-EF9225AFEA82}</a:tableStyleId>
              </a:tblPr>
              <a:tblGrid>
                <a:gridCol w="2095500">
                  <a:extLst>
                    <a:ext uri="{9D8B030D-6E8A-4147-A177-3AD203B41FA5}">
                      <a16:colId xmlns:a16="http://schemas.microsoft.com/office/drawing/2014/main" val="3309374627"/>
                    </a:ext>
                  </a:extLst>
                </a:gridCol>
                <a:gridCol w="2095500">
                  <a:extLst>
                    <a:ext uri="{9D8B030D-6E8A-4147-A177-3AD203B41FA5}">
                      <a16:colId xmlns:a16="http://schemas.microsoft.com/office/drawing/2014/main" val="2260831747"/>
                    </a:ext>
                  </a:extLst>
                </a:gridCol>
              </a:tblGrid>
              <a:tr h="711922">
                <a:tc>
                  <a:txBody>
                    <a:bodyPr/>
                    <a:lstStyle/>
                    <a:p>
                      <a:pPr algn="ctr" fontAlgn="b"/>
                      <a:r>
                        <a:rPr lang="en-US" sz="1600" dirty="0">
                          <a:effectLst/>
                          <a:latin typeface="+mj-lt"/>
                        </a:rPr>
                        <a:t>Resource type</a:t>
                      </a:r>
                    </a:p>
                  </a:txBody>
                  <a:tcPr marL="52155" marR="52155" marT="39117" marB="39117" anchor="b">
                    <a:solidFill>
                      <a:schemeClr val="bg1">
                        <a:lumMod val="85000"/>
                      </a:schemeClr>
                    </a:solidFill>
                  </a:tcPr>
                </a:tc>
                <a:tc>
                  <a:txBody>
                    <a:bodyPr/>
                    <a:lstStyle/>
                    <a:p>
                      <a:pPr algn="ctr" fontAlgn="b"/>
                      <a:r>
                        <a:rPr lang="en-US" sz="1600" dirty="0" err="1">
                          <a:effectLst/>
                          <a:latin typeface="+mj-lt"/>
                        </a:rPr>
                        <a:t>az</a:t>
                      </a:r>
                      <a:r>
                        <a:rPr lang="en-US" sz="1600" dirty="0">
                          <a:effectLst/>
                          <a:latin typeface="+mj-lt"/>
                        </a:rPr>
                        <a:t> command group</a:t>
                      </a:r>
                    </a:p>
                  </a:txBody>
                  <a:tcPr marL="52155" marR="52155" marT="39117" marB="39117" anchor="b">
                    <a:solidFill>
                      <a:schemeClr val="bg1">
                        <a:lumMod val="85000"/>
                      </a:schemeClr>
                    </a:solidFill>
                  </a:tcPr>
                </a:tc>
                <a:extLst>
                  <a:ext uri="{0D108BD9-81ED-4DB2-BD59-A6C34878D82A}">
                    <a16:rowId xmlns:a16="http://schemas.microsoft.com/office/drawing/2014/main" val="2877833750"/>
                  </a:ext>
                </a:extLst>
              </a:tr>
              <a:tr h="289463">
                <a:tc>
                  <a:txBody>
                    <a:bodyPr/>
                    <a:lstStyle/>
                    <a:p>
                      <a:pPr algn="ctr" fontAlgn="t"/>
                      <a:r>
                        <a:rPr lang="en-US" sz="1600" u="none" strike="noStrike">
                          <a:effectLst/>
                          <a:latin typeface="+mj-lt"/>
                          <a:hlinkClick r:id="rId2"/>
                        </a:rPr>
                        <a:t>Resource group</a:t>
                      </a:r>
                      <a:endParaRPr lang="en-US" sz="1600">
                        <a:effectLst/>
                        <a:latin typeface="+mj-lt"/>
                      </a:endParaRPr>
                    </a:p>
                  </a:txBody>
                  <a:tcPr marL="52155" marR="52155" marT="39117" marB="39117"/>
                </a:tc>
                <a:tc>
                  <a:txBody>
                    <a:bodyPr/>
                    <a:lstStyle/>
                    <a:p>
                      <a:pPr algn="ctr" fontAlgn="t"/>
                      <a:r>
                        <a:rPr lang="en-US" sz="1600" u="none" strike="noStrike">
                          <a:effectLst/>
                          <a:latin typeface="+mj-lt"/>
                          <a:hlinkClick r:id="rId3"/>
                        </a:rPr>
                        <a:t>az group</a:t>
                      </a:r>
                      <a:endParaRPr lang="en-US" sz="1600">
                        <a:effectLst/>
                        <a:latin typeface="+mj-lt"/>
                      </a:endParaRPr>
                    </a:p>
                  </a:txBody>
                  <a:tcPr marL="52155" marR="52155" marT="39117" marB="39117"/>
                </a:tc>
                <a:extLst>
                  <a:ext uri="{0D108BD9-81ED-4DB2-BD59-A6C34878D82A}">
                    <a16:rowId xmlns:a16="http://schemas.microsoft.com/office/drawing/2014/main" val="683467800"/>
                  </a:ext>
                </a:extLst>
              </a:tr>
              <a:tr h="500692">
                <a:tc>
                  <a:txBody>
                    <a:bodyPr/>
                    <a:lstStyle/>
                    <a:p>
                      <a:pPr algn="ctr" fontAlgn="t"/>
                      <a:r>
                        <a:rPr lang="en-US" sz="1600" u="none" strike="noStrike">
                          <a:effectLst/>
                          <a:latin typeface="+mj-lt"/>
                          <a:hlinkClick r:id="rId4"/>
                        </a:rPr>
                        <a:t>Virtual machines</a:t>
                      </a:r>
                      <a:endParaRPr lang="en-US" sz="1600">
                        <a:effectLst/>
                        <a:latin typeface="+mj-lt"/>
                      </a:endParaRPr>
                    </a:p>
                  </a:txBody>
                  <a:tcPr marL="52155" marR="52155" marT="39117" marB="39117"/>
                </a:tc>
                <a:tc>
                  <a:txBody>
                    <a:bodyPr/>
                    <a:lstStyle/>
                    <a:p>
                      <a:pPr algn="ctr" fontAlgn="t"/>
                      <a:r>
                        <a:rPr lang="en-US" sz="1600" u="none" strike="noStrike">
                          <a:effectLst/>
                          <a:latin typeface="+mj-lt"/>
                          <a:hlinkClick r:id="rId5"/>
                        </a:rPr>
                        <a:t>az vm</a:t>
                      </a:r>
                      <a:endParaRPr lang="en-US" sz="1600">
                        <a:effectLst/>
                        <a:latin typeface="+mj-lt"/>
                      </a:endParaRPr>
                    </a:p>
                  </a:txBody>
                  <a:tcPr marL="52155" marR="52155" marT="39117" marB="39117"/>
                </a:tc>
                <a:extLst>
                  <a:ext uri="{0D108BD9-81ED-4DB2-BD59-A6C34878D82A}">
                    <a16:rowId xmlns:a16="http://schemas.microsoft.com/office/drawing/2014/main" val="3243159302"/>
                  </a:ext>
                </a:extLst>
              </a:tr>
              <a:tr h="500692">
                <a:tc>
                  <a:txBody>
                    <a:bodyPr/>
                    <a:lstStyle/>
                    <a:p>
                      <a:pPr algn="ctr" fontAlgn="t"/>
                      <a:r>
                        <a:rPr lang="en-US" sz="1600" u="none" strike="noStrike">
                          <a:effectLst/>
                          <a:latin typeface="+mj-lt"/>
                          <a:hlinkClick r:id="rId6"/>
                        </a:rPr>
                        <a:t>Storage accounts</a:t>
                      </a:r>
                      <a:endParaRPr lang="en-US" sz="1600">
                        <a:effectLst/>
                        <a:latin typeface="+mj-lt"/>
                      </a:endParaRPr>
                    </a:p>
                  </a:txBody>
                  <a:tcPr marL="52155" marR="52155" marT="39117" marB="39117"/>
                </a:tc>
                <a:tc>
                  <a:txBody>
                    <a:bodyPr/>
                    <a:lstStyle/>
                    <a:p>
                      <a:pPr algn="ctr" fontAlgn="t"/>
                      <a:r>
                        <a:rPr lang="en-US" sz="1600" u="none" strike="noStrike">
                          <a:effectLst/>
                          <a:latin typeface="+mj-lt"/>
                          <a:hlinkClick r:id="rId7"/>
                        </a:rPr>
                        <a:t>az storage account</a:t>
                      </a:r>
                      <a:endParaRPr lang="en-US" sz="1600">
                        <a:effectLst/>
                        <a:latin typeface="+mj-lt"/>
                      </a:endParaRPr>
                    </a:p>
                  </a:txBody>
                  <a:tcPr marL="52155" marR="52155" marT="39117" marB="39117"/>
                </a:tc>
                <a:extLst>
                  <a:ext uri="{0D108BD9-81ED-4DB2-BD59-A6C34878D82A}">
                    <a16:rowId xmlns:a16="http://schemas.microsoft.com/office/drawing/2014/main" val="3390819620"/>
                  </a:ext>
                </a:extLst>
              </a:tr>
              <a:tr h="289463">
                <a:tc>
                  <a:txBody>
                    <a:bodyPr/>
                    <a:lstStyle/>
                    <a:p>
                      <a:pPr algn="ctr" fontAlgn="t"/>
                      <a:r>
                        <a:rPr lang="en-US" sz="1600" u="none" strike="noStrike">
                          <a:effectLst/>
                          <a:latin typeface="+mj-lt"/>
                          <a:hlinkClick r:id="rId8"/>
                        </a:rPr>
                        <a:t>Key Vault</a:t>
                      </a:r>
                      <a:endParaRPr lang="en-US" sz="1600">
                        <a:effectLst/>
                        <a:latin typeface="+mj-lt"/>
                      </a:endParaRPr>
                    </a:p>
                  </a:txBody>
                  <a:tcPr marL="52155" marR="52155" marT="39117" marB="39117"/>
                </a:tc>
                <a:tc>
                  <a:txBody>
                    <a:bodyPr/>
                    <a:lstStyle/>
                    <a:p>
                      <a:pPr algn="ctr" fontAlgn="t"/>
                      <a:r>
                        <a:rPr lang="en-US" sz="1600" u="none" strike="noStrike">
                          <a:effectLst/>
                          <a:latin typeface="+mj-lt"/>
                          <a:hlinkClick r:id="rId9"/>
                        </a:rPr>
                        <a:t>az keyvault</a:t>
                      </a:r>
                      <a:endParaRPr lang="en-US" sz="1600">
                        <a:effectLst/>
                        <a:latin typeface="+mj-lt"/>
                      </a:endParaRPr>
                    </a:p>
                  </a:txBody>
                  <a:tcPr marL="52155" marR="52155" marT="39117" marB="39117"/>
                </a:tc>
                <a:extLst>
                  <a:ext uri="{0D108BD9-81ED-4DB2-BD59-A6C34878D82A}">
                    <a16:rowId xmlns:a16="http://schemas.microsoft.com/office/drawing/2014/main" val="3154400952"/>
                  </a:ext>
                </a:extLst>
              </a:tr>
              <a:tr h="500692">
                <a:tc>
                  <a:txBody>
                    <a:bodyPr/>
                    <a:lstStyle/>
                    <a:p>
                      <a:pPr algn="ctr" fontAlgn="t"/>
                      <a:r>
                        <a:rPr lang="en-US" sz="1600" u="none" strike="noStrike">
                          <a:effectLst/>
                          <a:latin typeface="+mj-lt"/>
                          <a:hlinkClick r:id="rId10"/>
                        </a:rPr>
                        <a:t>Web applications</a:t>
                      </a:r>
                      <a:endParaRPr lang="en-US" sz="1600">
                        <a:effectLst/>
                        <a:latin typeface="+mj-lt"/>
                      </a:endParaRPr>
                    </a:p>
                  </a:txBody>
                  <a:tcPr marL="52155" marR="52155" marT="39117" marB="39117"/>
                </a:tc>
                <a:tc>
                  <a:txBody>
                    <a:bodyPr/>
                    <a:lstStyle/>
                    <a:p>
                      <a:pPr algn="ctr" fontAlgn="t"/>
                      <a:r>
                        <a:rPr lang="en-US" sz="1600" u="none" strike="noStrike">
                          <a:effectLst/>
                          <a:latin typeface="+mj-lt"/>
                          <a:hlinkClick r:id="rId11"/>
                        </a:rPr>
                        <a:t>az webapp</a:t>
                      </a:r>
                      <a:endParaRPr lang="en-US" sz="1600">
                        <a:effectLst/>
                        <a:latin typeface="+mj-lt"/>
                      </a:endParaRPr>
                    </a:p>
                  </a:txBody>
                  <a:tcPr marL="52155" marR="52155" marT="39117" marB="39117"/>
                </a:tc>
                <a:extLst>
                  <a:ext uri="{0D108BD9-81ED-4DB2-BD59-A6C34878D82A}">
                    <a16:rowId xmlns:a16="http://schemas.microsoft.com/office/drawing/2014/main" val="1580400677"/>
                  </a:ext>
                </a:extLst>
              </a:tr>
              <a:tr h="289463">
                <a:tc>
                  <a:txBody>
                    <a:bodyPr/>
                    <a:lstStyle/>
                    <a:p>
                      <a:pPr algn="ctr" fontAlgn="t"/>
                      <a:r>
                        <a:rPr lang="en-US" sz="1600" u="none" strike="noStrike">
                          <a:effectLst/>
                          <a:latin typeface="+mj-lt"/>
                          <a:hlinkClick r:id="rId12"/>
                        </a:rPr>
                        <a:t>SQL databases</a:t>
                      </a:r>
                      <a:endParaRPr lang="en-US" sz="1600">
                        <a:effectLst/>
                        <a:latin typeface="+mj-lt"/>
                      </a:endParaRPr>
                    </a:p>
                  </a:txBody>
                  <a:tcPr marL="52155" marR="52155" marT="39117" marB="39117"/>
                </a:tc>
                <a:tc>
                  <a:txBody>
                    <a:bodyPr/>
                    <a:lstStyle/>
                    <a:p>
                      <a:pPr algn="ctr" fontAlgn="t"/>
                      <a:r>
                        <a:rPr lang="en-US" sz="1600" u="none" strike="noStrike" dirty="0" err="1">
                          <a:effectLst/>
                          <a:latin typeface="+mj-lt"/>
                          <a:hlinkClick r:id="rId13"/>
                        </a:rPr>
                        <a:t>az</a:t>
                      </a:r>
                      <a:r>
                        <a:rPr lang="en-US" sz="1600" u="none" strike="noStrike" dirty="0">
                          <a:effectLst/>
                          <a:latin typeface="+mj-lt"/>
                          <a:hlinkClick r:id="rId13"/>
                        </a:rPr>
                        <a:t> </a:t>
                      </a:r>
                      <a:r>
                        <a:rPr lang="en-US" sz="1600" u="none" strike="noStrike" dirty="0" err="1">
                          <a:effectLst/>
                          <a:latin typeface="+mj-lt"/>
                          <a:hlinkClick r:id="rId13"/>
                        </a:rPr>
                        <a:t>sql</a:t>
                      </a:r>
                      <a:r>
                        <a:rPr lang="en-US" sz="1600" u="none" strike="noStrike" dirty="0">
                          <a:effectLst/>
                          <a:latin typeface="+mj-lt"/>
                          <a:hlinkClick r:id="rId13"/>
                        </a:rPr>
                        <a:t> server</a:t>
                      </a:r>
                      <a:endParaRPr lang="en-US" sz="1600" dirty="0">
                        <a:effectLst/>
                        <a:latin typeface="+mj-lt"/>
                      </a:endParaRPr>
                    </a:p>
                  </a:txBody>
                  <a:tcPr marL="52155" marR="52155" marT="39117" marB="39117"/>
                </a:tc>
                <a:extLst>
                  <a:ext uri="{0D108BD9-81ED-4DB2-BD59-A6C34878D82A}">
                    <a16:rowId xmlns:a16="http://schemas.microsoft.com/office/drawing/2014/main" val="2632004411"/>
                  </a:ext>
                </a:extLst>
              </a:tr>
              <a:tr h="289463">
                <a:tc>
                  <a:txBody>
                    <a:bodyPr/>
                    <a:lstStyle/>
                    <a:p>
                      <a:pPr algn="ctr" fontAlgn="t"/>
                      <a:r>
                        <a:rPr lang="en-US" sz="1600" u="none" strike="noStrike">
                          <a:effectLst/>
                          <a:latin typeface="+mj-lt"/>
                          <a:hlinkClick r:id="rId14"/>
                        </a:rPr>
                        <a:t>CosmosDB</a:t>
                      </a:r>
                      <a:endParaRPr lang="en-US" sz="1600">
                        <a:effectLst/>
                        <a:latin typeface="+mj-lt"/>
                      </a:endParaRPr>
                    </a:p>
                  </a:txBody>
                  <a:tcPr marL="52155" marR="52155" marT="39117" marB="39117"/>
                </a:tc>
                <a:tc>
                  <a:txBody>
                    <a:bodyPr/>
                    <a:lstStyle/>
                    <a:p>
                      <a:pPr algn="ctr" fontAlgn="t"/>
                      <a:r>
                        <a:rPr lang="en-US" sz="1600" u="none" strike="noStrike" dirty="0" err="1">
                          <a:effectLst/>
                          <a:latin typeface="+mj-lt"/>
                          <a:hlinkClick r:id="rId15"/>
                        </a:rPr>
                        <a:t>az</a:t>
                      </a:r>
                      <a:r>
                        <a:rPr lang="en-US" sz="1600" u="none" strike="noStrike" dirty="0">
                          <a:effectLst/>
                          <a:latin typeface="+mj-lt"/>
                          <a:hlinkClick r:id="rId15"/>
                        </a:rPr>
                        <a:t> </a:t>
                      </a:r>
                      <a:r>
                        <a:rPr lang="en-US" sz="1600" u="none" strike="noStrike" dirty="0" err="1">
                          <a:effectLst/>
                          <a:latin typeface="+mj-lt"/>
                          <a:hlinkClick r:id="rId15"/>
                        </a:rPr>
                        <a:t>cosmosdb</a:t>
                      </a:r>
                      <a:endParaRPr lang="en-US" sz="1600" dirty="0">
                        <a:effectLst/>
                        <a:latin typeface="+mj-lt"/>
                      </a:endParaRPr>
                    </a:p>
                  </a:txBody>
                  <a:tcPr marL="52155" marR="52155" marT="39117" marB="39117"/>
                </a:tc>
                <a:extLst>
                  <a:ext uri="{0D108BD9-81ED-4DB2-BD59-A6C34878D82A}">
                    <a16:rowId xmlns:a16="http://schemas.microsoft.com/office/drawing/2014/main" val="1929157641"/>
                  </a:ext>
                </a:extLst>
              </a:tr>
            </a:tbl>
          </a:graphicData>
        </a:graphic>
      </p:graphicFrame>
    </p:spTree>
    <p:extLst>
      <p:ext uri="{BB962C8B-B14F-4D97-AF65-F5344CB8AC3E}">
        <p14:creationId xmlns:p14="http://schemas.microsoft.com/office/powerpoint/2010/main" val="185657898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B289-913E-4EA7-9025-B416E751C939}"/>
              </a:ext>
            </a:extLst>
          </p:cNvPr>
          <p:cNvSpPr>
            <a:spLocks noGrp="1"/>
          </p:cNvSpPr>
          <p:nvPr>
            <p:ph type="title"/>
          </p:nvPr>
        </p:nvSpPr>
        <p:spPr/>
        <p:txBody>
          <a:bodyPr/>
          <a:lstStyle/>
          <a:p>
            <a:r>
              <a:rPr lang="en-US" dirty="0" err="1"/>
              <a:t>az</a:t>
            </a:r>
            <a:r>
              <a:rPr lang="en-US" dirty="0"/>
              <a:t> command groups</a:t>
            </a:r>
          </a:p>
        </p:txBody>
      </p:sp>
      <p:sp>
        <p:nvSpPr>
          <p:cNvPr id="3" name="Text Placeholder 2">
            <a:extLst>
              <a:ext uri="{FF2B5EF4-FFF2-40B4-BE49-F238E27FC236}">
                <a16:creationId xmlns:a16="http://schemas.microsoft.com/office/drawing/2014/main" id="{7AD5727D-F7F4-48F4-A130-330077EA2AD0}"/>
              </a:ext>
            </a:extLst>
          </p:cNvPr>
          <p:cNvSpPr>
            <a:spLocks noGrp="1"/>
          </p:cNvSpPr>
          <p:nvPr>
            <p:ph type="body" idx="1"/>
          </p:nvPr>
        </p:nvSpPr>
        <p:spPr>
          <a:xfrm>
            <a:off x="447207" y="819150"/>
            <a:ext cx="8458200" cy="3200400"/>
          </a:xfrm>
        </p:spPr>
        <p:txBody>
          <a:bodyPr/>
          <a:lstStyle/>
          <a:p>
            <a:r>
              <a:rPr lang="en-US" dirty="0"/>
              <a:t>All top-level command groups can be seen by running </a:t>
            </a:r>
            <a:r>
              <a:rPr lang="en-US" dirty="0" err="1"/>
              <a:t>az</a:t>
            </a:r>
            <a:endParaRPr lang="en-US" dirty="0"/>
          </a:p>
          <a:p>
            <a:r>
              <a:rPr lang="en-US" dirty="0"/>
              <a:t>When running “</a:t>
            </a:r>
            <a:r>
              <a:rPr lang="en-US" dirty="0" err="1"/>
              <a:t>az</a:t>
            </a:r>
            <a:r>
              <a:rPr lang="en-US" dirty="0"/>
              <a:t> </a:t>
            </a:r>
            <a:r>
              <a:rPr lang="en-US" i="1" dirty="0"/>
              <a:t>command-group-name –h” </a:t>
            </a:r>
            <a:r>
              <a:rPr lang="en-US" dirty="0"/>
              <a:t>you will see all of the sub groups and commands supported</a:t>
            </a:r>
          </a:p>
        </p:txBody>
      </p:sp>
      <p:pic>
        <p:nvPicPr>
          <p:cNvPr id="4" name="Picture 3">
            <a:extLst>
              <a:ext uri="{FF2B5EF4-FFF2-40B4-BE49-F238E27FC236}">
                <a16:creationId xmlns:a16="http://schemas.microsoft.com/office/drawing/2014/main" id="{E950F263-3A86-4A8E-87CE-FEAD9755DA12}"/>
              </a:ext>
            </a:extLst>
          </p:cNvPr>
          <p:cNvPicPr>
            <a:picLocks noChangeAspect="1"/>
          </p:cNvPicPr>
          <p:nvPr/>
        </p:nvPicPr>
        <p:blipFill>
          <a:blip r:embed="rId2"/>
          <a:stretch>
            <a:fillRect/>
          </a:stretch>
        </p:blipFill>
        <p:spPr>
          <a:xfrm>
            <a:off x="238593" y="2354080"/>
            <a:ext cx="5256489" cy="1665807"/>
          </a:xfrm>
          <a:prstGeom prst="rect">
            <a:avLst/>
          </a:prstGeom>
        </p:spPr>
      </p:pic>
      <p:pic>
        <p:nvPicPr>
          <p:cNvPr id="5" name="Picture 4">
            <a:extLst>
              <a:ext uri="{FF2B5EF4-FFF2-40B4-BE49-F238E27FC236}">
                <a16:creationId xmlns:a16="http://schemas.microsoft.com/office/drawing/2014/main" id="{F7CE4719-9CDF-48BA-99DC-BF378BD16891}"/>
              </a:ext>
            </a:extLst>
          </p:cNvPr>
          <p:cNvPicPr>
            <a:picLocks noChangeAspect="1"/>
          </p:cNvPicPr>
          <p:nvPr/>
        </p:nvPicPr>
        <p:blipFill>
          <a:blip r:embed="rId3"/>
          <a:stretch>
            <a:fillRect/>
          </a:stretch>
        </p:blipFill>
        <p:spPr>
          <a:xfrm>
            <a:off x="4124793" y="2343150"/>
            <a:ext cx="5562600" cy="3318369"/>
          </a:xfrm>
          <a:prstGeom prst="rect">
            <a:avLst/>
          </a:prstGeom>
        </p:spPr>
      </p:pic>
    </p:spTree>
    <p:extLst>
      <p:ext uri="{BB962C8B-B14F-4D97-AF65-F5344CB8AC3E}">
        <p14:creationId xmlns:p14="http://schemas.microsoft.com/office/powerpoint/2010/main" val="8539867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QLintersection">
  <a:themeElements>
    <a:clrScheme name="Azure + AI Conf">
      <a:dk1>
        <a:srgbClr val="000000"/>
      </a:dk1>
      <a:lt1>
        <a:srgbClr val="FFFFFF"/>
      </a:lt1>
      <a:dk2>
        <a:srgbClr val="335B74"/>
      </a:dk2>
      <a:lt2>
        <a:srgbClr val="DFE3E5"/>
      </a:lt2>
      <a:accent1>
        <a:srgbClr val="273573"/>
      </a:accent1>
      <a:accent2>
        <a:srgbClr val="2683C6"/>
      </a:accent2>
      <a:accent3>
        <a:srgbClr val="5586B0"/>
      </a:accent3>
      <a:accent4>
        <a:srgbClr val="77B342"/>
      </a:accent4>
      <a:accent5>
        <a:srgbClr val="3E8853"/>
      </a:accent5>
      <a:accent6>
        <a:srgbClr val="62A39F"/>
      </a:accent6>
      <a:hlink>
        <a:srgbClr val="6EAC1C"/>
      </a:hlink>
      <a:folHlink>
        <a:srgbClr val="B26B02"/>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gradFill rotWithShape="1">
          <a:gsLst>
            <a:gs pos="0">
              <a:srgbClr val="A4D289"/>
            </a:gs>
            <a:gs pos="100000">
              <a:schemeClr val="bg1"/>
            </a:gs>
          </a:gsLst>
          <a:lin ang="5400000" scaled="1"/>
        </a:gradFill>
        <a:ln w="9525" algn="ctr">
          <a:solidFill>
            <a:schemeClr val="tx1"/>
          </a:solidFill>
          <a:miter lim="800000"/>
          <a:headEnd/>
          <a:tailEnd/>
        </a:ln>
        <a:effectLst>
          <a:outerShdw blurRad="50800" dist="38100" dir="2700000" algn="tl" rotWithShape="0">
            <a:prstClr val="black">
              <a:alpha val="40000"/>
            </a:prstClr>
          </a:outerShdw>
        </a:effectLst>
      </a:spPr>
      <a:bodyPr wrap="none" anchor="ctr"/>
      <a:lstStyle>
        <a:defPPr>
          <a:defRPr sz="2000" dirty="0">
            <a:latin typeface="Tekton Pro" pitchFamily="34" charset="0"/>
          </a:defRPr>
        </a:defPPr>
      </a:lstStyle>
    </a:spDef>
    <a:lnDef>
      <a:spPr bwMode="auto">
        <a:xfrm>
          <a:off x="0" y="0"/>
          <a:ext cx="1" cy="1"/>
        </a:xfrm>
        <a:custGeom>
          <a:avLst/>
          <a:gdLst/>
          <a:ahLst/>
          <a:cxnLst/>
          <a:rect l="0" t="0" r="0" b="0"/>
          <a:pathLst/>
        </a:custGeom>
        <a:gradFill rotWithShape="1">
          <a:gsLst>
            <a:gs pos="0">
              <a:srgbClr val="A4D289"/>
            </a:gs>
            <a:gs pos="100000">
              <a:schemeClr val="bg1"/>
            </a:gs>
          </a:gsLst>
          <a:lin ang="5400000" scaled="1"/>
        </a:gradFill>
        <a:ln w="9525" cap="flat" cmpd="sng" algn="ctr">
          <a:solidFill>
            <a:schemeClr val="tx1"/>
          </a:solidFill>
          <a:prstDash val="solid"/>
          <a:round/>
          <a:headEnd type="none" w="med" len="med"/>
          <a:tailEnd type="none" w="med" len="med"/>
        </a:ln>
        <a:effectLst/>
      </a:spPr>
      <a:bodyPr vert="horz" wrap="none" lIns="91440" tIns="45720" rIns="91440" bIns="45720" anchor="ctr" compatLnSpc="1"/>
      <a:lstStyle>
        <a:defPPr marL="0" marR="0" indent="0" algn="ctr" defTabSz="914400" rtl="0" eaLnBrk="0" fontAlgn="base" latinLnBrk="0" hangingPunct="0">
          <a:lnSpc>
            <a:spcPct val="100000"/>
          </a:lnSpc>
          <a:spcBef>
            <a:spcPct val="0"/>
          </a:spcBef>
          <a:spcAft>
            <a:spcPct val="0"/>
          </a:spcAft>
          <a:buNone/>
          <a:tabLst/>
          <a:defRPr kumimoji="0" lang="en-US" sz="1600" b="1" i="0" u="none" strike="noStrike" baseline="0">
            <a:solidFill>
              <a:schemeClr val="tx1">
                <a:alpha val="100000"/>
              </a:schemeClr>
            </a:solidFill>
            <a:effectLst/>
            <a:latin typeface="Arial"/>
          </a:defRPr>
        </a:defPPr>
      </a:lstStyle>
    </a:lnDef>
    <a:txDef>
      <a:spPr bwMode="auto">
        <a:noFill/>
        <a:ln w="9525">
          <a:noFill/>
          <a:miter lim="800000"/>
          <a:headEnd/>
          <a:tailEnd/>
        </a:ln>
      </a:spPr>
      <a:bodyPr wrap="none">
        <a:spAutoFit/>
      </a:bodyPr>
      <a:lstStyle>
        <a:defPPr>
          <a:defRPr sz="1800" dirty="0">
            <a:solidFill>
              <a:srgbClr val="002060"/>
            </a:solidFill>
            <a:latin typeface="Tekton Pro" pitchFamily="34" charset="0"/>
          </a:defRPr>
        </a:defPPr>
      </a:lstStyle>
    </a:tx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865B9DCC8F7FB4A82840FBDE1FC983A" ma:contentTypeVersion="0" ma:contentTypeDescription="Create a new document." ma:contentTypeScope="" ma:versionID="ecd0916681f32cda70880b341f4a891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1685463B-57CE-4CE4-B1CF-FE44EB79BFA3}">
  <ds:schemaRefs>
    <ds:schemaRef ds:uri="http://schemas.microsoft.com/sharepoint/v3/contenttype/forms"/>
  </ds:schemaRefs>
</ds:datastoreItem>
</file>

<file path=customXml/itemProps2.xml><?xml version="1.0" encoding="utf-8"?>
<ds:datastoreItem xmlns:ds="http://schemas.openxmlformats.org/officeDocument/2006/customXml" ds:itemID="{1DEB1AF8-B785-4B22-89EC-168618F34A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2D498799-B0FC-4B7A-8396-BFC34D805990}">
  <ds:schemaRefs>
    <ds:schemaRef ds:uri="http://purl.org/dc/elements/1.1/"/>
    <ds:schemaRef ds:uri="http://purl.org/dc/terms/"/>
    <ds:schemaRef ds:uri="http://schemas.microsoft.com/office/2006/documentManagement/types"/>
    <ds:schemaRef ds:uri="http://www.w3.org/XML/1998/namespace"/>
    <ds:schemaRef ds:uri="http://purl.org/dc/dcmitype/"/>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824</TotalTime>
  <Words>1355</Words>
  <Application>Microsoft Office PowerPoint</Application>
  <PresentationFormat>On-screen Show (16:9)</PresentationFormat>
  <Paragraphs>185</Paragraphs>
  <Slides>24</Slides>
  <Notes>9</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24</vt:i4>
      </vt:variant>
    </vt:vector>
  </HeadingPairs>
  <TitlesOfParts>
    <vt:vector size="40" baseType="lpstr">
      <vt:lpstr>MS PGothic</vt:lpstr>
      <vt:lpstr>Arial</vt:lpstr>
      <vt:lpstr>Calibri</vt:lpstr>
      <vt:lpstr>Calibri Light</vt:lpstr>
      <vt:lpstr>Cambria</vt:lpstr>
      <vt:lpstr>Consolas</vt:lpstr>
      <vt:lpstr>Courier New</vt:lpstr>
      <vt:lpstr>Lucida Console</vt:lpstr>
      <vt:lpstr>Lucida Grande</vt:lpstr>
      <vt:lpstr>Mangal</vt:lpstr>
      <vt:lpstr>Myriad Pro</vt:lpstr>
      <vt:lpstr>Segoe UI</vt:lpstr>
      <vt:lpstr>Times New Roman</vt:lpstr>
      <vt:lpstr>Verdana</vt:lpstr>
      <vt:lpstr>Wingdings</vt:lpstr>
      <vt:lpstr>SQLintersection</vt:lpstr>
      <vt:lpstr> Using the Power of the Darkside  to Control Azure An Introduction to the Azure CLI</vt:lpstr>
      <vt:lpstr>Azure Resource Manager</vt:lpstr>
      <vt:lpstr>Resource Providers</vt:lpstr>
      <vt:lpstr>Declarative or Imperative </vt:lpstr>
      <vt:lpstr>Command Line Options</vt:lpstr>
      <vt:lpstr>Cross Platform Support</vt:lpstr>
      <vt:lpstr>Running Bash version on Windows</vt:lpstr>
      <vt:lpstr>az commands</vt:lpstr>
      <vt:lpstr>az command groups</vt:lpstr>
      <vt:lpstr>Find az command</vt:lpstr>
      <vt:lpstr>Authentication/Authorization</vt:lpstr>
      <vt:lpstr>Basics of Subscription Management</vt:lpstr>
      <vt:lpstr>Demo – Running the CLI for the first time</vt:lpstr>
      <vt:lpstr>VS Code Azure CLI add-in</vt:lpstr>
      <vt:lpstr>Cloud Shell</vt:lpstr>
      <vt:lpstr>http://shell.azure.com</vt:lpstr>
      <vt:lpstr>Open Cloud Shell using VS Code</vt:lpstr>
      <vt:lpstr>Demo – Cloud Shell</vt:lpstr>
      <vt:lpstr>http://stormtrooper.io</vt:lpstr>
      <vt:lpstr>Demo – Stormtropper</vt:lpstr>
      <vt:lpstr>Full bash support</vt:lpstr>
      <vt:lpstr>Query Support</vt:lpstr>
      <vt:lpstr>How the CLI saved by bacon…this week!</vt:lpstr>
      <vt:lpstr>Questions?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SQLintersection Session SQL213  Session Name</dc:title>
  <dc:subject>From raw Ajax to ASP.NET</dc:subject>
  <dc:creator>Kimberly L. Tripp</dc:creator>
  <cp:lastModifiedBy>Dan Patrick</cp:lastModifiedBy>
  <cp:revision>58</cp:revision>
  <cp:lastPrinted>2012-12-21T20:05:00Z</cp:lastPrinted>
  <dcterms:created xsi:type="dcterms:W3CDTF">2014-10-22T19:18:01Z</dcterms:created>
  <dcterms:modified xsi:type="dcterms:W3CDTF">2018-12-05T19:30:10Z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0x0101003865B9DCC8F7FB4A82840FBDE1FC983A</vt:lpwstr>
  </property>
</Properties>
</file>