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  <p:sldMasterId id="2147483747" r:id="rId6"/>
    <p:sldMasterId id="2147483776" r:id="rId7"/>
  </p:sldMasterIdLst>
  <p:notesMasterIdLst>
    <p:notesMasterId r:id="rId39"/>
  </p:notesMasterIdLst>
  <p:handoutMasterIdLst>
    <p:handoutMasterId r:id="rId40"/>
  </p:handoutMasterIdLst>
  <p:sldIdLst>
    <p:sldId id="463" r:id="rId8"/>
    <p:sldId id="8387" r:id="rId9"/>
    <p:sldId id="8351" r:id="rId10"/>
    <p:sldId id="8360" r:id="rId11"/>
    <p:sldId id="8358" r:id="rId12"/>
    <p:sldId id="8361" r:id="rId13"/>
    <p:sldId id="8383" r:id="rId14"/>
    <p:sldId id="8363" r:id="rId15"/>
    <p:sldId id="8357" r:id="rId16"/>
    <p:sldId id="8356" r:id="rId17"/>
    <p:sldId id="3759" r:id="rId18"/>
    <p:sldId id="8364" r:id="rId19"/>
    <p:sldId id="8365" r:id="rId20"/>
    <p:sldId id="542" r:id="rId21"/>
    <p:sldId id="8370" r:id="rId22"/>
    <p:sldId id="4601" r:id="rId23"/>
    <p:sldId id="1174" r:id="rId24"/>
    <p:sldId id="8366" r:id="rId25"/>
    <p:sldId id="8368" r:id="rId26"/>
    <p:sldId id="8380" r:id="rId27"/>
    <p:sldId id="8384" r:id="rId28"/>
    <p:sldId id="8374" r:id="rId29"/>
    <p:sldId id="495" r:id="rId30"/>
    <p:sldId id="8375" r:id="rId31"/>
    <p:sldId id="8376" r:id="rId32"/>
    <p:sldId id="8377" r:id="rId33"/>
    <p:sldId id="8381" r:id="rId34"/>
    <p:sldId id="8382" r:id="rId35"/>
    <p:sldId id="8386" r:id="rId36"/>
    <p:sldId id="549" r:id="rId37"/>
    <p:sldId id="550" r:id="rId38"/>
  </p:sldIdLst>
  <p:sldSz cx="9144000" cy="5143500" type="screen16x9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FF1CEDE-8733-465F-987F-CD4C7D145846}">
          <p14:sldIdLst>
            <p14:sldId id="463"/>
            <p14:sldId id="8387"/>
            <p14:sldId id="8351"/>
          </p14:sldIdLst>
        </p14:section>
        <p14:section name="Background" id="{F648748C-5152-4365-BECE-C9BABC4D7254}">
          <p14:sldIdLst>
            <p14:sldId id="8360"/>
            <p14:sldId id="8358"/>
            <p14:sldId id="8361"/>
            <p14:sldId id="8383"/>
            <p14:sldId id="8363"/>
            <p14:sldId id="8357"/>
            <p14:sldId id="8356"/>
            <p14:sldId id="3759"/>
            <p14:sldId id="8364"/>
            <p14:sldId id="8365"/>
            <p14:sldId id="542"/>
            <p14:sldId id="8370"/>
            <p14:sldId id="4601"/>
            <p14:sldId id="1174"/>
            <p14:sldId id="8366"/>
            <p14:sldId id="8368"/>
            <p14:sldId id="8380"/>
            <p14:sldId id="8384"/>
            <p14:sldId id="8374"/>
            <p14:sldId id="495"/>
            <p14:sldId id="8375"/>
            <p14:sldId id="8376"/>
            <p14:sldId id="8377"/>
            <p14:sldId id="8381"/>
            <p14:sldId id="8382"/>
            <p14:sldId id="8386"/>
            <p14:sldId id="549"/>
            <p14:sldId id="5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imberly" initials="K" lastIdx="1" clrIdx="0"/>
  <p:cmAuthor id="1" name="Dan Patrick" initials="DP" lastIdx="1" clrIdx="1">
    <p:extLst>
      <p:ext uri="{19B8F6BF-5375-455C-9EA6-DF929625EA0E}">
        <p15:presenceInfo xmlns:p15="http://schemas.microsoft.com/office/powerpoint/2012/main" userId="S-1-12-1-3324438130-1295745499-2993366964-39730389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EF8B19"/>
    <a:srgbClr val="D53F32"/>
    <a:srgbClr val="418F89"/>
    <a:srgbClr val="133D80"/>
    <a:srgbClr val="882483"/>
    <a:srgbClr val="8935C8"/>
    <a:srgbClr val="22AFE7"/>
    <a:srgbClr val="005087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59" autoAdjust="0"/>
    <p:restoredTop sz="96374" autoAdjust="0"/>
  </p:normalViewPr>
  <p:slideViewPr>
    <p:cSldViewPr>
      <p:cViewPr varScale="1">
        <p:scale>
          <a:sx n="209" d="100"/>
          <a:sy n="209" d="100"/>
        </p:scale>
        <p:origin x="368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00" d="100"/>
          <a:sy n="100" d="100"/>
        </p:scale>
        <p:origin x="-3408" y="-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2" y="9120190"/>
            <a:ext cx="7313613" cy="479425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r">
              <a:defRPr sz="1200"/>
            </a:lvl1pPr>
          </a:lstStyle>
          <a:p>
            <a:pPr algn="ctr"/>
            <a:fld id="{F403B382-5E20-4D88-A964-1D6629C87BBB}" type="slidenum">
              <a:rPr lang="en-US" smtClean="0">
                <a:latin typeface="Calibri Light" pitchFamily="34" charset="0"/>
              </a:rPr>
              <a:pPr algn="ctr"/>
              <a:t>‹#›</a:t>
            </a:fld>
            <a:endParaRPr lang="en-US" dirty="0">
              <a:latin typeface="Calibri Light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" y="9134475"/>
            <a:ext cx="2971801" cy="0"/>
          </a:xfrm>
          <a:prstGeom prst="line">
            <a:avLst/>
          </a:prstGeom>
          <a:ln w="317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8915400"/>
            <a:ext cx="1219200" cy="51661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343401" y="9134475"/>
            <a:ext cx="2971801" cy="0"/>
          </a:xfrm>
          <a:prstGeom prst="line">
            <a:avLst/>
          </a:prstGeom>
          <a:ln w="317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072482" y="152402"/>
            <a:ext cx="3170238" cy="479425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l">
              <a:defRPr sz="1200"/>
            </a:lvl1pPr>
          </a:lstStyle>
          <a:p>
            <a:pPr algn="ctr"/>
            <a:endParaRPr lang="en-US" sz="1400" dirty="0"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841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8" rIns="96636" bIns="48318" numCol="1" anchor="t" anchorCtr="0" compatLnSpc="1">
            <a:prstTxWarp prst="textNoShape">
              <a:avLst/>
            </a:prstTxWarp>
          </a:bodyPr>
          <a:lstStyle>
            <a:lvl1pPr defTabSz="966537" eaLnBrk="1" hangingPunct="1">
              <a:defRPr sz="1200">
                <a:latin typeface="Calibri Light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3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8" rIns="96636" bIns="48318" numCol="1" anchor="t" anchorCtr="0" compatLnSpc="1">
            <a:prstTxWarp prst="textNoShape">
              <a:avLst/>
            </a:prstTxWarp>
          </a:bodyPr>
          <a:lstStyle>
            <a:lvl1pPr algn="r" defTabSz="966537" eaLnBrk="1" hangingPunct="1">
              <a:defRPr sz="1200">
                <a:latin typeface="Calibri Light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8788" y="720725"/>
            <a:ext cx="63976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40" y="4560890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8" rIns="96636" bIns="483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019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8" rIns="96636" bIns="48318" numCol="1" anchor="b" anchorCtr="0" compatLnSpc="1">
            <a:prstTxWarp prst="textNoShape">
              <a:avLst/>
            </a:prstTxWarp>
          </a:bodyPr>
          <a:lstStyle>
            <a:lvl1pPr defTabSz="966537" eaLnBrk="1" hangingPunct="1">
              <a:defRPr sz="1200">
                <a:latin typeface="Calibri Light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9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8" rIns="96636" bIns="48318" numCol="1" anchor="b" anchorCtr="0" compatLnSpc="1">
            <a:prstTxWarp prst="textNoShape">
              <a:avLst/>
            </a:prstTxWarp>
          </a:bodyPr>
          <a:lstStyle>
            <a:lvl1pPr algn="r" defTabSz="966537" eaLnBrk="1" hangingPunct="1">
              <a:defRPr sz="1200">
                <a:latin typeface="Calibri Light" pitchFamily="34" charset="0"/>
              </a:defRPr>
            </a:lvl1pPr>
          </a:lstStyle>
          <a:p>
            <a:pPr>
              <a:defRPr/>
            </a:pPr>
            <a:fld id="{47C584BF-6945-4E60-B2A7-1638FF8EA8E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0990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C584BF-6945-4E60-B2A7-1638FF8EA8E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46DE6-3336-457D-A091-FA20AC1C53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912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AFD16C-9B51-4AB9-AB46-DB7CE55933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853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So does TFS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B9D4F-5F19-438C-92E8-037C6AE8F8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81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https://docs.microsoft.com/en-us/azure/virtual-network/virtual-network-service-endpoints-overview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6CE63F-9E7F-4C04-9D0D-FCA25A8E9E86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4/2/25 7:27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3229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Limit access through </a:t>
            </a:r>
            <a:r>
              <a:rPr lang="en-US" dirty="0" err="1"/>
              <a:t>waf</a:t>
            </a:r>
            <a:r>
              <a:rPr lang="en-US" dirty="0"/>
              <a:t>, packets from no where except for NSG allowed IP address range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E1C78D-89EA-406E-9347-A761C3187C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1586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53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AFD16C-9B51-4AB9-AB46-DB7CE55933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pPr marL="0" marR="0" lvl="0" indent="0" algn="r" defTabSz="96653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485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we see the relationship between Identity in Azure AD and RBAC.</a:t>
            </a:r>
            <a:r>
              <a:rPr lang="en-US" baseline="0" dirty="0"/>
              <a:t>  Users and Groups that live in Azure AD can be used to provide privileges in Azure for administration purposes.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A41F1F-90BE-488A-B820-D47438566D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4992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0" name="Title 32779"/>
          <p:cNvSpPr>
            <a:spLocks noGrp="1" noChangeArrowheads="1"/>
          </p:cNvSpPr>
          <p:nvPr>
            <p:ph type="ctrTitle"/>
          </p:nvPr>
        </p:nvSpPr>
        <p:spPr>
          <a:xfrm>
            <a:off x="685800" y="400050"/>
            <a:ext cx="7772400" cy="1885950"/>
          </a:xfrm>
          <a:noFill/>
        </p:spPr>
        <p:txBody>
          <a:bodyPr anchor="b"/>
          <a:lstStyle>
            <a:lvl1pPr algn="r">
              <a:defRPr sz="3200" b="1">
                <a:solidFill>
                  <a:schemeClr val="accent2"/>
                </a:solidFill>
                <a:latin typeface="Calibri Light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781" name="Subtitle 32780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2343150"/>
            <a:ext cx="6400800" cy="971550"/>
          </a:xfrm>
        </p:spPr>
        <p:txBody>
          <a:bodyPr/>
          <a:lstStyle>
            <a:lvl1pPr marL="0" indent="0" algn="r">
              <a:buNone/>
              <a:defRPr b="0">
                <a:latin typeface="Calibri Light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625850"/>
            <a:ext cx="31623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03780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structo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" y="0"/>
            <a:ext cx="3991356" cy="51435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68577" tIns="34289" rIns="68577" bIns="34289" numCol="1" rtlCol="0" anchor="ctr" anchorCtr="0" compatLnSpc="1">
            <a:prstTxWarp prst="textNoShape">
              <a:avLst/>
            </a:prstTxWarp>
          </a:bodyPr>
          <a:lstStyle/>
          <a:p>
            <a:pPr algn="ctr" defTabSz="68557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991357" y="0"/>
            <a:ext cx="5200649" cy="514350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68577" tIns="34289" rIns="68577" bIns="34289" numCol="1" rtlCol="0" anchor="ctr" anchorCtr="0" compatLnSpc="1">
            <a:prstTxWarp prst="textNoShape">
              <a:avLst/>
            </a:prstTxWarp>
          </a:bodyPr>
          <a:lstStyle/>
          <a:p>
            <a:pPr algn="ctr" defTabSz="68557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130028" y="1090994"/>
            <a:ext cx="1305745" cy="1698255"/>
          </a:xfrm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35245" y="3373850"/>
            <a:ext cx="3264503" cy="1357295"/>
          </a:xfrm>
          <a:ln>
            <a:noFill/>
          </a:ln>
        </p:spPr>
        <p:txBody>
          <a:bodyPr/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Instructor Name</a:t>
            </a:r>
          </a:p>
          <a:p>
            <a:pPr lvl="0"/>
            <a:r>
              <a:rPr lang="en-US" dirty="0"/>
              <a:t>@</a:t>
            </a:r>
            <a:r>
              <a:rPr lang="en-US" dirty="0" err="1"/>
              <a:t>twitterhandle</a:t>
            </a:r>
            <a:endParaRPr lang="en-US" dirty="0"/>
          </a:p>
          <a:p>
            <a:pPr lvl="0"/>
            <a:r>
              <a:rPr lang="en-US" dirty="0"/>
              <a:t>your@email.com</a:t>
            </a:r>
          </a:p>
          <a:p>
            <a:pPr lvl="0"/>
            <a:r>
              <a:rPr lang="en-US" dirty="0"/>
              <a:t>www.yourwebsite.com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282966" y="1090993"/>
            <a:ext cx="4773215" cy="2423741"/>
          </a:xfrm>
        </p:spPr>
        <p:txBody>
          <a:bodyPr/>
          <a:lstStyle>
            <a:lvl1pPr marL="0" marR="0" indent="0" algn="l" defTabSz="6855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100" baseline="0"/>
            </a:lvl1pPr>
            <a:lvl2pPr marL="345152" indent="0">
              <a:buFontTx/>
              <a:buNone/>
              <a:defRPr/>
            </a:lvl2pPr>
            <a:lvl3pPr marL="641511" indent="0">
              <a:buFontTx/>
              <a:buNone/>
              <a:defRPr/>
            </a:lvl3pPr>
            <a:lvl4pPr marL="943816" indent="0">
              <a:buFontTx/>
              <a:buNone/>
              <a:defRPr/>
            </a:lvl4pPr>
            <a:lvl5pPr marL="1203283" indent="0">
              <a:buFontTx/>
              <a:buNone/>
              <a:defRPr/>
            </a:lvl5pPr>
          </a:lstStyle>
          <a:p>
            <a:pPr lvl="0"/>
            <a:r>
              <a:rPr lang="en-US" dirty="0"/>
              <a:t>Instructor bio goes here </a:t>
            </a:r>
          </a:p>
          <a:p>
            <a:pPr lvl="0"/>
            <a:r>
              <a:rPr lang="en-US" dirty="0"/>
              <a:t>Instructor bio goes here </a:t>
            </a:r>
          </a:p>
          <a:p>
            <a:pPr marL="0" marR="0" lvl="0" indent="0" algn="l" defTabSz="6855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dirty="0"/>
              <a:t>Instructor bio goes here </a:t>
            </a:r>
          </a:p>
          <a:p>
            <a:pPr marL="0" marR="0" lvl="0" indent="0" algn="l" defTabSz="6855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dirty="0"/>
              <a:t>Instructor bio goes here </a:t>
            </a:r>
          </a:p>
          <a:p>
            <a:pPr marL="0" marR="0" lvl="0" indent="0" algn="l" defTabSz="6855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dirty="0"/>
              <a:t>Instructor bio goes here </a:t>
            </a:r>
          </a:p>
          <a:p>
            <a:pPr marL="0" marR="0" lvl="0" indent="0" algn="l" defTabSz="6855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dirty="0"/>
              <a:t>Instructor bio goes here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135234"/>
      </p:ext>
    </p:extLst>
  </p:cSld>
  <p:clrMapOvr>
    <a:masterClrMapping/>
  </p:clrMapOvr>
  <p:transition>
    <p:fade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DBC305C-A9C3-4278-AFC0-C99DFD80A6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9818" y="166937"/>
            <a:ext cx="8502029" cy="568516"/>
          </a:xfrm>
          <a:prstGeom prst="rect">
            <a:avLst/>
          </a:prstGeom>
        </p:spPr>
        <p:txBody>
          <a:bodyPr vert="horz" wrap="square" lIns="0" tIns="164592" rIns="0" bIns="0" rtlCol="0" anchor="t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5266263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AD1EA-2AD8-4D56-9A26-CD6F0135A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5C948F-BB8C-462B-8AE4-F23523B46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6C37-1267-4092-A3E4-2FCC75AA8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5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1464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4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-in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38F91980-4640-4420-B101-C9BEC37A10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38150" y="439341"/>
            <a:ext cx="1024684" cy="2194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E379F3-BC61-44ED-8F9B-54F8B85025ED}"/>
              </a:ext>
            </a:extLst>
          </p:cNvPr>
          <p:cNvSpPr txBox="1"/>
          <p:nvPr userDrawn="1"/>
        </p:nvSpPr>
        <p:spPr>
          <a:xfrm>
            <a:off x="439936" y="3163872"/>
            <a:ext cx="1882054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dirty="0">
                <a:gradFill>
                  <a:gsLst>
                    <a:gs pos="80176">
                      <a:schemeClr val="tx1"/>
                    </a:gs>
                    <a:gs pos="68282">
                      <a:schemeClr val="tx1"/>
                    </a:gs>
                  </a:gsLst>
                  <a:lin ang="5400000" scaled="0"/>
                </a:gradFill>
              </a:rPr>
              <a:t>February 11–15, 2019</a:t>
            </a:r>
          </a:p>
          <a:p>
            <a:pPr algn="l"/>
            <a:r>
              <a:rPr lang="en-US" sz="1500" dirty="0">
                <a:gradFill>
                  <a:gsLst>
                    <a:gs pos="80176">
                      <a:schemeClr val="tx1"/>
                    </a:gs>
                    <a:gs pos="68282">
                      <a:schemeClr val="tx1"/>
                    </a:gs>
                  </a:gsLst>
                  <a:lin ang="5400000" scaled="0"/>
                </a:gradFill>
              </a:rPr>
              <a:t>Seattle, WA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ADB113-B00E-4752-81DB-AE332342DD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87" t="16931" r="33333" b="24211"/>
          <a:stretch/>
        </p:blipFill>
        <p:spPr bwMode="black">
          <a:xfrm>
            <a:off x="3823589" y="439342"/>
            <a:ext cx="5320410" cy="47041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AA312A-DD58-46FD-BCDC-F49B62DD9C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black">
          <a:xfrm>
            <a:off x="438151" y="1741903"/>
            <a:ext cx="2259140" cy="114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281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-i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in front of a crowd&#10;&#10;Description generated with very high confidence">
            <a:extLst>
              <a:ext uri="{FF2B5EF4-FFF2-40B4-BE49-F238E27FC236}">
                <a16:creationId xmlns:a16="http://schemas.microsoft.com/office/drawing/2014/main" id="{ADC57F9E-658E-424C-9EF1-3587089C95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583" t="10804" r="39161" b="19692"/>
          <a:stretch/>
        </p:blipFill>
        <p:spPr>
          <a:xfrm>
            <a:off x="4000499" y="0"/>
            <a:ext cx="5143501" cy="5143500"/>
          </a:xfrm>
          <a:prstGeom prst="rect">
            <a:avLst/>
          </a:prstGeom>
        </p:spPr>
      </p:pic>
      <p:pic>
        <p:nvPicPr>
          <p:cNvPr id="10" name="MS logo gray - EMF" descr="Microsoft logo, gray text version">
            <a:extLst>
              <a:ext uri="{FF2B5EF4-FFF2-40B4-BE49-F238E27FC236}">
                <a16:creationId xmlns:a16="http://schemas.microsoft.com/office/drawing/2014/main" id="{B802B7FF-9FAE-427A-B679-4364FE2DB5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438150" y="439341"/>
            <a:ext cx="1024830" cy="2194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31E8BB-BB76-41F9-856D-368DE9900663}"/>
              </a:ext>
            </a:extLst>
          </p:cNvPr>
          <p:cNvSpPr txBox="1"/>
          <p:nvPr userDrawn="1"/>
        </p:nvSpPr>
        <p:spPr>
          <a:xfrm>
            <a:off x="439936" y="3164298"/>
            <a:ext cx="1882054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dirty="0">
                <a:gradFill>
                  <a:gsLst>
                    <a:gs pos="82234">
                      <a:schemeClr val="accent2"/>
                    </a:gs>
                    <a:gs pos="68282">
                      <a:schemeClr val="accent2"/>
                    </a:gs>
                  </a:gsLst>
                  <a:lin ang="5400000" scaled="0"/>
                </a:gradFill>
              </a:rPr>
              <a:t>February 11–15, 2019</a:t>
            </a:r>
          </a:p>
          <a:p>
            <a:pPr algn="l"/>
            <a:r>
              <a:rPr lang="en-US" sz="1500" dirty="0">
                <a:gradFill>
                  <a:gsLst>
                    <a:gs pos="82234">
                      <a:schemeClr val="accent2"/>
                    </a:gs>
                    <a:gs pos="68282">
                      <a:schemeClr val="accent2"/>
                    </a:gs>
                  </a:gsLst>
                  <a:lin ang="5400000" scaled="0"/>
                </a:gradFill>
              </a:rPr>
              <a:t>Seattle, WA</a:t>
            </a:r>
          </a:p>
        </p:txBody>
      </p:sp>
      <p:pic>
        <p:nvPicPr>
          <p:cNvPr id="13" name="Picture 1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9E6D70F-8056-4653-91E4-BE7FAAFEBA5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8150" y="1741903"/>
            <a:ext cx="2259141" cy="114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906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38150" y="2234833"/>
            <a:ext cx="6858000" cy="415499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2700" spc="-38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38150" y="2971800"/>
            <a:ext cx="6858000" cy="230833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5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 text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76BBF407-647E-4A0E-932C-4B9EBA6AC9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6741" y="442205"/>
            <a:ext cx="2400300" cy="230832"/>
          </a:xfrm>
        </p:spPr>
        <p:txBody>
          <a:bodyPr lIns="0" tIns="0" rIns="0" bIns="0"/>
          <a:lstStyle>
            <a:lvl1pPr marL="0" indent="0" algn="r">
              <a:buNone/>
              <a:defRPr sz="1500">
                <a:latin typeface="+mn-lt"/>
              </a:defRPr>
            </a:lvl1pPr>
            <a:lvl2pPr marL="257175" indent="0">
              <a:buNone/>
              <a:defRPr sz="1500"/>
            </a:lvl2pPr>
            <a:lvl3pPr marL="428625" indent="0">
              <a:buNone/>
              <a:defRPr sz="1500"/>
            </a:lvl3pPr>
            <a:lvl4pPr marL="600075" indent="0">
              <a:buNone/>
              <a:defRPr sz="1500"/>
            </a:lvl4pPr>
            <a:lvl5pPr marL="771525" indent="0">
              <a:buNone/>
              <a:defRPr sz="1500"/>
            </a:lvl5pPr>
          </a:lstStyle>
          <a:p>
            <a:pPr lvl="0"/>
            <a:r>
              <a:rPr lang="en-US" dirty="0"/>
              <a:t>Session code</a:t>
            </a:r>
          </a:p>
        </p:txBody>
      </p:sp>
      <p:pic>
        <p:nvPicPr>
          <p:cNvPr id="8" name="MS logo white - EMF" descr="Microsoft logo white text version">
            <a:extLst>
              <a:ext uri="{FF2B5EF4-FFF2-40B4-BE49-F238E27FC236}">
                <a16:creationId xmlns:a16="http://schemas.microsoft.com/office/drawing/2014/main" id="{F4DDC873-B78F-4A52-9091-6AB1225F43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38150" y="439341"/>
            <a:ext cx="1024684" cy="2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035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9793" y="1075778"/>
            <a:ext cx="8263890" cy="1209562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1902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8150" y="1076623"/>
            <a:ext cx="8263890" cy="12095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93916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8150" y="1076325"/>
            <a:ext cx="3909060" cy="1237262"/>
          </a:xfrm>
        </p:spPr>
        <p:txBody>
          <a:bodyPr wrap="square">
            <a:spAutoFit/>
          </a:bodyPr>
          <a:lstStyle>
            <a:lvl1pPr marL="0" indent="0">
              <a:spcBef>
                <a:spcPts val="918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1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191691" indent="0">
              <a:buFont typeface="Wingdings" panose="05000000000000000000" pitchFamily="2" charset="2"/>
              <a:buNone/>
              <a:defRPr sz="1500" b="0"/>
            </a:lvl2pPr>
            <a:lvl3pPr marL="338138" indent="0">
              <a:buFont typeface="Wingdings" panose="05000000000000000000" pitchFamily="2" charset="2"/>
              <a:buNone/>
              <a:tabLst/>
              <a:defRPr sz="1200" b="0"/>
            </a:lvl3pPr>
            <a:lvl4pPr marL="489347" indent="0">
              <a:buFont typeface="Wingdings" panose="05000000000000000000" pitchFamily="2" charset="2"/>
              <a:buNone/>
              <a:defRPr sz="1050" b="0"/>
            </a:lvl4pPr>
            <a:lvl5pPr marL="640556" indent="0">
              <a:buFont typeface="Wingdings" panose="05000000000000000000" pitchFamily="2" charset="2"/>
              <a:buNone/>
              <a:tabLst/>
              <a:defRPr sz="105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7878" y="1076325"/>
            <a:ext cx="3909060" cy="1237262"/>
          </a:xfrm>
        </p:spPr>
        <p:txBody>
          <a:bodyPr wrap="square">
            <a:spAutoFit/>
          </a:bodyPr>
          <a:lstStyle>
            <a:lvl1pPr marL="0" indent="0">
              <a:spcBef>
                <a:spcPts val="918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1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191691" indent="0">
              <a:buFont typeface="Wingdings" panose="05000000000000000000" pitchFamily="2" charset="2"/>
              <a:buNone/>
              <a:defRPr sz="1500" b="0"/>
            </a:lvl2pPr>
            <a:lvl3pPr marL="338138" indent="0">
              <a:buFont typeface="Wingdings" panose="05000000000000000000" pitchFamily="2" charset="2"/>
              <a:buNone/>
              <a:tabLst/>
              <a:defRPr sz="1200" b="0"/>
            </a:lvl3pPr>
            <a:lvl4pPr marL="489347" indent="0">
              <a:buFont typeface="Wingdings" panose="05000000000000000000" pitchFamily="2" charset="2"/>
              <a:buNone/>
              <a:defRPr sz="1050" b="0"/>
            </a:lvl4pPr>
            <a:lvl5pPr marL="640556" indent="0">
              <a:buFont typeface="Wingdings" panose="05000000000000000000" pitchFamily="2" charset="2"/>
              <a:buNone/>
              <a:tabLst/>
              <a:defRPr sz="105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71890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rtlCol="0"/>
          <a:lstStyle>
            <a:lvl1pPr marL="0" indent="0" algn="ctr" defTabSz="-13873163" rtl="0" eaLnBrk="1" fontAlgn="base" hangingPunct="1">
              <a:spcBef>
                <a:spcPct val="0"/>
              </a:spcBef>
              <a:spcAft>
                <a:spcPct val="0"/>
              </a:spcAft>
              <a:defRPr lang="en-US" sz="2900" b="1" dirty="0">
                <a:solidFill>
                  <a:schemeClr val="accent2"/>
                </a:solidFill>
                <a:latin typeface="Calibri"/>
                <a:ea typeface="+mj-ea"/>
                <a:cs typeface="Segoe U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8700"/>
            <a:ext cx="8229600" cy="3200400"/>
          </a:xfrm>
        </p:spPr>
        <p:txBody>
          <a:bodyPr rtlCol="0"/>
          <a:lstStyle>
            <a:lvl1pPr>
              <a:buClrTx/>
              <a:buFont typeface="Wingdings" pitchFamily="2" charset="2"/>
              <a:buChar char="§"/>
              <a:defRPr sz="2100" b="1">
                <a:latin typeface="Calibri" pitchFamily="34" charset="0"/>
              </a:defRPr>
            </a:lvl1pPr>
            <a:lvl2pPr>
              <a:buClrTx/>
              <a:buFont typeface="Wingdings" pitchFamily="2" charset="2"/>
              <a:buChar char="o"/>
              <a:defRPr sz="1900" b="0">
                <a:latin typeface="Calibri Light" pitchFamily="34" charset="0"/>
              </a:defRPr>
            </a:lvl2pPr>
            <a:lvl3pPr>
              <a:buClrTx/>
              <a:buFont typeface="Wingdings" pitchFamily="2" charset="2"/>
              <a:buChar char="o"/>
              <a:defRPr sz="1700" b="0">
                <a:latin typeface="Calibri Light" pitchFamily="34" charset="0"/>
              </a:defRPr>
            </a:lvl3pPr>
            <a:lvl4pPr>
              <a:buClrTx/>
              <a:buFont typeface="Wingdings" pitchFamily="2" charset="2"/>
              <a:buChar char="o"/>
              <a:defRPr sz="1500" b="0">
                <a:latin typeface="Calibri Light" pitchFamily="34" charset="0"/>
              </a:defRPr>
            </a:lvl4pPr>
            <a:lvl5pPr>
              <a:buClrTx/>
              <a:buFont typeface="Wingdings" pitchFamily="2" charset="2"/>
              <a:buChar char="o"/>
              <a:defRPr sz="1300" b="0">
                <a:latin typeface="Calibri Ligh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 bwMode="auto">
          <a:xfrm>
            <a:off x="5867400" y="4850349"/>
            <a:ext cx="32766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en-US" sz="900" b="0" u="none" dirty="0">
                <a:solidFill>
                  <a:srgbClr val="000000"/>
                </a:solidFill>
                <a:latin typeface="Calibri"/>
                <a:cs typeface="Mangal" pitchFamily="18" charset="0"/>
              </a:rPr>
              <a:t>© Microsoft Azure + </a:t>
            </a:r>
            <a:r>
              <a:rPr lang="en-US" sz="900" b="0" u="none">
                <a:solidFill>
                  <a:srgbClr val="000000"/>
                </a:solidFill>
                <a:latin typeface="Calibri"/>
                <a:cs typeface="Mangal" pitchFamily="18" charset="0"/>
              </a:rPr>
              <a:t>AI Conference </a:t>
            </a:r>
            <a:r>
              <a:rPr lang="en-US" sz="900" b="0" u="none" baseline="0">
                <a:solidFill>
                  <a:srgbClr val="000000"/>
                </a:solidFill>
                <a:latin typeface="Calibri"/>
                <a:cs typeface="Mangal" pitchFamily="18" charset="0"/>
              </a:rPr>
              <a:t> </a:t>
            </a:r>
            <a:r>
              <a:rPr lang="en-US" sz="900" b="0" u="none" dirty="0">
                <a:solidFill>
                  <a:srgbClr val="000000"/>
                </a:solidFill>
                <a:latin typeface="Calibri"/>
                <a:cs typeface="Mangal" pitchFamily="18" charset="0"/>
              </a:rPr>
              <a:t>All rights reserved.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00550"/>
            <a:ext cx="1598429" cy="68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62362"/>
      </p:ext>
    </p:extLst>
  </p:cSld>
  <p:clrMapOvr>
    <a:masterClrMapping/>
  </p:clrMapOvr>
  <p:transition>
    <p:fade/>
  </p:transition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8150" y="1078110"/>
            <a:ext cx="3909060" cy="1237262"/>
          </a:xfrm>
        </p:spPr>
        <p:txBody>
          <a:bodyPr wrap="square">
            <a:spAutoFit/>
          </a:bodyPr>
          <a:lstStyle>
            <a:lvl1pPr marL="173831" indent="-173831">
              <a:spcBef>
                <a:spcPts val="918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1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320279" indent="-128588">
              <a:buFont typeface="Wingdings" panose="05000000000000000000" pitchFamily="2" charset="2"/>
              <a:buChar char=""/>
              <a:defRPr sz="1500" b="0"/>
            </a:lvl2pPr>
            <a:lvl3pPr marL="479822" indent="-141685">
              <a:buFont typeface="Wingdings" panose="05000000000000000000" pitchFamily="2" charset="2"/>
              <a:buChar char=""/>
              <a:tabLst/>
              <a:defRPr sz="1200" b="0"/>
            </a:lvl3pPr>
            <a:lvl4pPr marL="621506" indent="-132160">
              <a:buFont typeface="Wingdings" panose="05000000000000000000" pitchFamily="2" charset="2"/>
              <a:buChar char=""/>
              <a:defRPr sz="1050" b="0"/>
            </a:lvl4pPr>
            <a:lvl5pPr marL="767954" indent="-127397">
              <a:buFont typeface="Wingdings" panose="05000000000000000000" pitchFamily="2" charset="2"/>
              <a:buChar char=""/>
              <a:tabLst/>
              <a:defRPr sz="105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5278796-7B84-4D67-88CD-BF78BB06D2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92436" y="1078110"/>
            <a:ext cx="3909060" cy="1237262"/>
          </a:xfrm>
        </p:spPr>
        <p:txBody>
          <a:bodyPr wrap="square">
            <a:spAutoFit/>
          </a:bodyPr>
          <a:lstStyle>
            <a:lvl1pPr marL="173831" indent="-173831">
              <a:spcBef>
                <a:spcPts val="918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1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320279" indent="-128588">
              <a:buFont typeface="Wingdings" panose="05000000000000000000" pitchFamily="2" charset="2"/>
              <a:buChar char=""/>
              <a:defRPr sz="1500" b="0"/>
            </a:lvl2pPr>
            <a:lvl3pPr marL="479822" indent="-141685">
              <a:buFont typeface="Wingdings" panose="05000000000000000000" pitchFamily="2" charset="2"/>
              <a:buChar char=""/>
              <a:tabLst/>
              <a:defRPr sz="1200" b="0"/>
            </a:lvl3pPr>
            <a:lvl4pPr marL="621506" indent="-132160">
              <a:buFont typeface="Wingdings" panose="05000000000000000000" pitchFamily="2" charset="2"/>
              <a:buChar char=""/>
              <a:defRPr sz="1050" b="0"/>
            </a:lvl4pPr>
            <a:lvl5pPr marL="767954" indent="-127397">
              <a:buFont typeface="Wingdings" panose="05000000000000000000" pitchFamily="2" charset="2"/>
              <a:buChar char=""/>
              <a:tabLst/>
              <a:defRPr sz="105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46671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754DF-CB0E-46F9-AA3C-00BC673EB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081347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900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754DF-CB0E-46F9-AA3C-00BC673EB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9881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3" orient="horz" pos="900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31026A-4A74-439D-A8F5-DB82A03E7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7638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1" y="342900"/>
            <a:ext cx="4131314" cy="295466"/>
          </a:xfrm>
        </p:spPr>
        <p:txBody>
          <a:bodyPr tIns="64008"/>
          <a:lstStyle>
            <a:lvl1pPr>
              <a:defRPr sz="15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72056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8150" y="1519238"/>
            <a:ext cx="3121486" cy="830997"/>
          </a:xfrm>
        </p:spPr>
        <p:txBody>
          <a:bodyPr wrap="square" rIns="0" anchor="b">
            <a:spAutoFit/>
          </a:bodyPr>
          <a:lstStyle>
            <a:lvl1pPr>
              <a:lnSpc>
                <a:spcPct val="100000"/>
              </a:lnSpc>
              <a:defRPr sz="2700" b="0" spc="-37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Title format square photo layout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8150" y="2651656"/>
            <a:ext cx="3121819" cy="230833"/>
          </a:xfrm>
        </p:spPr>
        <p:txBody>
          <a:bodyPr/>
          <a:lstStyle>
            <a:lvl1pPr marL="0" indent="0">
              <a:buNone/>
              <a:defRPr sz="1500">
                <a:latin typeface="+mn-lt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496491" indent="0">
              <a:buNone/>
              <a:defRPr/>
            </a:lvl4pPr>
            <a:lvl5pPr marL="641747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6178F5D2-7CA2-4202-8FD2-95D8F7A2E9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4000500" y="0"/>
            <a:ext cx="5143500" cy="51435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269686921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6" orient="horz" pos="904">
          <p15:clr>
            <a:srgbClr val="5ACBF0"/>
          </p15:clr>
        </p15:guide>
        <p15:guide id="7" orient="horz" pos="1276">
          <p15:clr>
            <a:srgbClr val="5ACBF0"/>
          </p15:clr>
        </p15:guide>
        <p15:guide id="8" orient="horz" pos="2226">
          <p15:clr>
            <a:srgbClr val="5ACBF0"/>
          </p15:clr>
        </p15:guide>
        <p15:guide id="10" pos="3729">
          <p15:clr>
            <a:srgbClr val="C35EA4"/>
          </p15:clr>
        </p15:guide>
        <p15:guide id="11" pos="2993">
          <p15:clr>
            <a:srgbClr val="5ACBF0"/>
          </p15:clr>
        </p15:guide>
        <p15:guide id="12" pos="3543">
          <p15:clr>
            <a:srgbClr val="A4A3A4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8019" y="2156252"/>
            <a:ext cx="3121486" cy="830997"/>
          </a:xfrm>
        </p:spPr>
        <p:txBody>
          <a:bodyPr wrap="square" rIns="0" anchor="ctr" anchorCtr="0">
            <a:spAutoFit/>
          </a:bodyPr>
          <a:lstStyle>
            <a:lvl1pPr>
              <a:lnSpc>
                <a:spcPct val="100000"/>
              </a:lnSpc>
              <a:defRPr sz="2700" b="0" spc="-37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Square photo layout with Title  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3956AAB8-C2DF-40F3-A72B-0FA6F47702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4000500" y="0"/>
            <a:ext cx="5143500" cy="51435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37012458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2991">
          <p15:clr>
            <a:srgbClr val="5ACBF0"/>
          </p15:clr>
        </p15:guide>
        <p15:guide id="7" pos="3728">
          <p15:clr>
            <a:srgbClr val="C35EA4"/>
          </p15:clr>
        </p15:guide>
        <p15:guide id="8" pos="3544">
          <p15:clr>
            <a:srgbClr val="A4A3A4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8150" y="2236228"/>
            <a:ext cx="3120390" cy="646331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100" b="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Square photo layout with smaller text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18102CFD-D7DD-461F-B675-FAE01404E5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4000500" y="0"/>
            <a:ext cx="5143500" cy="51435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367628868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3" orient="horz" pos="1877">
          <p15:clr>
            <a:srgbClr val="5ACBF0"/>
          </p15:clr>
        </p15:guide>
        <p15:guide id="4" pos="3731">
          <p15:clr>
            <a:srgbClr val="C35EA4"/>
          </p15:clr>
        </p15:guide>
        <p15:guide id="5" pos="2993">
          <p15:clr>
            <a:srgbClr val="5ACBF0"/>
          </p15:clr>
        </p15:guide>
        <p15:guide id="6" pos="3547">
          <p15:clr>
            <a:srgbClr val="A4A3A4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8912" y="2274917"/>
            <a:ext cx="4594860" cy="373949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69955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00" b="0" kern="1200" cap="none" spc="-38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38912" y="2982990"/>
            <a:ext cx="4594860" cy="230833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57066C-5133-4E22-AE58-F2101DA24D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87" t="16931" r="33333" b="24211"/>
          <a:stretch/>
        </p:blipFill>
        <p:spPr bwMode="invGray">
          <a:xfrm>
            <a:off x="3823589" y="439342"/>
            <a:ext cx="5320410" cy="470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94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8912" y="2276856"/>
            <a:ext cx="4594860" cy="373949"/>
          </a:xfrm>
          <a:noFill/>
        </p:spPr>
        <p:txBody>
          <a:bodyPr lIns="0" tIns="0" rIns="0" bIns="0" anchor="t" anchorCtr="0">
            <a:spAutoFit/>
          </a:bodyPr>
          <a:lstStyle>
            <a:lvl1pPr algn="l" defTabSz="69955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00" b="0" kern="1200" cap="none" spc="-38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C853EF-249B-4DEC-B679-038CCEA0B9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87" t="16931" r="33333" b="24211"/>
          <a:stretch/>
        </p:blipFill>
        <p:spPr bwMode="invGray">
          <a:xfrm>
            <a:off x="3823589" y="439342"/>
            <a:ext cx="5320410" cy="470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7495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1">
          <p15:clr>
            <a:srgbClr val="5ACBF0"/>
          </p15:clr>
        </p15:guide>
        <p15:guide id="3" orient="horz" pos="1914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 rtlCol="0"/>
          <a:lstStyle>
            <a:lvl1pPr marL="0" indent="0" algn="ctr" defTabSz="-13873163" rtl="0" eaLnBrk="1" fontAlgn="base" hangingPunct="1">
              <a:spcBef>
                <a:spcPct val="0"/>
              </a:spcBef>
              <a:spcAft>
                <a:spcPct val="0"/>
              </a:spcAft>
              <a:defRPr lang="en-US" sz="2900" b="1" dirty="0">
                <a:solidFill>
                  <a:schemeClr val="accent2"/>
                </a:solidFill>
                <a:latin typeface="+mj-lt"/>
                <a:ea typeface="+mj-ea"/>
                <a:cs typeface="Segoe UI" pitchFamily="34" charset="0"/>
              </a:defRPr>
            </a:lvl1pPr>
          </a:lstStyle>
          <a:p>
            <a:r>
              <a:rPr lang="en-US" dirty="0"/>
              <a:t>References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8700"/>
            <a:ext cx="8229600" cy="3200400"/>
          </a:xfrm>
        </p:spPr>
        <p:txBody>
          <a:bodyPr rtlCol="0"/>
          <a:lstStyle>
            <a:lvl1pPr>
              <a:buClrTx/>
              <a:buFont typeface="Wingdings" pitchFamily="2" charset="2"/>
              <a:buChar char="§"/>
              <a:defRPr sz="2100" b="1">
                <a:latin typeface="Calibri" pitchFamily="34" charset="0"/>
              </a:defRPr>
            </a:lvl1pPr>
            <a:lvl2pPr>
              <a:buClrTx/>
              <a:buFont typeface="Wingdings" pitchFamily="2" charset="2"/>
              <a:buChar char="o"/>
              <a:defRPr sz="1900" b="0">
                <a:latin typeface="Calibri Light" pitchFamily="34" charset="0"/>
              </a:defRPr>
            </a:lvl2pPr>
            <a:lvl3pPr>
              <a:buClrTx/>
              <a:buFont typeface="Wingdings" pitchFamily="2" charset="2"/>
              <a:buChar char="o"/>
              <a:defRPr sz="1700" b="0">
                <a:latin typeface="Calibri Light" pitchFamily="34" charset="0"/>
              </a:defRPr>
            </a:lvl3pPr>
            <a:lvl4pPr>
              <a:buClrTx/>
              <a:buFont typeface="Wingdings" pitchFamily="2" charset="2"/>
              <a:buChar char="o"/>
              <a:defRPr sz="1500" b="0">
                <a:latin typeface="Calibri Light" pitchFamily="34" charset="0"/>
              </a:defRPr>
            </a:lvl4pPr>
            <a:lvl5pPr>
              <a:buClrTx/>
              <a:buFont typeface="Wingdings" pitchFamily="2" charset="2"/>
              <a:buChar char="o"/>
              <a:defRPr sz="1300" b="0">
                <a:latin typeface="Calibri Ligh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00550"/>
            <a:ext cx="1598429" cy="68687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 bwMode="auto">
          <a:xfrm>
            <a:off x="5867400" y="4850349"/>
            <a:ext cx="32766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en-US" sz="900" b="0" u="none" dirty="0">
                <a:solidFill>
                  <a:srgbClr val="000000"/>
                </a:solidFill>
                <a:latin typeface="Calibri"/>
                <a:cs typeface="Mangal" pitchFamily="18" charset="0"/>
              </a:rPr>
              <a:t>© Microsoft Azure + </a:t>
            </a:r>
            <a:r>
              <a:rPr lang="en-US" sz="900" b="0" u="none">
                <a:solidFill>
                  <a:srgbClr val="000000"/>
                </a:solidFill>
                <a:latin typeface="Calibri"/>
                <a:cs typeface="Mangal" pitchFamily="18" charset="0"/>
              </a:rPr>
              <a:t>AI Conference </a:t>
            </a:r>
            <a:r>
              <a:rPr lang="en-US" sz="900" b="0" u="none" baseline="0">
                <a:solidFill>
                  <a:srgbClr val="000000"/>
                </a:solidFill>
                <a:latin typeface="Calibri"/>
                <a:cs typeface="Mangal" pitchFamily="18" charset="0"/>
              </a:rPr>
              <a:t> </a:t>
            </a:r>
            <a:r>
              <a:rPr lang="en-US" sz="900" b="0" u="none" dirty="0">
                <a:solidFill>
                  <a:srgbClr val="000000"/>
                </a:solidFill>
                <a:latin typeface="Calibri"/>
                <a:cs typeface="Mangal" pitchFamily="18" charset="0"/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32271582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8912" y="2276856"/>
            <a:ext cx="6856048" cy="373949"/>
          </a:xfrm>
          <a:noFill/>
        </p:spPr>
        <p:txBody>
          <a:bodyPr wrap="square" lIns="0" tIns="0" rIns="0" bIns="0" anchor="t" anchorCtr="0">
            <a:spAutoFit/>
          </a:bodyPr>
          <a:lstStyle>
            <a:lvl1pPr algn="l" defTabSz="69955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00" b="0" kern="1200" cap="none" spc="-38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312187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8912" y="2276856"/>
            <a:ext cx="6865573" cy="373949"/>
          </a:xfrm>
          <a:noFill/>
        </p:spPr>
        <p:txBody>
          <a:bodyPr wrap="square" lIns="0" tIns="0" rIns="0" bIns="0" anchor="t" anchorCtr="0">
            <a:spAutoFit/>
          </a:bodyPr>
          <a:lstStyle>
            <a:lvl1pPr algn="l" defTabSz="69955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00" b="0" kern="1200" cap="none" spc="-38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861764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41076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4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0988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identiality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754DF-CB0E-46F9-AA3C-00BC673EBD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Confidentiality slide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D07666-5C5E-4C40-8C68-86D1F3CAB0C5}"/>
              </a:ext>
            </a:extLst>
          </p:cNvPr>
          <p:cNvSpPr txBox="1"/>
          <p:nvPr userDrawn="1"/>
        </p:nvSpPr>
        <p:spPr>
          <a:xfrm>
            <a:off x="438150" y="3120192"/>
            <a:ext cx="8266938" cy="1591205"/>
          </a:xfrm>
          <a:prstGeom prst="rect">
            <a:avLst/>
          </a:prstGeom>
          <a:noFill/>
        </p:spPr>
        <p:txBody>
          <a:bodyPr wrap="square" lIns="137160" tIns="109728" rIns="137160" bIns="109728" rtlCol="0" anchor="ctr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spcAft>
                <a:spcPts val="450"/>
              </a:spcAft>
            </a:pPr>
            <a:r>
              <a:rPr lang="en-US" sz="15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Microsoft Ready content is </a:t>
            </a:r>
            <a:r>
              <a:rPr lang="en-US" sz="1500" kern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Microsoft Confidential – Internal only</a:t>
            </a:r>
          </a:p>
          <a:p>
            <a:pPr algn="ctr">
              <a:lnSpc>
                <a:spcPct val="90000"/>
              </a:lnSpc>
              <a:spcBef>
                <a:spcPts val="900"/>
              </a:spcBef>
              <a:spcAft>
                <a:spcPts val="450"/>
              </a:spcAft>
            </a:pPr>
            <a:r>
              <a:rPr lang="en-US" sz="1500" kern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DO NOT </a:t>
            </a:r>
            <a:r>
              <a:rPr lang="en-US" sz="15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post Microsoft Ready content to any blogs or external websites</a:t>
            </a:r>
          </a:p>
          <a:p>
            <a:pPr algn="ctr">
              <a:lnSpc>
                <a:spcPct val="90000"/>
              </a:lnSpc>
              <a:spcBef>
                <a:spcPts val="900"/>
              </a:spcBef>
              <a:spcAft>
                <a:spcPts val="450"/>
              </a:spcAft>
            </a:pPr>
            <a:r>
              <a:rPr lang="en-US" sz="1500" kern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DO NOT </a:t>
            </a:r>
            <a:r>
              <a:rPr lang="en-US" sz="15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take photos or video of sessions or slides throughout the Microsoft Ready event</a:t>
            </a:r>
          </a:p>
          <a:p>
            <a:pPr algn="ctr">
              <a:lnSpc>
                <a:spcPct val="90000"/>
              </a:lnSpc>
              <a:spcBef>
                <a:spcPts val="900"/>
              </a:spcBef>
              <a:spcAft>
                <a:spcPts val="450"/>
              </a:spcAft>
            </a:pPr>
            <a:r>
              <a:rPr lang="en-US" sz="15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Content will be available to internal audiences on-demand post-event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A6B1A30E-72AA-4A8F-A97F-FD4B4989FC97}"/>
              </a:ext>
            </a:extLst>
          </p:cNvPr>
          <p:cNvSpPr/>
          <p:nvPr userDrawn="1"/>
        </p:nvSpPr>
        <p:spPr bwMode="gray">
          <a:xfrm>
            <a:off x="2022827" y="1343025"/>
            <a:ext cx="1202159" cy="1202159"/>
          </a:xfrm>
          <a:prstGeom prst="ellipse">
            <a:avLst/>
          </a:prstGeom>
          <a:solidFill>
            <a:srgbClr val="232323"/>
          </a:solidFill>
          <a:ln w="10795" cap="flat" cmpd="sng" algn="ctr">
            <a:noFill/>
            <a:prstDash val="solid"/>
          </a:ln>
          <a:effectLst>
            <a:outerShdw blurRad="254000" dist="50800" dir="2700000" sx="101000" sy="101000" algn="tl" rotWithShape="0">
              <a:prstClr val="black">
                <a:alpha val="35000"/>
              </a:prstClr>
            </a:outerShdw>
          </a:effectLst>
        </p:spPr>
        <p:txBody>
          <a:bodyPr vert="horz" wrap="square" lIns="0" tIns="34967" rIns="0" bIns="3496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990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86F400F5-9FA0-4CE6-B207-5F2FF50C7927}"/>
              </a:ext>
            </a:extLst>
          </p:cNvPr>
          <p:cNvSpPr/>
          <p:nvPr userDrawn="1"/>
        </p:nvSpPr>
        <p:spPr bwMode="gray">
          <a:xfrm>
            <a:off x="3988552" y="1343025"/>
            <a:ext cx="1202159" cy="1202159"/>
          </a:xfrm>
          <a:prstGeom prst="ellipse">
            <a:avLst/>
          </a:prstGeom>
          <a:solidFill>
            <a:srgbClr val="232323"/>
          </a:solidFill>
          <a:ln w="10795" cap="flat" cmpd="sng" algn="ctr">
            <a:noFill/>
            <a:prstDash val="solid"/>
          </a:ln>
          <a:effectLst>
            <a:outerShdw blurRad="254000" dist="50800" dir="2700000" sx="101000" sy="101000" algn="tl" rotWithShape="0">
              <a:prstClr val="black">
                <a:alpha val="35000"/>
              </a:prstClr>
            </a:outerShdw>
          </a:effectLst>
        </p:spPr>
        <p:txBody>
          <a:bodyPr vert="horz" wrap="square" lIns="0" tIns="34967" rIns="0" bIns="34967" numCol="1" rtlCol="0" anchor="ctr" anchorCtr="0" compatLnSpc="1">
            <a:prstTxWarp prst="textNoShape">
              <a:avLst/>
            </a:prstTxWarp>
          </a:bodyPr>
          <a:lstStyle/>
          <a:p>
            <a:pPr marR="0" lvl="0" indent="0" algn="ctr" defTabSz="699086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</a:endParaRP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BA797159-0B2F-4995-81D8-EBFFD05AB617}"/>
              </a:ext>
            </a:extLst>
          </p:cNvPr>
          <p:cNvGrpSpPr/>
          <p:nvPr userDrawn="1"/>
        </p:nvGrpSpPr>
        <p:grpSpPr bwMode="gray">
          <a:xfrm flipH="1">
            <a:off x="4426115" y="1633828"/>
            <a:ext cx="327033" cy="620553"/>
            <a:chOff x="5200650" y="1722438"/>
            <a:chExt cx="1797050" cy="3409950"/>
          </a:xfrm>
        </p:grpSpPr>
        <p:sp>
          <p:nvSpPr>
            <p:cNvPr id="105" name="Freeform 26">
              <a:extLst>
                <a:ext uri="{FF2B5EF4-FFF2-40B4-BE49-F238E27FC236}">
                  <a16:creationId xmlns:a16="http://schemas.microsoft.com/office/drawing/2014/main" id="{D5EE552A-CFE9-4D35-BDE3-A939AA559C2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200650" y="1722438"/>
              <a:ext cx="1797050" cy="3409950"/>
            </a:xfrm>
            <a:custGeom>
              <a:avLst/>
              <a:gdLst>
                <a:gd name="T0" fmla="*/ 497 w 543"/>
                <a:gd name="T1" fmla="*/ 0 h 1030"/>
                <a:gd name="T2" fmla="*/ 46 w 543"/>
                <a:gd name="T3" fmla="*/ 0 h 1030"/>
                <a:gd name="T4" fmla="*/ 0 w 543"/>
                <a:gd name="T5" fmla="*/ 46 h 1030"/>
                <a:gd name="T6" fmla="*/ 0 w 543"/>
                <a:gd name="T7" fmla="*/ 983 h 1030"/>
                <a:gd name="T8" fmla="*/ 46 w 543"/>
                <a:gd name="T9" fmla="*/ 1030 h 1030"/>
                <a:gd name="T10" fmla="*/ 497 w 543"/>
                <a:gd name="T11" fmla="*/ 1030 h 1030"/>
                <a:gd name="T12" fmla="*/ 543 w 543"/>
                <a:gd name="T13" fmla="*/ 983 h 1030"/>
                <a:gd name="T14" fmla="*/ 543 w 543"/>
                <a:gd name="T15" fmla="*/ 46 h 1030"/>
                <a:gd name="T16" fmla="*/ 497 w 543"/>
                <a:gd name="T1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3" h="1030">
                  <a:moveTo>
                    <a:pt x="497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21" y="0"/>
                    <a:pt x="0" y="21"/>
                    <a:pt x="0" y="46"/>
                  </a:cubicBezTo>
                  <a:cubicBezTo>
                    <a:pt x="0" y="983"/>
                    <a:pt x="0" y="983"/>
                    <a:pt x="0" y="983"/>
                  </a:cubicBezTo>
                  <a:cubicBezTo>
                    <a:pt x="0" y="1009"/>
                    <a:pt x="21" y="1030"/>
                    <a:pt x="46" y="1030"/>
                  </a:cubicBezTo>
                  <a:cubicBezTo>
                    <a:pt x="497" y="1030"/>
                    <a:pt x="497" y="1030"/>
                    <a:pt x="497" y="1030"/>
                  </a:cubicBezTo>
                  <a:cubicBezTo>
                    <a:pt x="522" y="1030"/>
                    <a:pt x="543" y="1009"/>
                    <a:pt x="543" y="983"/>
                  </a:cubicBezTo>
                  <a:cubicBezTo>
                    <a:pt x="543" y="46"/>
                    <a:pt x="543" y="46"/>
                    <a:pt x="543" y="46"/>
                  </a:cubicBezTo>
                  <a:cubicBezTo>
                    <a:pt x="543" y="21"/>
                    <a:pt x="522" y="0"/>
                    <a:pt x="497" y="0"/>
                  </a:cubicBez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R="0" lvl="0" indent="0" defTabSz="685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350" b="0" i="0" u="none" strike="noStrike" kern="0" cap="none" spc="0" normalizeH="0" baseline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Freeform 27">
              <a:extLst>
                <a:ext uri="{FF2B5EF4-FFF2-40B4-BE49-F238E27FC236}">
                  <a16:creationId xmlns:a16="http://schemas.microsoft.com/office/drawing/2014/main" id="{62561F91-9D8C-4635-B806-AE2D1119614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310188" y="2262188"/>
              <a:ext cx="1577975" cy="2433638"/>
            </a:xfrm>
            <a:custGeom>
              <a:avLst/>
              <a:gdLst>
                <a:gd name="T0" fmla="*/ 0 w 994"/>
                <a:gd name="T1" fmla="*/ 1533 h 1533"/>
                <a:gd name="T2" fmla="*/ 994 w 994"/>
                <a:gd name="T3" fmla="*/ 1533 h 1533"/>
                <a:gd name="T4" fmla="*/ 994 w 994"/>
                <a:gd name="T5" fmla="*/ 62 h 1533"/>
                <a:gd name="T6" fmla="*/ 498 w 994"/>
                <a:gd name="T7" fmla="*/ 0 h 1533"/>
                <a:gd name="T8" fmla="*/ 0 w 994"/>
                <a:gd name="T9" fmla="*/ 62 h 1533"/>
                <a:gd name="T10" fmla="*/ 0 w 994"/>
                <a:gd name="T11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4" h="1533">
                  <a:moveTo>
                    <a:pt x="0" y="1533"/>
                  </a:moveTo>
                  <a:lnTo>
                    <a:pt x="994" y="1533"/>
                  </a:lnTo>
                  <a:lnTo>
                    <a:pt x="994" y="62"/>
                  </a:lnTo>
                  <a:lnTo>
                    <a:pt x="498" y="0"/>
                  </a:lnTo>
                  <a:lnTo>
                    <a:pt x="0" y="62"/>
                  </a:lnTo>
                  <a:lnTo>
                    <a:pt x="0" y="1533"/>
                  </a:lnTo>
                  <a:close/>
                </a:path>
              </a:pathLst>
            </a:custGeom>
            <a:solidFill>
              <a:srgbClr val="D2D2D2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R="0" lvl="0" indent="0" defTabSz="685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350" b="0" i="0" u="none" strike="noStrike" kern="0" cap="none" spc="0" normalizeH="0" baseline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Rectangle 28">
              <a:extLst>
                <a:ext uri="{FF2B5EF4-FFF2-40B4-BE49-F238E27FC236}">
                  <a16:creationId xmlns:a16="http://schemas.microsoft.com/office/drawing/2014/main" id="{71C38A4E-A7CA-4FC4-B76A-394814BBAD30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5310188" y="2006601"/>
              <a:ext cx="1577975" cy="354013"/>
            </a:xfrm>
            <a:prstGeom prst="rect">
              <a:avLst/>
            </a:prstGeom>
            <a:solidFill>
              <a:srgbClr val="505050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en-US"/>
            </a:p>
          </p:txBody>
        </p:sp>
        <p:sp>
          <p:nvSpPr>
            <p:cNvPr id="108" name="Rectangle 29">
              <a:extLst>
                <a:ext uri="{FF2B5EF4-FFF2-40B4-BE49-F238E27FC236}">
                  <a16:creationId xmlns:a16="http://schemas.microsoft.com/office/drawing/2014/main" id="{0EB3CFB9-1B4F-40C4-8527-07696A24C42D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5942013" y="3522663"/>
              <a:ext cx="804863" cy="39688"/>
            </a:xfrm>
            <a:prstGeom prst="rect">
              <a:avLst/>
            </a:prstGeom>
            <a:solidFill>
              <a:srgbClr val="505050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R="0" lvl="0" indent="0" defTabSz="685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350" b="0" i="0" u="none" strike="noStrike" kern="0" cap="none" spc="0" normalizeH="0" baseline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Rectangle 30">
              <a:extLst>
                <a:ext uri="{FF2B5EF4-FFF2-40B4-BE49-F238E27FC236}">
                  <a16:creationId xmlns:a16="http://schemas.microsoft.com/office/drawing/2014/main" id="{A6E51830-661E-42FF-A82A-D30745B76D1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5419725" y="3689351"/>
              <a:ext cx="1327150" cy="39688"/>
            </a:xfrm>
            <a:prstGeom prst="rect">
              <a:avLst/>
            </a:prstGeom>
            <a:solidFill>
              <a:srgbClr val="505050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R="0" lvl="0" indent="0" defTabSz="685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350" b="0" i="0" u="none" strike="noStrike" kern="0" cap="none" spc="0" normalizeH="0" baseline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Rectangle 31">
              <a:extLst>
                <a:ext uri="{FF2B5EF4-FFF2-40B4-BE49-F238E27FC236}">
                  <a16:creationId xmlns:a16="http://schemas.microsoft.com/office/drawing/2014/main" id="{95201EB4-D463-4472-9390-C70DD9F565CA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5419725" y="3851276"/>
              <a:ext cx="1327150" cy="39688"/>
            </a:xfrm>
            <a:prstGeom prst="rect">
              <a:avLst/>
            </a:prstGeom>
            <a:solidFill>
              <a:srgbClr val="505050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R="0" lvl="0" indent="0" defTabSz="685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350" b="0" i="0" u="none" strike="noStrike" kern="0" cap="none" spc="0" normalizeH="0" baseline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Rectangle 32">
              <a:extLst>
                <a:ext uri="{FF2B5EF4-FFF2-40B4-BE49-F238E27FC236}">
                  <a16:creationId xmlns:a16="http://schemas.microsoft.com/office/drawing/2014/main" id="{B130CDDD-D0C4-4E72-B76C-DB984523826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5419725" y="4013201"/>
              <a:ext cx="730250" cy="42863"/>
            </a:xfrm>
            <a:prstGeom prst="rect">
              <a:avLst/>
            </a:prstGeom>
            <a:solidFill>
              <a:srgbClr val="505050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R="0" lvl="0" indent="0" defTabSz="685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350" b="0" i="0" u="none" strike="noStrike" kern="0" cap="none" spc="0" normalizeH="0" baseline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Rectangle 33">
              <a:extLst>
                <a:ext uri="{FF2B5EF4-FFF2-40B4-BE49-F238E27FC236}">
                  <a16:creationId xmlns:a16="http://schemas.microsoft.com/office/drawing/2014/main" id="{65FB6058-8B32-4371-95BE-A2B310C6B8FB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5419725" y="4178301"/>
              <a:ext cx="1327150" cy="36513"/>
            </a:xfrm>
            <a:prstGeom prst="rect">
              <a:avLst/>
            </a:prstGeom>
            <a:solidFill>
              <a:srgbClr val="505050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R="0" lvl="0" indent="0" defTabSz="685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350" b="0" i="0" u="none" strike="noStrike" kern="0" cap="none" spc="0" normalizeH="0" baseline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Rectangle 34">
              <a:extLst>
                <a:ext uri="{FF2B5EF4-FFF2-40B4-BE49-F238E27FC236}">
                  <a16:creationId xmlns:a16="http://schemas.microsoft.com/office/drawing/2014/main" id="{FB2303C7-0661-4CF0-B491-D2E9D47EE15A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6149975" y="4341813"/>
              <a:ext cx="596900" cy="36513"/>
            </a:xfrm>
            <a:prstGeom prst="rect">
              <a:avLst/>
            </a:prstGeom>
            <a:solidFill>
              <a:srgbClr val="505050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R="0" lvl="0" indent="0" defTabSz="685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350" b="0" i="0" u="none" strike="noStrike" kern="0" cap="none" spc="0" normalizeH="0" baseline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Rectangle 35">
              <a:extLst>
                <a:ext uri="{FF2B5EF4-FFF2-40B4-BE49-F238E27FC236}">
                  <a16:creationId xmlns:a16="http://schemas.microsoft.com/office/drawing/2014/main" id="{C3FA6748-9371-4617-9A5E-AEF6112AB5DA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5932488" y="2509838"/>
              <a:ext cx="836613" cy="49213"/>
            </a:xfrm>
            <a:prstGeom prst="rect">
              <a:avLst/>
            </a:prstGeom>
            <a:solidFill>
              <a:schemeClr val="bg1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en-US"/>
            </a:p>
          </p:txBody>
        </p:sp>
        <p:sp>
          <p:nvSpPr>
            <p:cNvPr id="115" name="Rectangle 36">
              <a:extLst>
                <a:ext uri="{FF2B5EF4-FFF2-40B4-BE49-F238E27FC236}">
                  <a16:creationId xmlns:a16="http://schemas.microsoft.com/office/drawing/2014/main" id="{22819134-DC28-4E40-9A2C-B052D6FE6E78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5429250" y="2509838"/>
              <a:ext cx="171450" cy="49213"/>
            </a:xfrm>
            <a:prstGeom prst="rect">
              <a:avLst/>
            </a:prstGeom>
            <a:solidFill>
              <a:schemeClr val="bg1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en-US"/>
            </a:p>
          </p:txBody>
        </p:sp>
        <p:sp>
          <p:nvSpPr>
            <p:cNvPr id="116" name="Rectangle 37">
              <a:extLst>
                <a:ext uri="{FF2B5EF4-FFF2-40B4-BE49-F238E27FC236}">
                  <a16:creationId xmlns:a16="http://schemas.microsoft.com/office/drawing/2014/main" id="{A8AB1BAE-A549-4C2D-90AE-29E7A84F30C2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5680075" y="2509838"/>
              <a:ext cx="173038" cy="49213"/>
            </a:xfrm>
            <a:prstGeom prst="rect">
              <a:avLst/>
            </a:prstGeom>
            <a:solidFill>
              <a:schemeClr val="bg1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en-US"/>
            </a:p>
          </p:txBody>
        </p:sp>
        <p:sp>
          <p:nvSpPr>
            <p:cNvPr id="117" name="Rectangle 38">
              <a:extLst>
                <a:ext uri="{FF2B5EF4-FFF2-40B4-BE49-F238E27FC236}">
                  <a16:creationId xmlns:a16="http://schemas.microsoft.com/office/drawing/2014/main" id="{6BB21AAD-BEBD-464D-9425-DFCE1A810212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6650038" y="2125663"/>
              <a:ext cx="152400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39">
              <a:extLst>
                <a:ext uri="{FF2B5EF4-FFF2-40B4-BE49-F238E27FC236}">
                  <a16:creationId xmlns:a16="http://schemas.microsoft.com/office/drawing/2014/main" id="{82C133A5-90DA-4452-B1C2-96A28D1B3B2D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6650038" y="2168526"/>
              <a:ext cx="152400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40">
              <a:extLst>
                <a:ext uri="{FF2B5EF4-FFF2-40B4-BE49-F238E27FC236}">
                  <a16:creationId xmlns:a16="http://schemas.microsoft.com/office/drawing/2014/main" id="{9EC959C0-2ED1-429D-9343-6B03D72EC2DB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6650038" y="2216151"/>
              <a:ext cx="152400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41">
              <a:extLst>
                <a:ext uri="{FF2B5EF4-FFF2-40B4-BE49-F238E27FC236}">
                  <a16:creationId xmlns:a16="http://schemas.microsoft.com/office/drawing/2014/main" id="{27EB350B-78EC-4CE4-9803-6981B8ABF25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6027738" y="4837113"/>
              <a:ext cx="142875" cy="146050"/>
            </a:xfrm>
            <a:prstGeom prst="rect">
              <a:avLst/>
            </a:prstGeom>
            <a:solidFill>
              <a:srgbClr val="505050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R="0" lvl="0" indent="0" defTabSz="685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350" b="0" i="0" u="none" strike="noStrike" kern="0" cap="none" spc="0" normalizeH="0" baseline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Freeform 42">
              <a:extLst>
                <a:ext uri="{FF2B5EF4-FFF2-40B4-BE49-F238E27FC236}">
                  <a16:creationId xmlns:a16="http://schemas.microsoft.com/office/drawing/2014/main" id="{E19CD1BB-BAEF-4D84-8870-955840A2D73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783263" y="1841501"/>
              <a:ext cx="631825" cy="36513"/>
            </a:xfrm>
            <a:custGeom>
              <a:avLst/>
              <a:gdLst>
                <a:gd name="T0" fmla="*/ 185 w 191"/>
                <a:gd name="T1" fmla="*/ 11 h 11"/>
                <a:gd name="T2" fmla="*/ 6 w 191"/>
                <a:gd name="T3" fmla="*/ 11 h 11"/>
                <a:gd name="T4" fmla="*/ 0 w 191"/>
                <a:gd name="T5" fmla="*/ 6 h 11"/>
                <a:gd name="T6" fmla="*/ 6 w 191"/>
                <a:gd name="T7" fmla="*/ 0 h 11"/>
                <a:gd name="T8" fmla="*/ 185 w 191"/>
                <a:gd name="T9" fmla="*/ 0 h 11"/>
                <a:gd name="T10" fmla="*/ 191 w 191"/>
                <a:gd name="T11" fmla="*/ 6 h 11"/>
                <a:gd name="T12" fmla="*/ 185 w 19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" h="11">
                  <a:moveTo>
                    <a:pt x="185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9" y="0"/>
                    <a:pt x="191" y="2"/>
                    <a:pt x="191" y="6"/>
                  </a:cubicBezTo>
                  <a:cubicBezTo>
                    <a:pt x="191" y="9"/>
                    <a:pt x="189" y="11"/>
                    <a:pt x="185" y="11"/>
                  </a:cubicBezTo>
                  <a:close/>
                </a:path>
              </a:pathLst>
            </a:custGeom>
            <a:solidFill>
              <a:srgbClr val="505050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R="0" lvl="0" indent="0" defTabSz="685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350" b="0" i="0" u="none" strike="noStrike" kern="0" cap="none" spc="0" normalizeH="0" baseline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Rectangle 43">
              <a:extLst>
                <a:ext uri="{FF2B5EF4-FFF2-40B4-BE49-F238E27FC236}">
                  <a16:creationId xmlns:a16="http://schemas.microsoft.com/office/drawing/2014/main" id="{AB3A5491-F398-47CB-BBBC-35E96F4E414D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5429250" y="2722563"/>
              <a:ext cx="1339850" cy="628650"/>
            </a:xfrm>
            <a:prstGeom prst="rect">
              <a:avLst/>
            </a:prstGeom>
            <a:solidFill>
              <a:srgbClr val="505050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en-US"/>
            </a:p>
          </p:txBody>
        </p:sp>
      </p:grpSp>
      <p:sp>
        <p:nvSpPr>
          <p:cNvPr id="149" name="Oval 148">
            <a:extLst>
              <a:ext uri="{FF2B5EF4-FFF2-40B4-BE49-F238E27FC236}">
                <a16:creationId xmlns:a16="http://schemas.microsoft.com/office/drawing/2014/main" id="{88B05F2C-2F66-43AA-A9E2-803B1F843606}"/>
              </a:ext>
            </a:extLst>
          </p:cNvPr>
          <p:cNvSpPr/>
          <p:nvPr userDrawn="1"/>
        </p:nvSpPr>
        <p:spPr bwMode="gray">
          <a:xfrm>
            <a:off x="5919016" y="1343025"/>
            <a:ext cx="1202159" cy="1202159"/>
          </a:xfrm>
          <a:prstGeom prst="ellipse">
            <a:avLst/>
          </a:prstGeom>
          <a:solidFill>
            <a:srgbClr val="232323"/>
          </a:solidFill>
          <a:ln w="10795" cap="flat" cmpd="sng" algn="ctr">
            <a:noFill/>
            <a:prstDash val="solid"/>
          </a:ln>
          <a:effectLst>
            <a:outerShdw blurRad="254000" dist="50800" dir="2700000" sx="101000" sy="101000" algn="tl" rotWithShape="0">
              <a:prstClr val="black">
                <a:alpha val="35000"/>
              </a:prstClr>
            </a:outerShdw>
          </a:effectLst>
        </p:spPr>
        <p:txBody>
          <a:bodyPr vert="horz" wrap="square" lIns="0" tIns="34967" rIns="0" bIns="34967" numCol="1" rtlCol="0" anchor="ctr" anchorCtr="0" compatLnSpc="1">
            <a:prstTxWarp prst="textNoShape">
              <a:avLst/>
            </a:prstTxWarp>
          </a:bodyPr>
          <a:lstStyle/>
          <a:p>
            <a:pPr marR="0" lvl="0" indent="0" algn="ctr" defTabSz="699086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</a:endParaRP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E88D9ECD-A4C6-4CFD-BE83-83D944C0F97B}"/>
              </a:ext>
            </a:extLst>
          </p:cNvPr>
          <p:cNvGrpSpPr/>
          <p:nvPr userDrawn="1"/>
        </p:nvGrpSpPr>
        <p:grpSpPr bwMode="gray">
          <a:xfrm>
            <a:off x="6088730" y="1715131"/>
            <a:ext cx="862732" cy="457946"/>
            <a:chOff x="6151563" y="1584325"/>
            <a:chExt cx="4276725" cy="2270126"/>
          </a:xfrm>
        </p:grpSpPr>
        <p:sp>
          <p:nvSpPr>
            <p:cNvPr id="129" name="Rectangle 47">
              <a:extLst>
                <a:ext uri="{FF2B5EF4-FFF2-40B4-BE49-F238E27FC236}">
                  <a16:creationId xmlns:a16="http://schemas.microsoft.com/office/drawing/2014/main" id="{26C055B8-93FF-46DA-B415-D8D54497176C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6630988" y="1584325"/>
              <a:ext cx="3317875" cy="2084388"/>
            </a:xfrm>
            <a:prstGeom prst="rect">
              <a:avLst/>
            </a:prstGeom>
            <a:solidFill>
              <a:srgbClr val="737373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R="0" lvl="0" indent="0" defTabSz="685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350" b="0" i="0" u="none" strike="noStrike" kern="0" cap="none" spc="0" normalizeH="0" baseline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Rectangle 48">
              <a:extLst>
                <a:ext uri="{FF2B5EF4-FFF2-40B4-BE49-F238E27FC236}">
                  <a16:creationId xmlns:a16="http://schemas.microsoft.com/office/drawing/2014/main" id="{CFE4BDC0-DE0F-4728-875B-177D4395AAE0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6848476" y="1785938"/>
              <a:ext cx="2879725" cy="17637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49">
              <a:extLst>
                <a:ext uri="{FF2B5EF4-FFF2-40B4-BE49-F238E27FC236}">
                  <a16:creationId xmlns:a16="http://schemas.microsoft.com/office/drawing/2014/main" id="{DF9925D4-DE10-40F0-8BA3-16B00AE6C44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6151563" y="3668713"/>
              <a:ext cx="4276725" cy="185738"/>
            </a:xfrm>
            <a:custGeom>
              <a:avLst/>
              <a:gdLst>
                <a:gd name="T0" fmla="*/ 1265 w 1295"/>
                <a:gd name="T1" fmla="*/ 56 h 56"/>
                <a:gd name="T2" fmla="*/ 29 w 1295"/>
                <a:gd name="T3" fmla="*/ 56 h 56"/>
                <a:gd name="T4" fmla="*/ 0 w 1295"/>
                <a:gd name="T5" fmla="*/ 26 h 56"/>
                <a:gd name="T6" fmla="*/ 0 w 1295"/>
                <a:gd name="T7" fmla="*/ 0 h 56"/>
                <a:gd name="T8" fmla="*/ 1295 w 1295"/>
                <a:gd name="T9" fmla="*/ 0 h 56"/>
                <a:gd name="T10" fmla="*/ 1295 w 1295"/>
                <a:gd name="T11" fmla="*/ 26 h 56"/>
                <a:gd name="T12" fmla="*/ 1265 w 1295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5" h="56">
                  <a:moveTo>
                    <a:pt x="1265" y="56"/>
                  </a:moveTo>
                  <a:cubicBezTo>
                    <a:pt x="29" y="56"/>
                    <a:pt x="29" y="56"/>
                    <a:pt x="29" y="56"/>
                  </a:cubicBezTo>
                  <a:cubicBezTo>
                    <a:pt x="13" y="56"/>
                    <a:pt x="0" y="43"/>
                    <a:pt x="0" y="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95" y="0"/>
                    <a:pt x="1295" y="0"/>
                    <a:pt x="1295" y="0"/>
                  </a:cubicBezTo>
                  <a:cubicBezTo>
                    <a:pt x="1295" y="26"/>
                    <a:pt x="1295" y="26"/>
                    <a:pt x="1295" y="26"/>
                  </a:cubicBezTo>
                  <a:cubicBezTo>
                    <a:pt x="1295" y="43"/>
                    <a:pt x="1282" y="56"/>
                    <a:pt x="1265" y="56"/>
                  </a:cubicBezTo>
                  <a:close/>
                </a:path>
              </a:pathLst>
            </a:custGeom>
            <a:solidFill>
              <a:srgbClr val="505050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en-US"/>
            </a:p>
          </p:txBody>
        </p:sp>
        <p:sp>
          <p:nvSpPr>
            <p:cNvPr id="132" name="Rectangle 50">
              <a:extLst>
                <a:ext uri="{FF2B5EF4-FFF2-40B4-BE49-F238E27FC236}">
                  <a16:creationId xmlns:a16="http://schemas.microsoft.com/office/drawing/2014/main" id="{E95E9909-20A7-4A13-8FBC-BB76A4AAD52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353301" y="2098675"/>
              <a:ext cx="865188" cy="330200"/>
            </a:xfrm>
            <a:prstGeom prst="rect">
              <a:avLst/>
            </a:prstGeom>
            <a:solidFill>
              <a:srgbClr val="505050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en-US"/>
            </a:p>
          </p:txBody>
        </p:sp>
        <p:sp>
          <p:nvSpPr>
            <p:cNvPr id="133" name="Rectangle 51">
              <a:extLst>
                <a:ext uri="{FF2B5EF4-FFF2-40B4-BE49-F238E27FC236}">
                  <a16:creationId xmlns:a16="http://schemas.microsoft.com/office/drawing/2014/main" id="{2FD4C439-4658-45FA-AB12-5252FC20915B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086601" y="2098675"/>
              <a:ext cx="266700" cy="330200"/>
            </a:xfrm>
            <a:prstGeom prst="rect">
              <a:avLst/>
            </a:prstGeom>
            <a:solidFill>
              <a:schemeClr val="bg1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en-US"/>
            </a:p>
          </p:txBody>
        </p:sp>
        <p:sp>
          <p:nvSpPr>
            <p:cNvPr id="134" name="Rectangle 52">
              <a:extLst>
                <a:ext uri="{FF2B5EF4-FFF2-40B4-BE49-F238E27FC236}">
                  <a16:creationId xmlns:a16="http://schemas.microsoft.com/office/drawing/2014/main" id="{D9CFF0E1-0AE6-43B7-BC45-CB587EB544A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086601" y="2559050"/>
              <a:ext cx="1131888" cy="101600"/>
            </a:xfrm>
            <a:prstGeom prst="rect">
              <a:avLst/>
            </a:prstGeom>
            <a:solidFill>
              <a:srgbClr val="505050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en-US"/>
            </a:p>
          </p:txBody>
        </p:sp>
        <p:sp>
          <p:nvSpPr>
            <p:cNvPr id="135" name="Rectangle 53">
              <a:extLst>
                <a:ext uri="{FF2B5EF4-FFF2-40B4-BE49-F238E27FC236}">
                  <a16:creationId xmlns:a16="http://schemas.microsoft.com/office/drawing/2014/main" id="{E57A2468-B3CA-4D73-B693-76A85B0F761F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086601" y="2744788"/>
              <a:ext cx="1131888" cy="101600"/>
            </a:xfrm>
            <a:prstGeom prst="rect">
              <a:avLst/>
            </a:prstGeom>
            <a:solidFill>
              <a:srgbClr val="505050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en-US"/>
            </a:p>
          </p:txBody>
        </p:sp>
        <p:sp>
          <p:nvSpPr>
            <p:cNvPr id="136" name="Rectangle 54">
              <a:extLst>
                <a:ext uri="{FF2B5EF4-FFF2-40B4-BE49-F238E27FC236}">
                  <a16:creationId xmlns:a16="http://schemas.microsoft.com/office/drawing/2014/main" id="{590B34AA-176F-4A9B-8492-C9062CEEB0A2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086601" y="2925763"/>
              <a:ext cx="1131888" cy="106363"/>
            </a:xfrm>
            <a:prstGeom prst="rect">
              <a:avLst/>
            </a:prstGeom>
            <a:solidFill>
              <a:srgbClr val="505050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en-US"/>
            </a:p>
          </p:txBody>
        </p:sp>
        <p:sp>
          <p:nvSpPr>
            <p:cNvPr id="137" name="Rectangle 55">
              <a:extLst>
                <a:ext uri="{FF2B5EF4-FFF2-40B4-BE49-F238E27FC236}">
                  <a16:creationId xmlns:a16="http://schemas.microsoft.com/office/drawing/2014/main" id="{B478D54E-B6DE-4ACF-B271-59436F9D78D0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086601" y="3111500"/>
              <a:ext cx="1131888" cy="103188"/>
            </a:xfrm>
            <a:prstGeom prst="rect">
              <a:avLst/>
            </a:prstGeom>
            <a:solidFill>
              <a:srgbClr val="505050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en-US"/>
            </a:p>
          </p:txBody>
        </p:sp>
        <p:sp>
          <p:nvSpPr>
            <p:cNvPr id="138" name="Rectangle 56">
              <a:extLst>
                <a:ext uri="{FF2B5EF4-FFF2-40B4-BE49-F238E27FC236}">
                  <a16:creationId xmlns:a16="http://schemas.microsoft.com/office/drawing/2014/main" id="{10E94144-47B6-4CC4-8ACA-8555C206329A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086601" y="3297238"/>
              <a:ext cx="1131888" cy="103188"/>
            </a:xfrm>
            <a:prstGeom prst="rect">
              <a:avLst/>
            </a:prstGeom>
            <a:solidFill>
              <a:srgbClr val="505050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en-US"/>
            </a:p>
          </p:txBody>
        </p:sp>
        <p:sp>
          <p:nvSpPr>
            <p:cNvPr id="139" name="Rectangle 57">
              <a:extLst>
                <a:ext uri="{FF2B5EF4-FFF2-40B4-BE49-F238E27FC236}">
                  <a16:creationId xmlns:a16="http://schemas.microsoft.com/office/drawing/2014/main" id="{884B7082-B3DA-41C6-888E-340C61D061D8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8337551" y="2098675"/>
              <a:ext cx="314325" cy="336550"/>
            </a:xfrm>
            <a:prstGeom prst="rect">
              <a:avLst/>
            </a:prstGeom>
            <a:solidFill>
              <a:srgbClr val="737373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R="0" lvl="0" indent="0" defTabSz="685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350" b="0" i="0" u="none" strike="noStrike" kern="0" cap="none" spc="0" normalizeH="0" baseline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Rectangle 58">
              <a:extLst>
                <a:ext uri="{FF2B5EF4-FFF2-40B4-BE49-F238E27FC236}">
                  <a16:creationId xmlns:a16="http://schemas.microsoft.com/office/drawing/2014/main" id="{EAB98FDB-F070-4FD8-8674-449941060C9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8764588" y="2098675"/>
              <a:ext cx="312738" cy="336550"/>
            </a:xfrm>
            <a:prstGeom prst="rect">
              <a:avLst/>
            </a:prstGeom>
            <a:solidFill>
              <a:srgbClr val="737373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R="0" lvl="0" indent="0" defTabSz="685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350" b="0" i="0" u="none" strike="noStrike" kern="0" cap="none" spc="0" normalizeH="0" baseline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Rectangle 59">
              <a:extLst>
                <a:ext uri="{FF2B5EF4-FFF2-40B4-BE49-F238E27FC236}">
                  <a16:creationId xmlns:a16="http://schemas.microsoft.com/office/drawing/2014/main" id="{B045539F-5CE5-47A9-A17E-1643D4CD9B2A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9193213" y="2098675"/>
              <a:ext cx="314325" cy="336550"/>
            </a:xfrm>
            <a:prstGeom prst="rect">
              <a:avLst/>
            </a:prstGeom>
            <a:solidFill>
              <a:srgbClr val="737373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R="0" lvl="0" indent="0" defTabSz="685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350" b="0" i="0" u="none" strike="noStrike" kern="0" cap="none" spc="0" normalizeH="0" baseline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Rectangle 60">
              <a:extLst>
                <a:ext uri="{FF2B5EF4-FFF2-40B4-BE49-F238E27FC236}">
                  <a16:creationId xmlns:a16="http://schemas.microsoft.com/office/drawing/2014/main" id="{C0C7BB4D-3B48-4D4F-B494-4C1EE0FD7C1C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8337551" y="2581275"/>
              <a:ext cx="314325" cy="334963"/>
            </a:xfrm>
            <a:prstGeom prst="rect">
              <a:avLst/>
            </a:prstGeom>
            <a:solidFill>
              <a:srgbClr val="737373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R="0" lvl="0" indent="0" defTabSz="685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350" b="0" i="0" u="none" strike="noStrike" kern="0" cap="none" spc="0" normalizeH="0" baseline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Rectangle 61">
              <a:extLst>
                <a:ext uri="{FF2B5EF4-FFF2-40B4-BE49-F238E27FC236}">
                  <a16:creationId xmlns:a16="http://schemas.microsoft.com/office/drawing/2014/main" id="{0BFA0E04-B61F-491E-8CEE-28213247876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8764588" y="2581275"/>
              <a:ext cx="312738" cy="334963"/>
            </a:xfrm>
            <a:prstGeom prst="rect">
              <a:avLst/>
            </a:prstGeom>
            <a:solidFill>
              <a:srgbClr val="737373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R="0" lvl="0" indent="0" defTabSz="685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350" b="0" i="0" u="none" strike="noStrike" kern="0" cap="none" spc="0" normalizeH="0" baseline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Rectangle 62">
              <a:extLst>
                <a:ext uri="{FF2B5EF4-FFF2-40B4-BE49-F238E27FC236}">
                  <a16:creationId xmlns:a16="http://schemas.microsoft.com/office/drawing/2014/main" id="{AFB42A0A-BD91-43E7-988D-573EEC534564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9193213" y="2581275"/>
              <a:ext cx="314325" cy="334963"/>
            </a:xfrm>
            <a:prstGeom prst="rect">
              <a:avLst/>
            </a:prstGeom>
            <a:solidFill>
              <a:srgbClr val="737373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R="0" lvl="0" indent="0" defTabSz="685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350" b="0" i="0" u="none" strike="noStrike" kern="0" cap="none" spc="0" normalizeH="0" baseline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Rectangle 63">
              <a:extLst>
                <a:ext uri="{FF2B5EF4-FFF2-40B4-BE49-F238E27FC236}">
                  <a16:creationId xmlns:a16="http://schemas.microsoft.com/office/drawing/2014/main" id="{BA15039E-DBE6-4F6E-80B1-70B510D54B0F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8337551" y="3062288"/>
              <a:ext cx="314325" cy="338138"/>
            </a:xfrm>
            <a:prstGeom prst="rect">
              <a:avLst/>
            </a:prstGeom>
            <a:solidFill>
              <a:srgbClr val="737373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R="0" lvl="0" indent="0" defTabSz="685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350" b="0" i="0" u="none" strike="noStrike" kern="0" cap="none" spc="0" normalizeH="0" baseline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Rectangle 64">
              <a:extLst>
                <a:ext uri="{FF2B5EF4-FFF2-40B4-BE49-F238E27FC236}">
                  <a16:creationId xmlns:a16="http://schemas.microsoft.com/office/drawing/2014/main" id="{265A4B65-72CE-4B68-9D58-5199411F4C9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8764588" y="3062288"/>
              <a:ext cx="312738" cy="338138"/>
            </a:xfrm>
            <a:prstGeom prst="rect">
              <a:avLst/>
            </a:prstGeom>
            <a:solidFill>
              <a:srgbClr val="737373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R="0" lvl="0" indent="0" defTabSz="685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350" b="0" i="0" u="none" strike="noStrike" kern="0" cap="none" spc="0" normalizeH="0" baseline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Rectangle 65">
              <a:extLst>
                <a:ext uri="{FF2B5EF4-FFF2-40B4-BE49-F238E27FC236}">
                  <a16:creationId xmlns:a16="http://schemas.microsoft.com/office/drawing/2014/main" id="{9602881A-C071-4CA3-9947-55E1E8A8C5B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9193213" y="3062288"/>
              <a:ext cx="314325" cy="338138"/>
            </a:xfrm>
            <a:prstGeom prst="rect">
              <a:avLst/>
            </a:prstGeom>
            <a:solidFill>
              <a:srgbClr val="737373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R="0" lvl="0" indent="0" defTabSz="685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350" b="0" i="0" u="none" strike="noStrike" kern="0" cap="none" spc="0" normalizeH="0" baseline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05" name="Multiplication Sign 204">
            <a:extLst>
              <a:ext uri="{FF2B5EF4-FFF2-40B4-BE49-F238E27FC236}">
                <a16:creationId xmlns:a16="http://schemas.microsoft.com/office/drawing/2014/main" id="{464A0F58-5D65-499E-8280-34A9DFF27F4A}"/>
              </a:ext>
            </a:extLst>
          </p:cNvPr>
          <p:cNvSpPr/>
          <p:nvPr userDrawn="1"/>
        </p:nvSpPr>
        <p:spPr bwMode="ltGray">
          <a:xfrm>
            <a:off x="2732433" y="2123290"/>
            <a:ext cx="536426" cy="536423"/>
          </a:xfrm>
          <a:prstGeom prst="mathMultiply">
            <a:avLst>
              <a:gd name="adj1" fmla="val 16854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35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1" name="Multiplication Sign 210">
            <a:extLst>
              <a:ext uri="{FF2B5EF4-FFF2-40B4-BE49-F238E27FC236}">
                <a16:creationId xmlns:a16="http://schemas.microsoft.com/office/drawing/2014/main" id="{69338860-60E4-44A3-B6C1-0BC1315BA942}"/>
              </a:ext>
            </a:extLst>
          </p:cNvPr>
          <p:cNvSpPr/>
          <p:nvPr userDrawn="1"/>
        </p:nvSpPr>
        <p:spPr bwMode="ltGray">
          <a:xfrm>
            <a:off x="4703919" y="2123290"/>
            <a:ext cx="536426" cy="536423"/>
          </a:xfrm>
          <a:prstGeom prst="mathMultiply">
            <a:avLst>
              <a:gd name="adj1" fmla="val 16854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35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4" name="Multiplication Sign 213">
            <a:extLst>
              <a:ext uri="{FF2B5EF4-FFF2-40B4-BE49-F238E27FC236}">
                <a16:creationId xmlns:a16="http://schemas.microsoft.com/office/drawing/2014/main" id="{DFD379AB-2220-4E7F-85FE-EBBE910DB5C2}"/>
              </a:ext>
            </a:extLst>
          </p:cNvPr>
          <p:cNvSpPr/>
          <p:nvPr userDrawn="1"/>
        </p:nvSpPr>
        <p:spPr bwMode="ltGray">
          <a:xfrm>
            <a:off x="6619972" y="2123290"/>
            <a:ext cx="536426" cy="536423"/>
          </a:xfrm>
          <a:prstGeom prst="mathMultiply">
            <a:avLst>
              <a:gd name="adj1" fmla="val 16854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35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971C9C6-D4A9-4DFA-9E2D-9E501DB092DC}"/>
              </a:ext>
            </a:extLst>
          </p:cNvPr>
          <p:cNvGrpSpPr/>
          <p:nvPr userDrawn="1"/>
        </p:nvGrpSpPr>
        <p:grpSpPr bwMode="gray">
          <a:xfrm>
            <a:off x="2349209" y="1723685"/>
            <a:ext cx="538653" cy="408412"/>
            <a:chOff x="3132278" y="2298246"/>
            <a:chExt cx="718204" cy="544549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9123BC5-D4FA-46FE-A2AC-4D6533EA9AB2}"/>
                </a:ext>
              </a:extLst>
            </p:cNvPr>
            <p:cNvSpPr/>
            <p:nvPr/>
          </p:nvSpPr>
          <p:spPr bwMode="gray">
            <a:xfrm>
              <a:off x="3194451" y="2298246"/>
              <a:ext cx="107195" cy="171511"/>
            </a:xfrm>
            <a:custGeom>
              <a:avLst/>
              <a:gdLst/>
              <a:ahLst/>
              <a:cxnLst/>
              <a:rect l="0" t="0" r="0" b="0"/>
              <a:pathLst>
                <a:path w="95250" h="152400">
                  <a:moveTo>
                    <a:pt x="81439" y="147161"/>
                  </a:moveTo>
                  <a:lnTo>
                    <a:pt x="20479" y="147161"/>
                  </a:lnTo>
                  <a:cubicBezTo>
                    <a:pt x="13811" y="147161"/>
                    <a:pt x="7144" y="141446"/>
                    <a:pt x="7144" y="133826"/>
                  </a:cubicBezTo>
                  <a:lnTo>
                    <a:pt x="7144" y="19526"/>
                  </a:lnTo>
                  <a:cubicBezTo>
                    <a:pt x="7144" y="12859"/>
                    <a:pt x="12859" y="7144"/>
                    <a:pt x="20479" y="7144"/>
                  </a:cubicBezTo>
                  <a:lnTo>
                    <a:pt x="81439" y="7144"/>
                  </a:lnTo>
                  <a:cubicBezTo>
                    <a:pt x="88106" y="7144"/>
                    <a:pt x="94774" y="12859"/>
                    <a:pt x="94774" y="20479"/>
                  </a:cubicBezTo>
                  <a:lnTo>
                    <a:pt x="94774" y="134779"/>
                  </a:lnTo>
                  <a:cubicBezTo>
                    <a:pt x="94774" y="141446"/>
                    <a:pt x="88106" y="147161"/>
                    <a:pt x="81439" y="147161"/>
                  </a:cubicBez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711D87E-2859-4301-A153-9C62DB528E0B}"/>
                </a:ext>
              </a:extLst>
            </p:cNvPr>
            <p:cNvSpPr/>
            <p:nvPr/>
          </p:nvSpPr>
          <p:spPr bwMode="gray">
            <a:xfrm>
              <a:off x="3293070" y="2417233"/>
              <a:ext cx="557412" cy="407339"/>
            </a:xfrm>
            <a:custGeom>
              <a:avLst/>
              <a:gdLst/>
              <a:ahLst/>
              <a:cxnLst/>
              <a:rect l="0" t="0" r="0" b="0"/>
              <a:pathLst>
                <a:path w="495300" h="361950">
                  <a:moveTo>
                    <a:pt x="488156" y="31909"/>
                  </a:moveTo>
                  <a:lnTo>
                    <a:pt x="439579" y="7144"/>
                  </a:lnTo>
                  <a:lnTo>
                    <a:pt x="7144" y="7144"/>
                  </a:lnTo>
                  <a:lnTo>
                    <a:pt x="7144" y="356711"/>
                  </a:lnTo>
                  <a:lnTo>
                    <a:pt x="433864" y="356711"/>
                  </a:lnTo>
                  <a:lnTo>
                    <a:pt x="488156" y="328136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A4F64010-C37F-4B0B-8C4B-E5CD5398E636}"/>
                </a:ext>
              </a:extLst>
            </p:cNvPr>
            <p:cNvSpPr/>
            <p:nvPr/>
          </p:nvSpPr>
          <p:spPr bwMode="gray">
            <a:xfrm>
              <a:off x="3293070" y="2392577"/>
              <a:ext cx="557412" cy="64317"/>
            </a:xfrm>
            <a:custGeom>
              <a:avLst/>
              <a:gdLst/>
              <a:ahLst/>
              <a:cxnLst/>
              <a:rect l="0" t="0" r="0" b="0"/>
              <a:pathLst>
                <a:path w="495300" h="57150">
                  <a:moveTo>
                    <a:pt x="488156" y="53816"/>
                  </a:moveTo>
                  <a:lnTo>
                    <a:pt x="488156" y="49054"/>
                  </a:lnTo>
                  <a:cubicBezTo>
                    <a:pt x="488156" y="26194"/>
                    <a:pt x="469106" y="7144"/>
                    <a:pt x="446246" y="7144"/>
                  </a:cubicBezTo>
                  <a:lnTo>
                    <a:pt x="7144" y="7144"/>
                  </a:lnTo>
                  <a:lnTo>
                    <a:pt x="7144" y="53816"/>
                  </a:lnTo>
                  <a:lnTo>
                    <a:pt x="488156" y="53816"/>
                  </a:lnTo>
                  <a:close/>
                </a:path>
              </a:pathLst>
            </a:custGeom>
            <a:solidFill>
              <a:srgbClr val="D2D2D2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F5111A6-FF13-4B86-9A02-4968F86EFDFC}"/>
                </a:ext>
              </a:extLst>
            </p:cNvPr>
            <p:cNvSpPr/>
            <p:nvPr/>
          </p:nvSpPr>
          <p:spPr bwMode="gray">
            <a:xfrm>
              <a:off x="3293070" y="2778478"/>
              <a:ext cx="557412" cy="64317"/>
            </a:xfrm>
            <a:custGeom>
              <a:avLst/>
              <a:gdLst/>
              <a:ahLst/>
              <a:cxnLst/>
              <a:rect l="0" t="0" r="0" b="0"/>
              <a:pathLst>
                <a:path w="495300" h="57150">
                  <a:moveTo>
                    <a:pt x="7144" y="7144"/>
                  </a:moveTo>
                  <a:lnTo>
                    <a:pt x="7144" y="57626"/>
                  </a:lnTo>
                  <a:lnTo>
                    <a:pt x="446246" y="57626"/>
                  </a:lnTo>
                  <a:cubicBezTo>
                    <a:pt x="469106" y="57626"/>
                    <a:pt x="488156" y="38576"/>
                    <a:pt x="488156" y="15716"/>
                  </a:cubicBezTo>
                  <a:lnTo>
                    <a:pt x="488156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D2D2D2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46C1B4E-7932-4411-ADEE-738D4EB9AB4F}"/>
                </a:ext>
              </a:extLst>
            </p:cNvPr>
            <p:cNvSpPr/>
            <p:nvPr/>
          </p:nvSpPr>
          <p:spPr bwMode="gray">
            <a:xfrm>
              <a:off x="3132278" y="2346484"/>
              <a:ext cx="235828" cy="482376"/>
            </a:xfrm>
            <a:custGeom>
              <a:avLst/>
              <a:gdLst/>
              <a:ahLst/>
              <a:cxnLst/>
              <a:rect l="0" t="0" r="0" b="0"/>
              <a:pathLst>
                <a:path w="209550" h="428625">
                  <a:moveTo>
                    <a:pt x="205264" y="391001"/>
                  </a:moveTo>
                  <a:lnTo>
                    <a:pt x="109061" y="428149"/>
                  </a:lnTo>
                  <a:lnTo>
                    <a:pt x="7144" y="391001"/>
                  </a:lnTo>
                  <a:lnTo>
                    <a:pt x="7144" y="48101"/>
                  </a:lnTo>
                  <a:lnTo>
                    <a:pt x="106204" y="7144"/>
                  </a:lnTo>
                  <a:lnTo>
                    <a:pt x="205264" y="48101"/>
                  </a:lnTo>
                  <a:close/>
                </a:path>
              </a:pathLst>
            </a:custGeom>
            <a:solidFill>
              <a:srgbClr val="505050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03E67C2-61A7-4327-B9AE-EB39024D08C9}"/>
                </a:ext>
              </a:extLst>
            </p:cNvPr>
            <p:cNvSpPr/>
            <p:nvPr/>
          </p:nvSpPr>
          <p:spPr bwMode="gray">
            <a:xfrm>
              <a:off x="3132278" y="2327189"/>
              <a:ext cx="235828" cy="75036"/>
            </a:xfrm>
            <a:custGeom>
              <a:avLst/>
              <a:gdLst/>
              <a:ahLst/>
              <a:cxnLst/>
              <a:rect l="0" t="0" r="0" b="0"/>
              <a:pathLst>
                <a:path w="209550" h="66675">
                  <a:moveTo>
                    <a:pt x="205264" y="65246"/>
                  </a:moveTo>
                  <a:lnTo>
                    <a:pt x="205264" y="44291"/>
                  </a:lnTo>
                  <a:cubicBezTo>
                    <a:pt x="205264" y="23336"/>
                    <a:pt x="188119" y="7144"/>
                    <a:pt x="168116" y="7144"/>
                  </a:cubicBezTo>
                  <a:lnTo>
                    <a:pt x="44291" y="7144"/>
                  </a:lnTo>
                  <a:cubicBezTo>
                    <a:pt x="24289" y="7144"/>
                    <a:pt x="7144" y="24289"/>
                    <a:pt x="7144" y="44291"/>
                  </a:cubicBezTo>
                  <a:lnTo>
                    <a:pt x="7144" y="65246"/>
                  </a:lnTo>
                  <a:lnTo>
                    <a:pt x="205264" y="65246"/>
                  </a:lnTo>
                  <a:close/>
                </a:path>
              </a:pathLst>
            </a:custGeom>
            <a:solidFill>
              <a:srgbClr val="D2D2D2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D3A9CA2-5D0F-4251-A1DB-C27B4C28C03D}"/>
                </a:ext>
              </a:extLst>
            </p:cNvPr>
            <p:cNvSpPr/>
            <p:nvPr/>
          </p:nvSpPr>
          <p:spPr bwMode="gray">
            <a:xfrm>
              <a:off x="3132278" y="2778478"/>
              <a:ext cx="235828" cy="64317"/>
            </a:xfrm>
            <a:custGeom>
              <a:avLst/>
              <a:gdLst/>
              <a:ahLst/>
              <a:cxnLst/>
              <a:rect l="0" t="0" r="0" b="0"/>
              <a:pathLst>
                <a:path w="209550" h="57150">
                  <a:moveTo>
                    <a:pt x="7144" y="7144"/>
                  </a:moveTo>
                  <a:lnTo>
                    <a:pt x="7144" y="19526"/>
                  </a:lnTo>
                  <a:cubicBezTo>
                    <a:pt x="7144" y="40481"/>
                    <a:pt x="24289" y="56674"/>
                    <a:pt x="44291" y="56674"/>
                  </a:cubicBezTo>
                  <a:lnTo>
                    <a:pt x="167164" y="56674"/>
                  </a:lnTo>
                  <a:cubicBezTo>
                    <a:pt x="188119" y="56674"/>
                    <a:pt x="204311" y="39529"/>
                    <a:pt x="204311" y="19526"/>
                  </a:cubicBezTo>
                  <a:lnTo>
                    <a:pt x="204311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D2D2D2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39DA858-1E17-41E2-A370-09FD78386FD7}"/>
                </a:ext>
              </a:extLst>
            </p:cNvPr>
            <p:cNvSpPr/>
            <p:nvPr/>
          </p:nvSpPr>
          <p:spPr bwMode="gray">
            <a:xfrm>
              <a:off x="3407769" y="2427952"/>
              <a:ext cx="375181" cy="375181"/>
            </a:xfrm>
            <a:custGeom>
              <a:avLst/>
              <a:gdLst/>
              <a:ahLst/>
              <a:cxnLst/>
              <a:rect l="0" t="0" r="0" b="0"/>
              <a:pathLst>
                <a:path w="333375" h="333375">
                  <a:moveTo>
                    <a:pt x="329089" y="168116"/>
                  </a:moveTo>
                  <a:cubicBezTo>
                    <a:pt x="329089" y="257019"/>
                    <a:pt x="257019" y="329089"/>
                    <a:pt x="168116" y="329089"/>
                  </a:cubicBezTo>
                  <a:cubicBezTo>
                    <a:pt x="79214" y="329089"/>
                    <a:pt x="7144" y="257019"/>
                    <a:pt x="7144" y="168116"/>
                  </a:cubicBezTo>
                  <a:cubicBezTo>
                    <a:pt x="7144" y="79214"/>
                    <a:pt x="79214" y="7144"/>
                    <a:pt x="168116" y="7144"/>
                  </a:cubicBezTo>
                  <a:cubicBezTo>
                    <a:pt x="257019" y="7144"/>
                    <a:pt x="329089" y="79214"/>
                    <a:pt x="329089" y="168116"/>
                  </a:cubicBezTo>
                  <a:close/>
                </a:path>
              </a:pathLst>
            </a:custGeom>
            <a:solidFill>
              <a:srgbClr val="D2D2D2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982D7D2-16E2-4E71-A0C9-3E8F510C3D69}"/>
                </a:ext>
              </a:extLst>
            </p:cNvPr>
            <p:cNvSpPr/>
            <p:nvPr/>
          </p:nvSpPr>
          <p:spPr bwMode="gray">
            <a:xfrm>
              <a:off x="3436711" y="2456894"/>
              <a:ext cx="310864" cy="310864"/>
            </a:xfrm>
            <a:custGeom>
              <a:avLst/>
              <a:gdLst/>
              <a:ahLst/>
              <a:cxnLst/>
              <a:rect l="0" t="0" r="0" b="0"/>
              <a:pathLst>
                <a:path w="276225" h="276225">
                  <a:moveTo>
                    <a:pt x="277654" y="142399"/>
                  </a:moveTo>
                  <a:cubicBezTo>
                    <a:pt x="277654" y="217098"/>
                    <a:pt x="217098" y="277654"/>
                    <a:pt x="142399" y="277654"/>
                  </a:cubicBezTo>
                  <a:cubicBezTo>
                    <a:pt x="67699" y="277654"/>
                    <a:pt x="7144" y="217098"/>
                    <a:pt x="7144" y="142399"/>
                  </a:cubicBezTo>
                  <a:cubicBezTo>
                    <a:pt x="7144" y="67699"/>
                    <a:pt x="67699" y="7144"/>
                    <a:pt x="142399" y="7144"/>
                  </a:cubicBezTo>
                  <a:cubicBezTo>
                    <a:pt x="217098" y="7144"/>
                    <a:pt x="277654" y="67699"/>
                    <a:pt x="277654" y="142399"/>
                  </a:cubicBez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6D67E79-9064-4B8F-BA3E-B5213A78A1AD}"/>
                </a:ext>
              </a:extLst>
            </p:cNvPr>
            <p:cNvSpPr/>
            <p:nvPr/>
          </p:nvSpPr>
          <p:spPr bwMode="gray">
            <a:xfrm>
              <a:off x="3588927" y="2609110"/>
              <a:ext cx="160792" cy="160792"/>
            </a:xfrm>
            <a:custGeom>
              <a:avLst/>
              <a:gdLst/>
              <a:ahLst/>
              <a:cxnLst/>
              <a:rect l="0" t="0" r="0" b="0"/>
              <a:pathLst>
                <a:path w="142875" h="142875">
                  <a:moveTo>
                    <a:pt x="7144" y="141446"/>
                  </a:moveTo>
                  <a:lnTo>
                    <a:pt x="7144" y="7144"/>
                  </a:lnTo>
                  <a:lnTo>
                    <a:pt x="142399" y="7144"/>
                  </a:lnTo>
                  <a:lnTo>
                    <a:pt x="142399" y="7144"/>
                  </a:lnTo>
                  <a:cubicBezTo>
                    <a:pt x="142399" y="81439"/>
                    <a:pt x="82391" y="141446"/>
                    <a:pt x="7144" y="141446"/>
                  </a:cubicBezTo>
                  <a:lnTo>
                    <a:pt x="7144" y="141446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881B2B0-E706-40DB-902E-6B6B6D6A4E6C}"/>
                </a:ext>
              </a:extLst>
            </p:cNvPr>
            <p:cNvSpPr/>
            <p:nvPr/>
          </p:nvSpPr>
          <p:spPr bwMode="gray">
            <a:xfrm>
              <a:off x="3497812" y="2517996"/>
              <a:ext cx="192950" cy="192950"/>
            </a:xfrm>
            <a:custGeom>
              <a:avLst/>
              <a:gdLst/>
              <a:ahLst/>
              <a:cxnLst/>
              <a:rect l="0" t="0" r="0" b="0"/>
              <a:pathLst>
                <a:path w="171450" h="171450">
                  <a:moveTo>
                    <a:pt x="169069" y="88106"/>
                  </a:moveTo>
                  <a:cubicBezTo>
                    <a:pt x="169069" y="132821"/>
                    <a:pt x="132821" y="169069"/>
                    <a:pt x="88106" y="169069"/>
                  </a:cubicBezTo>
                  <a:cubicBezTo>
                    <a:pt x="43392" y="169069"/>
                    <a:pt x="7144" y="132821"/>
                    <a:pt x="7144" y="88106"/>
                  </a:cubicBezTo>
                  <a:cubicBezTo>
                    <a:pt x="7144" y="43392"/>
                    <a:pt x="43392" y="7144"/>
                    <a:pt x="88106" y="7144"/>
                  </a:cubicBezTo>
                  <a:cubicBezTo>
                    <a:pt x="132821" y="7144"/>
                    <a:pt x="169069" y="43392"/>
                    <a:pt x="169069" y="88106"/>
                  </a:cubicBezTo>
                  <a:close/>
                </a:path>
              </a:pathLst>
            </a:custGeom>
            <a:solidFill>
              <a:srgbClr val="505050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2AA46AB-18A0-4251-B4B2-A28EA46FABC6}"/>
                </a:ext>
              </a:extLst>
            </p:cNvPr>
            <p:cNvSpPr/>
            <p:nvPr/>
          </p:nvSpPr>
          <p:spPr bwMode="gray">
            <a:xfrm>
              <a:off x="3528898" y="2549081"/>
              <a:ext cx="75036" cy="75036"/>
            </a:xfrm>
            <a:custGeom>
              <a:avLst/>
              <a:gdLst/>
              <a:ahLst/>
              <a:cxnLst/>
              <a:rect l="0" t="0" r="0" b="0"/>
              <a:pathLst>
                <a:path w="66675" h="66675">
                  <a:moveTo>
                    <a:pt x="68104" y="37624"/>
                  </a:moveTo>
                  <a:cubicBezTo>
                    <a:pt x="68104" y="54457"/>
                    <a:pt x="54457" y="68104"/>
                    <a:pt x="37624" y="68104"/>
                  </a:cubicBezTo>
                  <a:cubicBezTo>
                    <a:pt x="20790" y="68104"/>
                    <a:pt x="7144" y="54457"/>
                    <a:pt x="7144" y="37624"/>
                  </a:cubicBezTo>
                  <a:cubicBezTo>
                    <a:pt x="7144" y="20790"/>
                    <a:pt x="20790" y="7144"/>
                    <a:pt x="37624" y="7144"/>
                  </a:cubicBezTo>
                  <a:cubicBezTo>
                    <a:pt x="54457" y="7144"/>
                    <a:pt x="68104" y="20790"/>
                    <a:pt x="68104" y="3762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EF43424F-38F4-432B-AE52-7BC0881813F7}"/>
                </a:ext>
              </a:extLst>
            </p:cNvPr>
            <p:cNvSpPr/>
            <p:nvPr/>
          </p:nvSpPr>
          <p:spPr bwMode="gray">
            <a:xfrm>
              <a:off x="3388474" y="2416160"/>
              <a:ext cx="64317" cy="64317"/>
            </a:xfrm>
            <a:custGeom>
              <a:avLst/>
              <a:gdLst/>
              <a:ahLst/>
              <a:cxnLst/>
              <a:rect l="0" t="0" r="0" b="0"/>
              <a:pathLst>
                <a:path w="57150" h="57150">
                  <a:moveTo>
                    <a:pt x="58579" y="32861"/>
                  </a:moveTo>
                  <a:cubicBezTo>
                    <a:pt x="58579" y="47065"/>
                    <a:pt x="47065" y="58579"/>
                    <a:pt x="32861" y="58579"/>
                  </a:cubicBezTo>
                  <a:cubicBezTo>
                    <a:pt x="18658" y="58579"/>
                    <a:pt x="7144" y="47065"/>
                    <a:pt x="7144" y="32861"/>
                  </a:cubicBezTo>
                  <a:cubicBezTo>
                    <a:pt x="7144" y="18658"/>
                    <a:pt x="18658" y="7144"/>
                    <a:pt x="32861" y="7144"/>
                  </a:cubicBezTo>
                  <a:cubicBezTo>
                    <a:pt x="47065" y="7144"/>
                    <a:pt x="58579" y="18658"/>
                    <a:pt x="58579" y="32861"/>
                  </a:cubicBez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CA05F177-6194-465B-BE2A-800E5ED64142}"/>
                </a:ext>
              </a:extLst>
            </p:cNvPr>
            <p:cNvSpPr/>
            <p:nvPr/>
          </p:nvSpPr>
          <p:spPr bwMode="gray">
            <a:xfrm>
              <a:off x="3132278" y="2392577"/>
              <a:ext cx="96475" cy="396620"/>
            </a:xfrm>
            <a:custGeom>
              <a:avLst/>
              <a:gdLst/>
              <a:ahLst/>
              <a:cxnLst/>
              <a:rect l="0" t="0" r="0" b="0"/>
              <a:pathLst>
                <a:path w="85725" h="352425">
                  <a:moveTo>
                    <a:pt x="7144" y="7144"/>
                  </a:moveTo>
                  <a:lnTo>
                    <a:pt x="83344" y="7144"/>
                  </a:lnTo>
                  <a:lnTo>
                    <a:pt x="83344" y="350044"/>
                  </a:lnTo>
                  <a:lnTo>
                    <a:pt x="7144" y="350044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83D552AA-E188-4FE9-820E-7624D3B5EABD}"/>
                </a:ext>
              </a:extLst>
            </p:cNvPr>
            <p:cNvSpPr/>
            <p:nvPr/>
          </p:nvSpPr>
          <p:spPr bwMode="gray">
            <a:xfrm>
              <a:off x="3451718" y="2316470"/>
              <a:ext cx="289425" cy="85756"/>
            </a:xfrm>
            <a:custGeom>
              <a:avLst/>
              <a:gdLst/>
              <a:ahLst/>
              <a:cxnLst/>
              <a:rect l="0" t="0" r="0" b="0"/>
              <a:pathLst>
                <a:path w="257175" h="76200">
                  <a:moveTo>
                    <a:pt x="251936" y="75724"/>
                  </a:moveTo>
                  <a:lnTo>
                    <a:pt x="7144" y="75724"/>
                  </a:lnTo>
                  <a:lnTo>
                    <a:pt x="41434" y="17621"/>
                  </a:lnTo>
                  <a:cubicBezTo>
                    <a:pt x="45244" y="10954"/>
                    <a:pt x="52864" y="7144"/>
                    <a:pt x="60484" y="7144"/>
                  </a:cubicBezTo>
                  <a:lnTo>
                    <a:pt x="198596" y="7144"/>
                  </a:lnTo>
                  <a:cubicBezTo>
                    <a:pt x="206216" y="7144"/>
                    <a:pt x="213836" y="10954"/>
                    <a:pt x="217646" y="17621"/>
                  </a:cubicBezTo>
                  <a:lnTo>
                    <a:pt x="251936" y="75724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6902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3" orient="horz" pos="900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0DF2A6-26A8-4810-95DF-F65F123C6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Software code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1197" y="1077517"/>
            <a:ext cx="8263890" cy="1431161"/>
          </a:xfrm>
        </p:spPr>
        <p:txBody>
          <a:bodyPr/>
          <a:lstStyle>
            <a:lvl1pPr marL="0" indent="0">
              <a:buNone/>
              <a:defRPr sz="21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259915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38455" indent="0">
              <a:buNone/>
              <a:defRPr sz="15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610922" indent="0">
              <a:buNone/>
              <a:defRPr sz="135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788248" indent="0">
              <a:buNone/>
              <a:defRPr sz="135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1162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5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438150" y="4620988"/>
            <a:ext cx="3361593" cy="8079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699218" eaLnBrk="0" hangingPunct="0"/>
            <a:r>
              <a:rPr lang="en-US" sz="525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5" name="MS logo white - EMF" descr="Microsoft logo white text version">
            <a:extLst>
              <a:ext uri="{FF2B5EF4-FFF2-40B4-BE49-F238E27FC236}">
                <a16:creationId xmlns:a16="http://schemas.microsoft.com/office/drawing/2014/main" id="{70D3778F-A717-44C8-9013-FF206B15DD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38150" y="439341"/>
            <a:ext cx="1024684" cy="2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18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b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6606D-2DF9-48CD-BBE9-B751BF55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438150" y="1077516"/>
            <a:ext cx="8264129" cy="1661993"/>
          </a:xfrm>
        </p:spPr>
        <p:txBody>
          <a:bodyPr>
            <a:spAutoFit/>
          </a:bodyPr>
          <a:lstStyle>
            <a:lvl1pPr>
              <a:defRPr sz="2700">
                <a:latin typeface="+mn-lt"/>
              </a:defRPr>
            </a:lvl1pPr>
            <a:lvl2pPr>
              <a:defRPr sz="21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500">
                <a:latin typeface="+mn-lt"/>
              </a:defRPr>
            </a:lvl4pPr>
            <a:lvl5pPr>
              <a:defRPr sz="135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Next slide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4701779"/>
            <a:ext cx="9144001" cy="441722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45720" anchor="b" anchorCtr="0">
            <a:noAutofit/>
          </a:bodyPr>
          <a:lstStyle>
            <a:lvl1pPr algn="r">
              <a:buFont typeface="Arial" pitchFamily="34" charset="0"/>
              <a:buNone/>
              <a:defRPr sz="2775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38669730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288">
          <p15:clr>
            <a:srgbClr val="5ACBF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8823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297">
          <p15:clr>
            <a:srgbClr val="5ACBF0"/>
          </p15:clr>
        </p15:guide>
        <p15:guide id="2" orient="horz" pos="922">
          <p15:clr>
            <a:srgbClr val="5ACBF0"/>
          </p15:clr>
        </p15:guide>
        <p15:guide id="3" orient="horz" pos="294">
          <p15:clr>
            <a:srgbClr val="5ACBF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C092228-98FB-4B79-86CD-EB9BF7C81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342900"/>
            <a:ext cx="8263890" cy="4154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7727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3" orient="horz" pos="918">
          <p15:clr>
            <a:srgbClr val="5ACBF0"/>
          </p15:clr>
        </p15:guide>
        <p15:guide id="4" orient="horz" pos="1301">
          <p15:clr>
            <a:srgbClr val="5ACBF0"/>
          </p15:clr>
        </p15:guide>
        <p15:guide id="5" orient="horz" pos="294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S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00550"/>
            <a:ext cx="1598429" cy="68687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 bwMode="auto">
          <a:xfrm>
            <a:off x="5867400" y="4850349"/>
            <a:ext cx="32766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en-US" sz="900" b="0" u="none" dirty="0">
                <a:solidFill>
                  <a:srgbClr val="000000"/>
                </a:solidFill>
                <a:latin typeface="Calibri"/>
                <a:cs typeface="Mangal" pitchFamily="18" charset="0"/>
              </a:rPr>
              <a:t>© Microsoft Azure + </a:t>
            </a:r>
            <a:r>
              <a:rPr lang="en-US" sz="900" b="0" u="none">
                <a:solidFill>
                  <a:srgbClr val="000000"/>
                </a:solidFill>
                <a:latin typeface="Calibri"/>
                <a:cs typeface="Mangal" pitchFamily="18" charset="0"/>
              </a:rPr>
              <a:t>AI Conference </a:t>
            </a:r>
            <a:r>
              <a:rPr lang="en-US" sz="900" b="0" u="none" baseline="0">
                <a:solidFill>
                  <a:srgbClr val="000000"/>
                </a:solidFill>
                <a:latin typeface="Calibri"/>
                <a:cs typeface="Mangal" pitchFamily="18" charset="0"/>
              </a:rPr>
              <a:t> </a:t>
            </a:r>
            <a:r>
              <a:rPr lang="en-US" sz="900" b="0" u="none" dirty="0">
                <a:solidFill>
                  <a:srgbClr val="000000"/>
                </a:solidFill>
                <a:latin typeface="Calibri"/>
                <a:cs typeface="Mangal" pitchFamily="18" charset="0"/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2274469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9356B0-DA0F-43A0-AD89-3F76BA01E4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6244" y="865585"/>
            <a:ext cx="8264129" cy="230833"/>
          </a:xfrm>
        </p:spPr>
        <p:txBody>
          <a:bodyPr/>
          <a:lstStyle>
            <a:lvl1pPr algn="ctr">
              <a:defRPr sz="1500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511333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-in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38F91980-4640-4420-B101-C9BEC37A10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38150" y="439341"/>
            <a:ext cx="1024684" cy="2194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E379F3-BC61-44ED-8F9B-54F8B85025ED}"/>
              </a:ext>
            </a:extLst>
          </p:cNvPr>
          <p:cNvSpPr txBox="1"/>
          <p:nvPr userDrawn="1"/>
        </p:nvSpPr>
        <p:spPr>
          <a:xfrm>
            <a:off x="439936" y="3163872"/>
            <a:ext cx="1882054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dirty="0">
                <a:gradFill>
                  <a:gsLst>
                    <a:gs pos="80176">
                      <a:schemeClr val="tx1"/>
                    </a:gs>
                    <a:gs pos="68282">
                      <a:schemeClr val="tx1"/>
                    </a:gs>
                  </a:gsLst>
                  <a:lin ang="5400000" scaled="0"/>
                </a:gradFill>
              </a:rPr>
              <a:t>February 11–15, 2019</a:t>
            </a:r>
          </a:p>
          <a:p>
            <a:pPr algn="l"/>
            <a:r>
              <a:rPr lang="en-US" sz="1500" dirty="0">
                <a:gradFill>
                  <a:gsLst>
                    <a:gs pos="80176">
                      <a:schemeClr val="tx1"/>
                    </a:gs>
                    <a:gs pos="68282">
                      <a:schemeClr val="tx1"/>
                    </a:gs>
                  </a:gsLst>
                  <a:lin ang="5400000" scaled="0"/>
                </a:gradFill>
              </a:rPr>
              <a:t>Seattle, WA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ADB113-B00E-4752-81DB-AE332342DD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87" t="16931" r="33333" b="24211"/>
          <a:stretch/>
        </p:blipFill>
        <p:spPr bwMode="black">
          <a:xfrm>
            <a:off x="3823589" y="439342"/>
            <a:ext cx="5320410" cy="47041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AA312A-DD58-46FD-BCDC-F49B62DD9C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black">
          <a:xfrm>
            <a:off x="438151" y="1741903"/>
            <a:ext cx="2259140" cy="114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49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-i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in front of a crowd&#10;&#10;Description generated with very high confidence">
            <a:extLst>
              <a:ext uri="{FF2B5EF4-FFF2-40B4-BE49-F238E27FC236}">
                <a16:creationId xmlns:a16="http://schemas.microsoft.com/office/drawing/2014/main" id="{ADC57F9E-658E-424C-9EF1-3587089C95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583" t="10804" r="39161" b="19692"/>
          <a:stretch/>
        </p:blipFill>
        <p:spPr>
          <a:xfrm>
            <a:off x="4000499" y="0"/>
            <a:ext cx="5143501" cy="5143500"/>
          </a:xfrm>
          <a:prstGeom prst="rect">
            <a:avLst/>
          </a:prstGeom>
        </p:spPr>
      </p:pic>
      <p:pic>
        <p:nvPicPr>
          <p:cNvPr id="10" name="MS logo gray - EMF" descr="Microsoft logo, gray text version">
            <a:extLst>
              <a:ext uri="{FF2B5EF4-FFF2-40B4-BE49-F238E27FC236}">
                <a16:creationId xmlns:a16="http://schemas.microsoft.com/office/drawing/2014/main" id="{B802B7FF-9FAE-427A-B679-4364FE2DB5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438150" y="439341"/>
            <a:ext cx="1024830" cy="2194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31E8BB-BB76-41F9-856D-368DE9900663}"/>
              </a:ext>
            </a:extLst>
          </p:cNvPr>
          <p:cNvSpPr txBox="1"/>
          <p:nvPr userDrawn="1"/>
        </p:nvSpPr>
        <p:spPr>
          <a:xfrm>
            <a:off x="439936" y="3164298"/>
            <a:ext cx="1882054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dirty="0">
                <a:gradFill>
                  <a:gsLst>
                    <a:gs pos="82234">
                      <a:schemeClr val="accent2"/>
                    </a:gs>
                    <a:gs pos="68282">
                      <a:schemeClr val="accent2"/>
                    </a:gs>
                  </a:gsLst>
                  <a:lin ang="5400000" scaled="0"/>
                </a:gradFill>
              </a:rPr>
              <a:t>February 11–15, 2019</a:t>
            </a:r>
          </a:p>
          <a:p>
            <a:pPr algn="l"/>
            <a:r>
              <a:rPr lang="en-US" sz="1500" dirty="0">
                <a:gradFill>
                  <a:gsLst>
                    <a:gs pos="82234">
                      <a:schemeClr val="accent2"/>
                    </a:gs>
                    <a:gs pos="68282">
                      <a:schemeClr val="accent2"/>
                    </a:gs>
                  </a:gsLst>
                  <a:lin ang="5400000" scaled="0"/>
                </a:gradFill>
              </a:rPr>
              <a:t>Seattle, WA</a:t>
            </a:r>
          </a:p>
        </p:txBody>
      </p:sp>
      <p:pic>
        <p:nvPicPr>
          <p:cNvPr id="13" name="Picture 1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9E6D70F-8056-4653-91E4-BE7FAAFEBA5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8150" y="1741903"/>
            <a:ext cx="2259141" cy="114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14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38150" y="2234833"/>
            <a:ext cx="6858000" cy="415499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2700" spc="-38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38150" y="2971800"/>
            <a:ext cx="6858000" cy="230833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5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 text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76BBF407-647E-4A0E-932C-4B9EBA6AC9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6741" y="442205"/>
            <a:ext cx="2400300" cy="230832"/>
          </a:xfrm>
        </p:spPr>
        <p:txBody>
          <a:bodyPr lIns="0" tIns="0" rIns="0" bIns="0"/>
          <a:lstStyle>
            <a:lvl1pPr marL="0" indent="0" algn="r">
              <a:buNone/>
              <a:defRPr sz="1500">
                <a:latin typeface="+mn-lt"/>
              </a:defRPr>
            </a:lvl1pPr>
            <a:lvl2pPr marL="257175" indent="0">
              <a:buNone/>
              <a:defRPr sz="1500"/>
            </a:lvl2pPr>
            <a:lvl3pPr marL="428625" indent="0">
              <a:buNone/>
              <a:defRPr sz="1500"/>
            </a:lvl3pPr>
            <a:lvl4pPr marL="600075" indent="0">
              <a:buNone/>
              <a:defRPr sz="1500"/>
            </a:lvl4pPr>
            <a:lvl5pPr marL="771525" indent="0">
              <a:buNone/>
              <a:defRPr sz="1500"/>
            </a:lvl5pPr>
          </a:lstStyle>
          <a:p>
            <a:pPr lvl="0"/>
            <a:r>
              <a:rPr lang="en-US" dirty="0"/>
              <a:t>Session code</a:t>
            </a:r>
          </a:p>
        </p:txBody>
      </p:sp>
      <p:pic>
        <p:nvPicPr>
          <p:cNvPr id="8" name="MS logo white - EMF" descr="Microsoft logo white text version">
            <a:extLst>
              <a:ext uri="{FF2B5EF4-FFF2-40B4-BE49-F238E27FC236}">
                <a16:creationId xmlns:a16="http://schemas.microsoft.com/office/drawing/2014/main" id="{F4DDC873-B78F-4A52-9091-6AB1225F43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38150" y="439341"/>
            <a:ext cx="1024684" cy="2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00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9793" y="1075778"/>
            <a:ext cx="8263890" cy="1209562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40379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8150" y="1076623"/>
            <a:ext cx="8263890" cy="12095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21690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8150" y="1076325"/>
            <a:ext cx="3909060" cy="1237262"/>
          </a:xfrm>
        </p:spPr>
        <p:txBody>
          <a:bodyPr wrap="square">
            <a:spAutoFit/>
          </a:bodyPr>
          <a:lstStyle>
            <a:lvl1pPr marL="0" indent="0">
              <a:spcBef>
                <a:spcPts val="918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1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191691" indent="0">
              <a:buFont typeface="Wingdings" panose="05000000000000000000" pitchFamily="2" charset="2"/>
              <a:buNone/>
              <a:defRPr sz="1500" b="0"/>
            </a:lvl2pPr>
            <a:lvl3pPr marL="338138" indent="0">
              <a:buFont typeface="Wingdings" panose="05000000000000000000" pitchFamily="2" charset="2"/>
              <a:buNone/>
              <a:tabLst/>
              <a:defRPr sz="1200" b="0"/>
            </a:lvl3pPr>
            <a:lvl4pPr marL="489347" indent="0">
              <a:buFont typeface="Wingdings" panose="05000000000000000000" pitchFamily="2" charset="2"/>
              <a:buNone/>
              <a:defRPr sz="1050" b="0"/>
            </a:lvl4pPr>
            <a:lvl5pPr marL="640556" indent="0">
              <a:buFont typeface="Wingdings" panose="05000000000000000000" pitchFamily="2" charset="2"/>
              <a:buNone/>
              <a:tabLst/>
              <a:defRPr sz="105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7878" y="1076325"/>
            <a:ext cx="3909060" cy="1237262"/>
          </a:xfrm>
        </p:spPr>
        <p:txBody>
          <a:bodyPr wrap="square">
            <a:spAutoFit/>
          </a:bodyPr>
          <a:lstStyle>
            <a:lvl1pPr marL="0" indent="0">
              <a:spcBef>
                <a:spcPts val="918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1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191691" indent="0">
              <a:buFont typeface="Wingdings" panose="05000000000000000000" pitchFamily="2" charset="2"/>
              <a:buNone/>
              <a:defRPr sz="1500" b="0"/>
            </a:lvl2pPr>
            <a:lvl3pPr marL="338138" indent="0">
              <a:buFont typeface="Wingdings" panose="05000000000000000000" pitchFamily="2" charset="2"/>
              <a:buNone/>
              <a:tabLst/>
              <a:defRPr sz="1200" b="0"/>
            </a:lvl3pPr>
            <a:lvl4pPr marL="489347" indent="0">
              <a:buFont typeface="Wingdings" panose="05000000000000000000" pitchFamily="2" charset="2"/>
              <a:buNone/>
              <a:defRPr sz="1050" b="0"/>
            </a:lvl4pPr>
            <a:lvl5pPr marL="640556" indent="0">
              <a:buFont typeface="Wingdings" panose="05000000000000000000" pitchFamily="2" charset="2"/>
              <a:buNone/>
              <a:tabLst/>
              <a:defRPr sz="105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80560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8150" y="1078110"/>
            <a:ext cx="3909060" cy="1237262"/>
          </a:xfrm>
        </p:spPr>
        <p:txBody>
          <a:bodyPr wrap="square">
            <a:spAutoFit/>
          </a:bodyPr>
          <a:lstStyle>
            <a:lvl1pPr marL="173831" indent="-173831">
              <a:spcBef>
                <a:spcPts val="918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1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320279" indent="-128588">
              <a:buFont typeface="Wingdings" panose="05000000000000000000" pitchFamily="2" charset="2"/>
              <a:buChar char=""/>
              <a:defRPr sz="1500" b="0"/>
            </a:lvl2pPr>
            <a:lvl3pPr marL="479822" indent="-141685">
              <a:buFont typeface="Wingdings" panose="05000000000000000000" pitchFamily="2" charset="2"/>
              <a:buChar char=""/>
              <a:tabLst/>
              <a:defRPr sz="1200" b="0"/>
            </a:lvl3pPr>
            <a:lvl4pPr marL="621506" indent="-132160">
              <a:buFont typeface="Wingdings" panose="05000000000000000000" pitchFamily="2" charset="2"/>
              <a:buChar char=""/>
              <a:defRPr sz="1050" b="0"/>
            </a:lvl4pPr>
            <a:lvl5pPr marL="767954" indent="-127397">
              <a:buFont typeface="Wingdings" panose="05000000000000000000" pitchFamily="2" charset="2"/>
              <a:buChar char=""/>
              <a:tabLst/>
              <a:defRPr sz="105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5278796-7B84-4D67-88CD-BF78BB06D2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92436" y="1078110"/>
            <a:ext cx="3909060" cy="1237262"/>
          </a:xfrm>
        </p:spPr>
        <p:txBody>
          <a:bodyPr wrap="square">
            <a:spAutoFit/>
          </a:bodyPr>
          <a:lstStyle>
            <a:lvl1pPr marL="173831" indent="-173831">
              <a:spcBef>
                <a:spcPts val="918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1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320279" indent="-128588">
              <a:buFont typeface="Wingdings" panose="05000000000000000000" pitchFamily="2" charset="2"/>
              <a:buChar char=""/>
              <a:defRPr sz="1500" b="0"/>
            </a:lvl2pPr>
            <a:lvl3pPr marL="479822" indent="-141685">
              <a:buFont typeface="Wingdings" panose="05000000000000000000" pitchFamily="2" charset="2"/>
              <a:buChar char=""/>
              <a:tabLst/>
              <a:defRPr sz="1200" b="0"/>
            </a:lvl3pPr>
            <a:lvl4pPr marL="621506" indent="-132160">
              <a:buFont typeface="Wingdings" panose="05000000000000000000" pitchFamily="2" charset="2"/>
              <a:buChar char=""/>
              <a:defRPr sz="1050" b="0"/>
            </a:lvl4pPr>
            <a:lvl5pPr marL="767954" indent="-127397">
              <a:buFont typeface="Wingdings" panose="05000000000000000000" pitchFamily="2" charset="2"/>
              <a:buChar char=""/>
              <a:tabLst/>
              <a:defRPr sz="105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6070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754DF-CB0E-46F9-AA3C-00BC673EB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817773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900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754DF-CB0E-46F9-AA3C-00BC673EB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837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3" orient="horz" pos="900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00550"/>
            <a:ext cx="1598429" cy="68687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 bwMode="auto">
          <a:xfrm>
            <a:off x="5867400" y="4850349"/>
            <a:ext cx="32766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en-US" sz="900" b="0" u="none" dirty="0">
                <a:solidFill>
                  <a:srgbClr val="000000"/>
                </a:solidFill>
                <a:latin typeface="Calibri"/>
                <a:cs typeface="Mangal" pitchFamily="18" charset="0"/>
              </a:rPr>
              <a:t>© Microsoft Azure + </a:t>
            </a:r>
            <a:r>
              <a:rPr lang="en-US" sz="900" b="0" u="none">
                <a:solidFill>
                  <a:srgbClr val="000000"/>
                </a:solidFill>
                <a:latin typeface="Calibri"/>
                <a:cs typeface="Mangal" pitchFamily="18" charset="0"/>
              </a:rPr>
              <a:t>AI Conference </a:t>
            </a:r>
            <a:r>
              <a:rPr lang="en-US" sz="900" b="0" u="none" baseline="0">
                <a:solidFill>
                  <a:srgbClr val="000000"/>
                </a:solidFill>
                <a:latin typeface="Calibri"/>
                <a:cs typeface="Mangal" pitchFamily="18" charset="0"/>
              </a:rPr>
              <a:t> </a:t>
            </a:r>
            <a:r>
              <a:rPr lang="en-US" sz="900" b="0" u="none" dirty="0">
                <a:solidFill>
                  <a:srgbClr val="000000"/>
                </a:solidFill>
                <a:latin typeface="Calibri"/>
                <a:cs typeface="Mangal" pitchFamily="18" charset="0"/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09941804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31026A-4A74-439D-A8F5-DB82A03E7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67949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1" y="342900"/>
            <a:ext cx="4131314" cy="295466"/>
          </a:xfrm>
        </p:spPr>
        <p:txBody>
          <a:bodyPr tIns="64008"/>
          <a:lstStyle>
            <a:lvl1pPr>
              <a:defRPr sz="15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63883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8150" y="1519238"/>
            <a:ext cx="3121486" cy="830997"/>
          </a:xfrm>
        </p:spPr>
        <p:txBody>
          <a:bodyPr wrap="square" rIns="0" anchor="b">
            <a:spAutoFit/>
          </a:bodyPr>
          <a:lstStyle>
            <a:lvl1pPr>
              <a:lnSpc>
                <a:spcPct val="100000"/>
              </a:lnSpc>
              <a:defRPr sz="2700" b="0" spc="-37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Title format square photo layout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8150" y="2651656"/>
            <a:ext cx="3121819" cy="230833"/>
          </a:xfrm>
        </p:spPr>
        <p:txBody>
          <a:bodyPr/>
          <a:lstStyle>
            <a:lvl1pPr marL="0" indent="0">
              <a:buNone/>
              <a:defRPr sz="1500">
                <a:latin typeface="+mn-lt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496491" indent="0">
              <a:buNone/>
              <a:defRPr/>
            </a:lvl4pPr>
            <a:lvl5pPr marL="641747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6178F5D2-7CA2-4202-8FD2-95D8F7A2E9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4000500" y="0"/>
            <a:ext cx="5143500" cy="51435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364584846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6" orient="horz" pos="904">
          <p15:clr>
            <a:srgbClr val="5ACBF0"/>
          </p15:clr>
        </p15:guide>
        <p15:guide id="7" orient="horz" pos="1276">
          <p15:clr>
            <a:srgbClr val="5ACBF0"/>
          </p15:clr>
        </p15:guide>
        <p15:guide id="8" orient="horz" pos="2226">
          <p15:clr>
            <a:srgbClr val="5ACBF0"/>
          </p15:clr>
        </p15:guide>
        <p15:guide id="10" pos="3729">
          <p15:clr>
            <a:srgbClr val="C35EA4"/>
          </p15:clr>
        </p15:guide>
        <p15:guide id="11" pos="2993">
          <p15:clr>
            <a:srgbClr val="5ACBF0"/>
          </p15:clr>
        </p15:guide>
        <p15:guide id="12" pos="3543">
          <p15:clr>
            <a:srgbClr val="A4A3A4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8019" y="2156252"/>
            <a:ext cx="3121486" cy="830997"/>
          </a:xfrm>
        </p:spPr>
        <p:txBody>
          <a:bodyPr wrap="square" rIns="0" anchor="ctr" anchorCtr="0">
            <a:spAutoFit/>
          </a:bodyPr>
          <a:lstStyle>
            <a:lvl1pPr>
              <a:lnSpc>
                <a:spcPct val="100000"/>
              </a:lnSpc>
              <a:defRPr sz="2700" b="0" spc="-37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Square photo layout with Title  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3956AAB8-C2DF-40F3-A72B-0FA6F47702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4000500" y="0"/>
            <a:ext cx="5143500" cy="51435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268475882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2991">
          <p15:clr>
            <a:srgbClr val="5ACBF0"/>
          </p15:clr>
        </p15:guide>
        <p15:guide id="7" pos="3728">
          <p15:clr>
            <a:srgbClr val="C35EA4"/>
          </p15:clr>
        </p15:guide>
        <p15:guide id="8" pos="3544">
          <p15:clr>
            <a:srgbClr val="A4A3A4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8150" y="2236228"/>
            <a:ext cx="3120390" cy="646331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100" b="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Square photo layout with smaller text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18102CFD-D7DD-461F-B675-FAE01404E5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4000500" y="0"/>
            <a:ext cx="5143500" cy="51435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25953554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3" orient="horz" pos="1877">
          <p15:clr>
            <a:srgbClr val="5ACBF0"/>
          </p15:clr>
        </p15:guide>
        <p15:guide id="4" pos="3731">
          <p15:clr>
            <a:srgbClr val="C35EA4"/>
          </p15:clr>
        </p15:guide>
        <p15:guide id="5" pos="2993">
          <p15:clr>
            <a:srgbClr val="5ACBF0"/>
          </p15:clr>
        </p15:guide>
        <p15:guide id="6" pos="3547">
          <p15:clr>
            <a:srgbClr val="A4A3A4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8912" y="2274917"/>
            <a:ext cx="4594860" cy="373949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69955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00" b="0" kern="1200" cap="none" spc="-38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38912" y="2982990"/>
            <a:ext cx="4594860" cy="230833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57066C-5133-4E22-AE58-F2101DA24D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87" t="16931" r="33333" b="24211"/>
          <a:stretch/>
        </p:blipFill>
        <p:spPr bwMode="invGray">
          <a:xfrm>
            <a:off x="3823589" y="439342"/>
            <a:ext cx="5320410" cy="470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4642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8912" y="2276856"/>
            <a:ext cx="4594860" cy="373949"/>
          </a:xfrm>
          <a:noFill/>
        </p:spPr>
        <p:txBody>
          <a:bodyPr lIns="0" tIns="0" rIns="0" bIns="0" anchor="t" anchorCtr="0">
            <a:spAutoFit/>
          </a:bodyPr>
          <a:lstStyle>
            <a:lvl1pPr algn="l" defTabSz="69955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00" b="0" kern="1200" cap="none" spc="-38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C853EF-249B-4DEC-B679-038CCEA0B9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87" t="16931" r="33333" b="24211"/>
          <a:stretch/>
        </p:blipFill>
        <p:spPr bwMode="invGray">
          <a:xfrm>
            <a:off x="3823589" y="439342"/>
            <a:ext cx="5320410" cy="470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3159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1">
          <p15:clr>
            <a:srgbClr val="5ACBF0"/>
          </p15:clr>
        </p15:guide>
        <p15:guide id="3" orient="horz" pos="1914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8912" y="2276856"/>
            <a:ext cx="6856048" cy="373949"/>
          </a:xfrm>
          <a:noFill/>
        </p:spPr>
        <p:txBody>
          <a:bodyPr wrap="square" lIns="0" tIns="0" rIns="0" bIns="0" anchor="t" anchorCtr="0">
            <a:spAutoFit/>
          </a:bodyPr>
          <a:lstStyle>
            <a:lvl1pPr algn="l" defTabSz="69955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00" b="0" kern="1200" cap="none" spc="-38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6408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8912" y="2276856"/>
            <a:ext cx="6865573" cy="373949"/>
          </a:xfrm>
          <a:noFill/>
        </p:spPr>
        <p:txBody>
          <a:bodyPr wrap="square" lIns="0" tIns="0" rIns="0" bIns="0" anchor="t" anchorCtr="0">
            <a:spAutoFit/>
          </a:bodyPr>
          <a:lstStyle>
            <a:lvl1pPr algn="l" defTabSz="69955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00" b="0" kern="1200" cap="none" spc="-38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394367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251128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4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80035"/>
            <a:ext cx="7772400" cy="1125140"/>
          </a:xfrm>
        </p:spPr>
        <p:txBody>
          <a:bodyPr anchor="b"/>
          <a:lstStyle>
            <a:lvl1pPr marL="0" indent="0">
              <a:buNone/>
              <a:defRPr sz="2100" i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3371850"/>
            <a:ext cx="7772400" cy="5715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00550"/>
            <a:ext cx="1598429" cy="68687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 bwMode="auto">
          <a:xfrm>
            <a:off x="5867400" y="4850349"/>
            <a:ext cx="32766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en-US" sz="900" b="0" u="none" dirty="0">
                <a:solidFill>
                  <a:srgbClr val="000000"/>
                </a:solidFill>
                <a:latin typeface="Calibri"/>
                <a:cs typeface="Mangal" pitchFamily="18" charset="0"/>
              </a:rPr>
              <a:t>© Microsoft Azure + </a:t>
            </a:r>
            <a:r>
              <a:rPr lang="en-US" sz="900" b="0" u="none">
                <a:solidFill>
                  <a:srgbClr val="000000"/>
                </a:solidFill>
                <a:latin typeface="Calibri"/>
                <a:cs typeface="Mangal" pitchFamily="18" charset="0"/>
              </a:rPr>
              <a:t>AI Conference </a:t>
            </a:r>
            <a:r>
              <a:rPr lang="en-US" sz="900" b="0" u="none" baseline="0">
                <a:solidFill>
                  <a:srgbClr val="000000"/>
                </a:solidFill>
                <a:latin typeface="Calibri"/>
                <a:cs typeface="Mangal" pitchFamily="18" charset="0"/>
              </a:rPr>
              <a:t> </a:t>
            </a:r>
            <a:r>
              <a:rPr lang="en-US" sz="900" b="0" u="none" dirty="0">
                <a:solidFill>
                  <a:srgbClr val="000000"/>
                </a:solidFill>
                <a:latin typeface="Calibri"/>
                <a:cs typeface="Mangal" pitchFamily="18" charset="0"/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93171712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90647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identiality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754DF-CB0E-46F9-AA3C-00BC673EBD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Confidentiality slide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D07666-5C5E-4C40-8C68-86D1F3CAB0C5}"/>
              </a:ext>
            </a:extLst>
          </p:cNvPr>
          <p:cNvSpPr txBox="1"/>
          <p:nvPr userDrawn="1"/>
        </p:nvSpPr>
        <p:spPr>
          <a:xfrm>
            <a:off x="438150" y="3120192"/>
            <a:ext cx="8266938" cy="1591205"/>
          </a:xfrm>
          <a:prstGeom prst="rect">
            <a:avLst/>
          </a:prstGeom>
          <a:noFill/>
        </p:spPr>
        <p:txBody>
          <a:bodyPr wrap="square" lIns="137160" tIns="109728" rIns="137160" bIns="109728" rtlCol="0" anchor="ctr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spcAft>
                <a:spcPts val="450"/>
              </a:spcAft>
            </a:pPr>
            <a:r>
              <a:rPr lang="en-US" sz="15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Microsoft Ready content is </a:t>
            </a:r>
            <a:r>
              <a:rPr lang="en-US" sz="1500" kern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Microsoft Confidential – Internal only</a:t>
            </a:r>
          </a:p>
          <a:p>
            <a:pPr algn="ctr">
              <a:lnSpc>
                <a:spcPct val="90000"/>
              </a:lnSpc>
              <a:spcBef>
                <a:spcPts val="900"/>
              </a:spcBef>
              <a:spcAft>
                <a:spcPts val="450"/>
              </a:spcAft>
            </a:pPr>
            <a:r>
              <a:rPr lang="en-US" sz="1500" kern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DO NOT </a:t>
            </a:r>
            <a:r>
              <a:rPr lang="en-US" sz="15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post Microsoft Ready content to any blogs or external websites</a:t>
            </a:r>
          </a:p>
          <a:p>
            <a:pPr algn="ctr">
              <a:lnSpc>
                <a:spcPct val="90000"/>
              </a:lnSpc>
              <a:spcBef>
                <a:spcPts val="900"/>
              </a:spcBef>
              <a:spcAft>
                <a:spcPts val="450"/>
              </a:spcAft>
            </a:pPr>
            <a:r>
              <a:rPr lang="en-US" sz="1500" kern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DO NOT </a:t>
            </a:r>
            <a:r>
              <a:rPr lang="en-US" sz="15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take photos or video of sessions or slides throughout the Microsoft Ready event</a:t>
            </a:r>
          </a:p>
          <a:p>
            <a:pPr algn="ctr">
              <a:lnSpc>
                <a:spcPct val="90000"/>
              </a:lnSpc>
              <a:spcBef>
                <a:spcPts val="900"/>
              </a:spcBef>
              <a:spcAft>
                <a:spcPts val="450"/>
              </a:spcAft>
            </a:pPr>
            <a:r>
              <a:rPr lang="en-US" sz="15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Content will be available to internal audiences on-demand post-event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A6B1A30E-72AA-4A8F-A97F-FD4B4989FC97}"/>
              </a:ext>
            </a:extLst>
          </p:cNvPr>
          <p:cNvSpPr/>
          <p:nvPr userDrawn="1"/>
        </p:nvSpPr>
        <p:spPr bwMode="gray">
          <a:xfrm>
            <a:off x="2022827" y="1343025"/>
            <a:ext cx="1202159" cy="1202159"/>
          </a:xfrm>
          <a:prstGeom prst="ellipse">
            <a:avLst/>
          </a:prstGeom>
          <a:solidFill>
            <a:srgbClr val="232323"/>
          </a:solidFill>
          <a:ln w="10795" cap="flat" cmpd="sng" algn="ctr">
            <a:noFill/>
            <a:prstDash val="solid"/>
          </a:ln>
          <a:effectLst>
            <a:outerShdw blurRad="254000" dist="50800" dir="2700000" sx="101000" sy="101000" algn="tl" rotWithShape="0">
              <a:prstClr val="black">
                <a:alpha val="35000"/>
              </a:prstClr>
            </a:outerShdw>
          </a:effectLst>
        </p:spPr>
        <p:txBody>
          <a:bodyPr vert="horz" wrap="square" lIns="0" tIns="34967" rIns="0" bIns="3496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990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86F400F5-9FA0-4CE6-B207-5F2FF50C7927}"/>
              </a:ext>
            </a:extLst>
          </p:cNvPr>
          <p:cNvSpPr/>
          <p:nvPr userDrawn="1"/>
        </p:nvSpPr>
        <p:spPr bwMode="gray">
          <a:xfrm>
            <a:off x="3988552" y="1343025"/>
            <a:ext cx="1202159" cy="1202159"/>
          </a:xfrm>
          <a:prstGeom prst="ellipse">
            <a:avLst/>
          </a:prstGeom>
          <a:solidFill>
            <a:srgbClr val="232323"/>
          </a:solidFill>
          <a:ln w="10795" cap="flat" cmpd="sng" algn="ctr">
            <a:noFill/>
            <a:prstDash val="solid"/>
          </a:ln>
          <a:effectLst>
            <a:outerShdw blurRad="254000" dist="50800" dir="2700000" sx="101000" sy="101000" algn="tl" rotWithShape="0">
              <a:prstClr val="black">
                <a:alpha val="35000"/>
              </a:prstClr>
            </a:outerShdw>
          </a:effectLst>
        </p:spPr>
        <p:txBody>
          <a:bodyPr vert="horz" wrap="square" lIns="0" tIns="34967" rIns="0" bIns="34967" numCol="1" rtlCol="0" anchor="ctr" anchorCtr="0" compatLnSpc="1">
            <a:prstTxWarp prst="textNoShape">
              <a:avLst/>
            </a:prstTxWarp>
          </a:bodyPr>
          <a:lstStyle/>
          <a:p>
            <a:pPr marR="0" lvl="0" indent="0" algn="ctr" defTabSz="699086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</a:endParaRP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BA797159-0B2F-4995-81D8-EBFFD05AB617}"/>
              </a:ext>
            </a:extLst>
          </p:cNvPr>
          <p:cNvGrpSpPr/>
          <p:nvPr userDrawn="1"/>
        </p:nvGrpSpPr>
        <p:grpSpPr bwMode="gray">
          <a:xfrm flipH="1">
            <a:off x="4426115" y="1633828"/>
            <a:ext cx="327033" cy="620553"/>
            <a:chOff x="5200650" y="1722438"/>
            <a:chExt cx="1797050" cy="3409950"/>
          </a:xfrm>
        </p:grpSpPr>
        <p:sp>
          <p:nvSpPr>
            <p:cNvPr id="105" name="Freeform 26">
              <a:extLst>
                <a:ext uri="{FF2B5EF4-FFF2-40B4-BE49-F238E27FC236}">
                  <a16:creationId xmlns:a16="http://schemas.microsoft.com/office/drawing/2014/main" id="{D5EE552A-CFE9-4D35-BDE3-A939AA559C2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200650" y="1722438"/>
              <a:ext cx="1797050" cy="3409950"/>
            </a:xfrm>
            <a:custGeom>
              <a:avLst/>
              <a:gdLst>
                <a:gd name="T0" fmla="*/ 497 w 543"/>
                <a:gd name="T1" fmla="*/ 0 h 1030"/>
                <a:gd name="T2" fmla="*/ 46 w 543"/>
                <a:gd name="T3" fmla="*/ 0 h 1030"/>
                <a:gd name="T4" fmla="*/ 0 w 543"/>
                <a:gd name="T5" fmla="*/ 46 h 1030"/>
                <a:gd name="T6" fmla="*/ 0 w 543"/>
                <a:gd name="T7" fmla="*/ 983 h 1030"/>
                <a:gd name="T8" fmla="*/ 46 w 543"/>
                <a:gd name="T9" fmla="*/ 1030 h 1030"/>
                <a:gd name="T10" fmla="*/ 497 w 543"/>
                <a:gd name="T11" fmla="*/ 1030 h 1030"/>
                <a:gd name="T12" fmla="*/ 543 w 543"/>
                <a:gd name="T13" fmla="*/ 983 h 1030"/>
                <a:gd name="T14" fmla="*/ 543 w 543"/>
                <a:gd name="T15" fmla="*/ 46 h 1030"/>
                <a:gd name="T16" fmla="*/ 497 w 543"/>
                <a:gd name="T1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3" h="1030">
                  <a:moveTo>
                    <a:pt x="497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21" y="0"/>
                    <a:pt x="0" y="21"/>
                    <a:pt x="0" y="46"/>
                  </a:cubicBezTo>
                  <a:cubicBezTo>
                    <a:pt x="0" y="983"/>
                    <a:pt x="0" y="983"/>
                    <a:pt x="0" y="983"/>
                  </a:cubicBezTo>
                  <a:cubicBezTo>
                    <a:pt x="0" y="1009"/>
                    <a:pt x="21" y="1030"/>
                    <a:pt x="46" y="1030"/>
                  </a:cubicBezTo>
                  <a:cubicBezTo>
                    <a:pt x="497" y="1030"/>
                    <a:pt x="497" y="1030"/>
                    <a:pt x="497" y="1030"/>
                  </a:cubicBezTo>
                  <a:cubicBezTo>
                    <a:pt x="522" y="1030"/>
                    <a:pt x="543" y="1009"/>
                    <a:pt x="543" y="983"/>
                  </a:cubicBezTo>
                  <a:cubicBezTo>
                    <a:pt x="543" y="46"/>
                    <a:pt x="543" y="46"/>
                    <a:pt x="543" y="46"/>
                  </a:cubicBezTo>
                  <a:cubicBezTo>
                    <a:pt x="543" y="21"/>
                    <a:pt x="522" y="0"/>
                    <a:pt x="497" y="0"/>
                  </a:cubicBez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R="0" lvl="0" indent="0" defTabSz="685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350" b="0" i="0" u="none" strike="noStrike" kern="0" cap="none" spc="0" normalizeH="0" baseline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Freeform 27">
              <a:extLst>
                <a:ext uri="{FF2B5EF4-FFF2-40B4-BE49-F238E27FC236}">
                  <a16:creationId xmlns:a16="http://schemas.microsoft.com/office/drawing/2014/main" id="{62561F91-9D8C-4635-B806-AE2D1119614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310188" y="2262188"/>
              <a:ext cx="1577975" cy="2433638"/>
            </a:xfrm>
            <a:custGeom>
              <a:avLst/>
              <a:gdLst>
                <a:gd name="T0" fmla="*/ 0 w 994"/>
                <a:gd name="T1" fmla="*/ 1533 h 1533"/>
                <a:gd name="T2" fmla="*/ 994 w 994"/>
                <a:gd name="T3" fmla="*/ 1533 h 1533"/>
                <a:gd name="T4" fmla="*/ 994 w 994"/>
                <a:gd name="T5" fmla="*/ 62 h 1533"/>
                <a:gd name="T6" fmla="*/ 498 w 994"/>
                <a:gd name="T7" fmla="*/ 0 h 1533"/>
                <a:gd name="T8" fmla="*/ 0 w 994"/>
                <a:gd name="T9" fmla="*/ 62 h 1533"/>
                <a:gd name="T10" fmla="*/ 0 w 994"/>
                <a:gd name="T11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4" h="1533">
                  <a:moveTo>
                    <a:pt x="0" y="1533"/>
                  </a:moveTo>
                  <a:lnTo>
                    <a:pt x="994" y="1533"/>
                  </a:lnTo>
                  <a:lnTo>
                    <a:pt x="994" y="62"/>
                  </a:lnTo>
                  <a:lnTo>
                    <a:pt x="498" y="0"/>
                  </a:lnTo>
                  <a:lnTo>
                    <a:pt x="0" y="62"/>
                  </a:lnTo>
                  <a:lnTo>
                    <a:pt x="0" y="1533"/>
                  </a:lnTo>
                  <a:close/>
                </a:path>
              </a:pathLst>
            </a:custGeom>
            <a:solidFill>
              <a:srgbClr val="D2D2D2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R="0" lvl="0" indent="0" defTabSz="685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350" b="0" i="0" u="none" strike="noStrike" kern="0" cap="none" spc="0" normalizeH="0" baseline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Rectangle 28">
              <a:extLst>
                <a:ext uri="{FF2B5EF4-FFF2-40B4-BE49-F238E27FC236}">
                  <a16:creationId xmlns:a16="http://schemas.microsoft.com/office/drawing/2014/main" id="{71C38A4E-A7CA-4FC4-B76A-394814BBAD30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5310188" y="2006601"/>
              <a:ext cx="1577975" cy="354013"/>
            </a:xfrm>
            <a:prstGeom prst="rect">
              <a:avLst/>
            </a:prstGeom>
            <a:solidFill>
              <a:srgbClr val="505050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en-US"/>
            </a:p>
          </p:txBody>
        </p:sp>
        <p:sp>
          <p:nvSpPr>
            <p:cNvPr id="108" name="Rectangle 29">
              <a:extLst>
                <a:ext uri="{FF2B5EF4-FFF2-40B4-BE49-F238E27FC236}">
                  <a16:creationId xmlns:a16="http://schemas.microsoft.com/office/drawing/2014/main" id="{0EB3CFB9-1B4F-40C4-8527-07696A24C42D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5942013" y="3522663"/>
              <a:ext cx="804863" cy="39688"/>
            </a:xfrm>
            <a:prstGeom prst="rect">
              <a:avLst/>
            </a:prstGeom>
            <a:solidFill>
              <a:srgbClr val="505050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R="0" lvl="0" indent="0" defTabSz="685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350" b="0" i="0" u="none" strike="noStrike" kern="0" cap="none" spc="0" normalizeH="0" baseline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Rectangle 30">
              <a:extLst>
                <a:ext uri="{FF2B5EF4-FFF2-40B4-BE49-F238E27FC236}">
                  <a16:creationId xmlns:a16="http://schemas.microsoft.com/office/drawing/2014/main" id="{A6E51830-661E-42FF-A82A-D30745B76D1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5419725" y="3689351"/>
              <a:ext cx="1327150" cy="39688"/>
            </a:xfrm>
            <a:prstGeom prst="rect">
              <a:avLst/>
            </a:prstGeom>
            <a:solidFill>
              <a:srgbClr val="505050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R="0" lvl="0" indent="0" defTabSz="685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350" b="0" i="0" u="none" strike="noStrike" kern="0" cap="none" spc="0" normalizeH="0" baseline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Rectangle 31">
              <a:extLst>
                <a:ext uri="{FF2B5EF4-FFF2-40B4-BE49-F238E27FC236}">
                  <a16:creationId xmlns:a16="http://schemas.microsoft.com/office/drawing/2014/main" id="{95201EB4-D463-4472-9390-C70DD9F565CA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5419725" y="3851276"/>
              <a:ext cx="1327150" cy="39688"/>
            </a:xfrm>
            <a:prstGeom prst="rect">
              <a:avLst/>
            </a:prstGeom>
            <a:solidFill>
              <a:srgbClr val="505050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R="0" lvl="0" indent="0" defTabSz="685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350" b="0" i="0" u="none" strike="noStrike" kern="0" cap="none" spc="0" normalizeH="0" baseline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Rectangle 32">
              <a:extLst>
                <a:ext uri="{FF2B5EF4-FFF2-40B4-BE49-F238E27FC236}">
                  <a16:creationId xmlns:a16="http://schemas.microsoft.com/office/drawing/2014/main" id="{B130CDDD-D0C4-4E72-B76C-DB984523826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5419725" y="4013201"/>
              <a:ext cx="730250" cy="42863"/>
            </a:xfrm>
            <a:prstGeom prst="rect">
              <a:avLst/>
            </a:prstGeom>
            <a:solidFill>
              <a:srgbClr val="505050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R="0" lvl="0" indent="0" defTabSz="685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350" b="0" i="0" u="none" strike="noStrike" kern="0" cap="none" spc="0" normalizeH="0" baseline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Rectangle 33">
              <a:extLst>
                <a:ext uri="{FF2B5EF4-FFF2-40B4-BE49-F238E27FC236}">
                  <a16:creationId xmlns:a16="http://schemas.microsoft.com/office/drawing/2014/main" id="{65FB6058-8B32-4371-95BE-A2B310C6B8FB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5419725" y="4178301"/>
              <a:ext cx="1327150" cy="36513"/>
            </a:xfrm>
            <a:prstGeom prst="rect">
              <a:avLst/>
            </a:prstGeom>
            <a:solidFill>
              <a:srgbClr val="505050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R="0" lvl="0" indent="0" defTabSz="685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350" b="0" i="0" u="none" strike="noStrike" kern="0" cap="none" spc="0" normalizeH="0" baseline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Rectangle 34">
              <a:extLst>
                <a:ext uri="{FF2B5EF4-FFF2-40B4-BE49-F238E27FC236}">
                  <a16:creationId xmlns:a16="http://schemas.microsoft.com/office/drawing/2014/main" id="{FB2303C7-0661-4CF0-B491-D2E9D47EE15A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6149975" y="4341813"/>
              <a:ext cx="596900" cy="36513"/>
            </a:xfrm>
            <a:prstGeom prst="rect">
              <a:avLst/>
            </a:prstGeom>
            <a:solidFill>
              <a:srgbClr val="505050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R="0" lvl="0" indent="0" defTabSz="685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350" b="0" i="0" u="none" strike="noStrike" kern="0" cap="none" spc="0" normalizeH="0" baseline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Rectangle 35">
              <a:extLst>
                <a:ext uri="{FF2B5EF4-FFF2-40B4-BE49-F238E27FC236}">
                  <a16:creationId xmlns:a16="http://schemas.microsoft.com/office/drawing/2014/main" id="{C3FA6748-9371-4617-9A5E-AEF6112AB5DA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5932488" y="2509838"/>
              <a:ext cx="836613" cy="49213"/>
            </a:xfrm>
            <a:prstGeom prst="rect">
              <a:avLst/>
            </a:prstGeom>
            <a:solidFill>
              <a:schemeClr val="bg1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en-US"/>
            </a:p>
          </p:txBody>
        </p:sp>
        <p:sp>
          <p:nvSpPr>
            <p:cNvPr id="115" name="Rectangle 36">
              <a:extLst>
                <a:ext uri="{FF2B5EF4-FFF2-40B4-BE49-F238E27FC236}">
                  <a16:creationId xmlns:a16="http://schemas.microsoft.com/office/drawing/2014/main" id="{22819134-DC28-4E40-9A2C-B052D6FE6E78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5429250" y="2509838"/>
              <a:ext cx="171450" cy="49213"/>
            </a:xfrm>
            <a:prstGeom prst="rect">
              <a:avLst/>
            </a:prstGeom>
            <a:solidFill>
              <a:schemeClr val="bg1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en-US"/>
            </a:p>
          </p:txBody>
        </p:sp>
        <p:sp>
          <p:nvSpPr>
            <p:cNvPr id="116" name="Rectangle 37">
              <a:extLst>
                <a:ext uri="{FF2B5EF4-FFF2-40B4-BE49-F238E27FC236}">
                  <a16:creationId xmlns:a16="http://schemas.microsoft.com/office/drawing/2014/main" id="{A8AB1BAE-A549-4C2D-90AE-29E7A84F30C2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5680075" y="2509838"/>
              <a:ext cx="173038" cy="49213"/>
            </a:xfrm>
            <a:prstGeom prst="rect">
              <a:avLst/>
            </a:prstGeom>
            <a:solidFill>
              <a:schemeClr val="bg1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en-US"/>
            </a:p>
          </p:txBody>
        </p:sp>
        <p:sp>
          <p:nvSpPr>
            <p:cNvPr id="117" name="Rectangle 38">
              <a:extLst>
                <a:ext uri="{FF2B5EF4-FFF2-40B4-BE49-F238E27FC236}">
                  <a16:creationId xmlns:a16="http://schemas.microsoft.com/office/drawing/2014/main" id="{6BB21AAD-BEBD-464D-9425-DFCE1A810212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6650038" y="2125663"/>
              <a:ext cx="152400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39">
              <a:extLst>
                <a:ext uri="{FF2B5EF4-FFF2-40B4-BE49-F238E27FC236}">
                  <a16:creationId xmlns:a16="http://schemas.microsoft.com/office/drawing/2014/main" id="{82C133A5-90DA-4452-B1C2-96A28D1B3B2D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6650038" y="2168526"/>
              <a:ext cx="152400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40">
              <a:extLst>
                <a:ext uri="{FF2B5EF4-FFF2-40B4-BE49-F238E27FC236}">
                  <a16:creationId xmlns:a16="http://schemas.microsoft.com/office/drawing/2014/main" id="{9EC959C0-2ED1-429D-9343-6B03D72EC2DB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6650038" y="2216151"/>
              <a:ext cx="152400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41">
              <a:extLst>
                <a:ext uri="{FF2B5EF4-FFF2-40B4-BE49-F238E27FC236}">
                  <a16:creationId xmlns:a16="http://schemas.microsoft.com/office/drawing/2014/main" id="{27EB350B-78EC-4CE4-9803-6981B8ABF25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6027738" y="4837113"/>
              <a:ext cx="142875" cy="146050"/>
            </a:xfrm>
            <a:prstGeom prst="rect">
              <a:avLst/>
            </a:prstGeom>
            <a:solidFill>
              <a:srgbClr val="505050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R="0" lvl="0" indent="0" defTabSz="685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350" b="0" i="0" u="none" strike="noStrike" kern="0" cap="none" spc="0" normalizeH="0" baseline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Freeform 42">
              <a:extLst>
                <a:ext uri="{FF2B5EF4-FFF2-40B4-BE49-F238E27FC236}">
                  <a16:creationId xmlns:a16="http://schemas.microsoft.com/office/drawing/2014/main" id="{E19CD1BB-BAEF-4D84-8870-955840A2D73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783263" y="1841501"/>
              <a:ext cx="631825" cy="36513"/>
            </a:xfrm>
            <a:custGeom>
              <a:avLst/>
              <a:gdLst>
                <a:gd name="T0" fmla="*/ 185 w 191"/>
                <a:gd name="T1" fmla="*/ 11 h 11"/>
                <a:gd name="T2" fmla="*/ 6 w 191"/>
                <a:gd name="T3" fmla="*/ 11 h 11"/>
                <a:gd name="T4" fmla="*/ 0 w 191"/>
                <a:gd name="T5" fmla="*/ 6 h 11"/>
                <a:gd name="T6" fmla="*/ 6 w 191"/>
                <a:gd name="T7" fmla="*/ 0 h 11"/>
                <a:gd name="T8" fmla="*/ 185 w 191"/>
                <a:gd name="T9" fmla="*/ 0 h 11"/>
                <a:gd name="T10" fmla="*/ 191 w 191"/>
                <a:gd name="T11" fmla="*/ 6 h 11"/>
                <a:gd name="T12" fmla="*/ 185 w 19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" h="11">
                  <a:moveTo>
                    <a:pt x="185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9" y="0"/>
                    <a:pt x="191" y="2"/>
                    <a:pt x="191" y="6"/>
                  </a:cubicBezTo>
                  <a:cubicBezTo>
                    <a:pt x="191" y="9"/>
                    <a:pt x="189" y="11"/>
                    <a:pt x="185" y="11"/>
                  </a:cubicBezTo>
                  <a:close/>
                </a:path>
              </a:pathLst>
            </a:custGeom>
            <a:solidFill>
              <a:srgbClr val="505050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R="0" lvl="0" indent="0" defTabSz="685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350" b="0" i="0" u="none" strike="noStrike" kern="0" cap="none" spc="0" normalizeH="0" baseline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Rectangle 43">
              <a:extLst>
                <a:ext uri="{FF2B5EF4-FFF2-40B4-BE49-F238E27FC236}">
                  <a16:creationId xmlns:a16="http://schemas.microsoft.com/office/drawing/2014/main" id="{AB3A5491-F398-47CB-BBBC-35E96F4E414D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5429250" y="2722563"/>
              <a:ext cx="1339850" cy="628650"/>
            </a:xfrm>
            <a:prstGeom prst="rect">
              <a:avLst/>
            </a:prstGeom>
            <a:solidFill>
              <a:srgbClr val="505050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en-US"/>
            </a:p>
          </p:txBody>
        </p:sp>
      </p:grpSp>
      <p:sp>
        <p:nvSpPr>
          <p:cNvPr id="149" name="Oval 148">
            <a:extLst>
              <a:ext uri="{FF2B5EF4-FFF2-40B4-BE49-F238E27FC236}">
                <a16:creationId xmlns:a16="http://schemas.microsoft.com/office/drawing/2014/main" id="{88B05F2C-2F66-43AA-A9E2-803B1F843606}"/>
              </a:ext>
            </a:extLst>
          </p:cNvPr>
          <p:cNvSpPr/>
          <p:nvPr userDrawn="1"/>
        </p:nvSpPr>
        <p:spPr bwMode="gray">
          <a:xfrm>
            <a:off x="5919016" y="1343025"/>
            <a:ext cx="1202159" cy="1202159"/>
          </a:xfrm>
          <a:prstGeom prst="ellipse">
            <a:avLst/>
          </a:prstGeom>
          <a:solidFill>
            <a:srgbClr val="232323"/>
          </a:solidFill>
          <a:ln w="10795" cap="flat" cmpd="sng" algn="ctr">
            <a:noFill/>
            <a:prstDash val="solid"/>
          </a:ln>
          <a:effectLst>
            <a:outerShdw blurRad="254000" dist="50800" dir="2700000" sx="101000" sy="101000" algn="tl" rotWithShape="0">
              <a:prstClr val="black">
                <a:alpha val="35000"/>
              </a:prstClr>
            </a:outerShdw>
          </a:effectLst>
        </p:spPr>
        <p:txBody>
          <a:bodyPr vert="horz" wrap="square" lIns="0" tIns="34967" rIns="0" bIns="34967" numCol="1" rtlCol="0" anchor="ctr" anchorCtr="0" compatLnSpc="1">
            <a:prstTxWarp prst="textNoShape">
              <a:avLst/>
            </a:prstTxWarp>
          </a:bodyPr>
          <a:lstStyle/>
          <a:p>
            <a:pPr marR="0" lvl="0" indent="0" algn="ctr" defTabSz="699086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</a:endParaRP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E88D9ECD-A4C6-4CFD-BE83-83D944C0F97B}"/>
              </a:ext>
            </a:extLst>
          </p:cNvPr>
          <p:cNvGrpSpPr/>
          <p:nvPr userDrawn="1"/>
        </p:nvGrpSpPr>
        <p:grpSpPr bwMode="gray">
          <a:xfrm>
            <a:off x="6088730" y="1715131"/>
            <a:ext cx="862732" cy="457946"/>
            <a:chOff x="6151563" y="1584325"/>
            <a:chExt cx="4276725" cy="2270126"/>
          </a:xfrm>
        </p:grpSpPr>
        <p:sp>
          <p:nvSpPr>
            <p:cNvPr id="129" name="Rectangle 47">
              <a:extLst>
                <a:ext uri="{FF2B5EF4-FFF2-40B4-BE49-F238E27FC236}">
                  <a16:creationId xmlns:a16="http://schemas.microsoft.com/office/drawing/2014/main" id="{26C055B8-93FF-46DA-B415-D8D54497176C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6630988" y="1584325"/>
              <a:ext cx="3317875" cy="2084388"/>
            </a:xfrm>
            <a:prstGeom prst="rect">
              <a:avLst/>
            </a:prstGeom>
            <a:solidFill>
              <a:srgbClr val="737373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R="0" lvl="0" indent="0" defTabSz="685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350" b="0" i="0" u="none" strike="noStrike" kern="0" cap="none" spc="0" normalizeH="0" baseline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Rectangle 48">
              <a:extLst>
                <a:ext uri="{FF2B5EF4-FFF2-40B4-BE49-F238E27FC236}">
                  <a16:creationId xmlns:a16="http://schemas.microsoft.com/office/drawing/2014/main" id="{CFE4BDC0-DE0F-4728-875B-177D4395AAE0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6848476" y="1785938"/>
              <a:ext cx="2879725" cy="17637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49">
              <a:extLst>
                <a:ext uri="{FF2B5EF4-FFF2-40B4-BE49-F238E27FC236}">
                  <a16:creationId xmlns:a16="http://schemas.microsoft.com/office/drawing/2014/main" id="{DF9925D4-DE10-40F0-8BA3-16B00AE6C44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6151563" y="3668713"/>
              <a:ext cx="4276725" cy="185738"/>
            </a:xfrm>
            <a:custGeom>
              <a:avLst/>
              <a:gdLst>
                <a:gd name="T0" fmla="*/ 1265 w 1295"/>
                <a:gd name="T1" fmla="*/ 56 h 56"/>
                <a:gd name="T2" fmla="*/ 29 w 1295"/>
                <a:gd name="T3" fmla="*/ 56 h 56"/>
                <a:gd name="T4" fmla="*/ 0 w 1295"/>
                <a:gd name="T5" fmla="*/ 26 h 56"/>
                <a:gd name="T6" fmla="*/ 0 w 1295"/>
                <a:gd name="T7" fmla="*/ 0 h 56"/>
                <a:gd name="T8" fmla="*/ 1295 w 1295"/>
                <a:gd name="T9" fmla="*/ 0 h 56"/>
                <a:gd name="T10" fmla="*/ 1295 w 1295"/>
                <a:gd name="T11" fmla="*/ 26 h 56"/>
                <a:gd name="T12" fmla="*/ 1265 w 1295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5" h="56">
                  <a:moveTo>
                    <a:pt x="1265" y="56"/>
                  </a:moveTo>
                  <a:cubicBezTo>
                    <a:pt x="29" y="56"/>
                    <a:pt x="29" y="56"/>
                    <a:pt x="29" y="56"/>
                  </a:cubicBezTo>
                  <a:cubicBezTo>
                    <a:pt x="13" y="56"/>
                    <a:pt x="0" y="43"/>
                    <a:pt x="0" y="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95" y="0"/>
                    <a:pt x="1295" y="0"/>
                    <a:pt x="1295" y="0"/>
                  </a:cubicBezTo>
                  <a:cubicBezTo>
                    <a:pt x="1295" y="26"/>
                    <a:pt x="1295" y="26"/>
                    <a:pt x="1295" y="26"/>
                  </a:cubicBezTo>
                  <a:cubicBezTo>
                    <a:pt x="1295" y="43"/>
                    <a:pt x="1282" y="56"/>
                    <a:pt x="1265" y="56"/>
                  </a:cubicBezTo>
                  <a:close/>
                </a:path>
              </a:pathLst>
            </a:custGeom>
            <a:solidFill>
              <a:srgbClr val="505050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en-US"/>
            </a:p>
          </p:txBody>
        </p:sp>
        <p:sp>
          <p:nvSpPr>
            <p:cNvPr id="132" name="Rectangle 50">
              <a:extLst>
                <a:ext uri="{FF2B5EF4-FFF2-40B4-BE49-F238E27FC236}">
                  <a16:creationId xmlns:a16="http://schemas.microsoft.com/office/drawing/2014/main" id="{E95E9909-20A7-4A13-8FBC-BB76A4AAD52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353301" y="2098675"/>
              <a:ext cx="865188" cy="330200"/>
            </a:xfrm>
            <a:prstGeom prst="rect">
              <a:avLst/>
            </a:prstGeom>
            <a:solidFill>
              <a:srgbClr val="505050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en-US"/>
            </a:p>
          </p:txBody>
        </p:sp>
        <p:sp>
          <p:nvSpPr>
            <p:cNvPr id="133" name="Rectangle 51">
              <a:extLst>
                <a:ext uri="{FF2B5EF4-FFF2-40B4-BE49-F238E27FC236}">
                  <a16:creationId xmlns:a16="http://schemas.microsoft.com/office/drawing/2014/main" id="{2FD4C439-4658-45FA-AB12-5252FC20915B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086601" y="2098675"/>
              <a:ext cx="266700" cy="330200"/>
            </a:xfrm>
            <a:prstGeom prst="rect">
              <a:avLst/>
            </a:prstGeom>
            <a:solidFill>
              <a:schemeClr val="bg1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en-US"/>
            </a:p>
          </p:txBody>
        </p:sp>
        <p:sp>
          <p:nvSpPr>
            <p:cNvPr id="134" name="Rectangle 52">
              <a:extLst>
                <a:ext uri="{FF2B5EF4-FFF2-40B4-BE49-F238E27FC236}">
                  <a16:creationId xmlns:a16="http://schemas.microsoft.com/office/drawing/2014/main" id="{D9CFF0E1-0AE6-43B7-BC45-CB587EB544A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086601" y="2559050"/>
              <a:ext cx="1131888" cy="101600"/>
            </a:xfrm>
            <a:prstGeom prst="rect">
              <a:avLst/>
            </a:prstGeom>
            <a:solidFill>
              <a:srgbClr val="505050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en-US"/>
            </a:p>
          </p:txBody>
        </p:sp>
        <p:sp>
          <p:nvSpPr>
            <p:cNvPr id="135" name="Rectangle 53">
              <a:extLst>
                <a:ext uri="{FF2B5EF4-FFF2-40B4-BE49-F238E27FC236}">
                  <a16:creationId xmlns:a16="http://schemas.microsoft.com/office/drawing/2014/main" id="{E57A2468-B3CA-4D73-B693-76A85B0F761F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086601" y="2744788"/>
              <a:ext cx="1131888" cy="101600"/>
            </a:xfrm>
            <a:prstGeom prst="rect">
              <a:avLst/>
            </a:prstGeom>
            <a:solidFill>
              <a:srgbClr val="505050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en-US"/>
            </a:p>
          </p:txBody>
        </p:sp>
        <p:sp>
          <p:nvSpPr>
            <p:cNvPr id="136" name="Rectangle 54">
              <a:extLst>
                <a:ext uri="{FF2B5EF4-FFF2-40B4-BE49-F238E27FC236}">
                  <a16:creationId xmlns:a16="http://schemas.microsoft.com/office/drawing/2014/main" id="{590B34AA-176F-4A9B-8492-C9062CEEB0A2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086601" y="2925763"/>
              <a:ext cx="1131888" cy="106363"/>
            </a:xfrm>
            <a:prstGeom prst="rect">
              <a:avLst/>
            </a:prstGeom>
            <a:solidFill>
              <a:srgbClr val="505050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en-US"/>
            </a:p>
          </p:txBody>
        </p:sp>
        <p:sp>
          <p:nvSpPr>
            <p:cNvPr id="137" name="Rectangle 55">
              <a:extLst>
                <a:ext uri="{FF2B5EF4-FFF2-40B4-BE49-F238E27FC236}">
                  <a16:creationId xmlns:a16="http://schemas.microsoft.com/office/drawing/2014/main" id="{B478D54E-B6DE-4ACF-B271-59436F9D78D0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086601" y="3111500"/>
              <a:ext cx="1131888" cy="103188"/>
            </a:xfrm>
            <a:prstGeom prst="rect">
              <a:avLst/>
            </a:prstGeom>
            <a:solidFill>
              <a:srgbClr val="505050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en-US"/>
            </a:p>
          </p:txBody>
        </p:sp>
        <p:sp>
          <p:nvSpPr>
            <p:cNvPr id="138" name="Rectangle 56">
              <a:extLst>
                <a:ext uri="{FF2B5EF4-FFF2-40B4-BE49-F238E27FC236}">
                  <a16:creationId xmlns:a16="http://schemas.microsoft.com/office/drawing/2014/main" id="{10E94144-47B6-4CC4-8ACA-8555C206329A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086601" y="3297238"/>
              <a:ext cx="1131888" cy="103188"/>
            </a:xfrm>
            <a:prstGeom prst="rect">
              <a:avLst/>
            </a:prstGeom>
            <a:solidFill>
              <a:srgbClr val="505050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en-US"/>
            </a:p>
          </p:txBody>
        </p:sp>
        <p:sp>
          <p:nvSpPr>
            <p:cNvPr id="139" name="Rectangle 57">
              <a:extLst>
                <a:ext uri="{FF2B5EF4-FFF2-40B4-BE49-F238E27FC236}">
                  <a16:creationId xmlns:a16="http://schemas.microsoft.com/office/drawing/2014/main" id="{884B7082-B3DA-41C6-888E-340C61D061D8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8337551" y="2098675"/>
              <a:ext cx="314325" cy="336550"/>
            </a:xfrm>
            <a:prstGeom prst="rect">
              <a:avLst/>
            </a:prstGeom>
            <a:solidFill>
              <a:srgbClr val="737373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R="0" lvl="0" indent="0" defTabSz="685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350" b="0" i="0" u="none" strike="noStrike" kern="0" cap="none" spc="0" normalizeH="0" baseline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Rectangle 58">
              <a:extLst>
                <a:ext uri="{FF2B5EF4-FFF2-40B4-BE49-F238E27FC236}">
                  <a16:creationId xmlns:a16="http://schemas.microsoft.com/office/drawing/2014/main" id="{EAB98FDB-F070-4FD8-8674-449941060C9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8764588" y="2098675"/>
              <a:ext cx="312738" cy="336550"/>
            </a:xfrm>
            <a:prstGeom prst="rect">
              <a:avLst/>
            </a:prstGeom>
            <a:solidFill>
              <a:srgbClr val="737373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R="0" lvl="0" indent="0" defTabSz="685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350" b="0" i="0" u="none" strike="noStrike" kern="0" cap="none" spc="0" normalizeH="0" baseline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Rectangle 59">
              <a:extLst>
                <a:ext uri="{FF2B5EF4-FFF2-40B4-BE49-F238E27FC236}">
                  <a16:creationId xmlns:a16="http://schemas.microsoft.com/office/drawing/2014/main" id="{B045539F-5CE5-47A9-A17E-1643D4CD9B2A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9193213" y="2098675"/>
              <a:ext cx="314325" cy="336550"/>
            </a:xfrm>
            <a:prstGeom prst="rect">
              <a:avLst/>
            </a:prstGeom>
            <a:solidFill>
              <a:srgbClr val="737373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R="0" lvl="0" indent="0" defTabSz="685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350" b="0" i="0" u="none" strike="noStrike" kern="0" cap="none" spc="0" normalizeH="0" baseline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Rectangle 60">
              <a:extLst>
                <a:ext uri="{FF2B5EF4-FFF2-40B4-BE49-F238E27FC236}">
                  <a16:creationId xmlns:a16="http://schemas.microsoft.com/office/drawing/2014/main" id="{C0C7BB4D-3B48-4D4F-B494-4C1EE0FD7C1C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8337551" y="2581275"/>
              <a:ext cx="314325" cy="334963"/>
            </a:xfrm>
            <a:prstGeom prst="rect">
              <a:avLst/>
            </a:prstGeom>
            <a:solidFill>
              <a:srgbClr val="737373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R="0" lvl="0" indent="0" defTabSz="685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350" b="0" i="0" u="none" strike="noStrike" kern="0" cap="none" spc="0" normalizeH="0" baseline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Rectangle 61">
              <a:extLst>
                <a:ext uri="{FF2B5EF4-FFF2-40B4-BE49-F238E27FC236}">
                  <a16:creationId xmlns:a16="http://schemas.microsoft.com/office/drawing/2014/main" id="{0BFA0E04-B61F-491E-8CEE-28213247876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8764588" y="2581275"/>
              <a:ext cx="312738" cy="334963"/>
            </a:xfrm>
            <a:prstGeom prst="rect">
              <a:avLst/>
            </a:prstGeom>
            <a:solidFill>
              <a:srgbClr val="737373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R="0" lvl="0" indent="0" defTabSz="685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350" b="0" i="0" u="none" strike="noStrike" kern="0" cap="none" spc="0" normalizeH="0" baseline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Rectangle 62">
              <a:extLst>
                <a:ext uri="{FF2B5EF4-FFF2-40B4-BE49-F238E27FC236}">
                  <a16:creationId xmlns:a16="http://schemas.microsoft.com/office/drawing/2014/main" id="{AFB42A0A-BD91-43E7-988D-573EEC534564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9193213" y="2581275"/>
              <a:ext cx="314325" cy="334963"/>
            </a:xfrm>
            <a:prstGeom prst="rect">
              <a:avLst/>
            </a:prstGeom>
            <a:solidFill>
              <a:srgbClr val="737373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R="0" lvl="0" indent="0" defTabSz="685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350" b="0" i="0" u="none" strike="noStrike" kern="0" cap="none" spc="0" normalizeH="0" baseline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Rectangle 63">
              <a:extLst>
                <a:ext uri="{FF2B5EF4-FFF2-40B4-BE49-F238E27FC236}">
                  <a16:creationId xmlns:a16="http://schemas.microsoft.com/office/drawing/2014/main" id="{BA15039E-DBE6-4F6E-80B1-70B510D54B0F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8337551" y="3062288"/>
              <a:ext cx="314325" cy="338138"/>
            </a:xfrm>
            <a:prstGeom prst="rect">
              <a:avLst/>
            </a:prstGeom>
            <a:solidFill>
              <a:srgbClr val="737373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R="0" lvl="0" indent="0" defTabSz="685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350" b="0" i="0" u="none" strike="noStrike" kern="0" cap="none" spc="0" normalizeH="0" baseline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Rectangle 64">
              <a:extLst>
                <a:ext uri="{FF2B5EF4-FFF2-40B4-BE49-F238E27FC236}">
                  <a16:creationId xmlns:a16="http://schemas.microsoft.com/office/drawing/2014/main" id="{265A4B65-72CE-4B68-9D58-5199411F4C9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8764588" y="3062288"/>
              <a:ext cx="312738" cy="338138"/>
            </a:xfrm>
            <a:prstGeom prst="rect">
              <a:avLst/>
            </a:prstGeom>
            <a:solidFill>
              <a:srgbClr val="737373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R="0" lvl="0" indent="0" defTabSz="685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350" b="0" i="0" u="none" strike="noStrike" kern="0" cap="none" spc="0" normalizeH="0" baseline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Rectangle 65">
              <a:extLst>
                <a:ext uri="{FF2B5EF4-FFF2-40B4-BE49-F238E27FC236}">
                  <a16:creationId xmlns:a16="http://schemas.microsoft.com/office/drawing/2014/main" id="{9602881A-C071-4CA3-9947-55E1E8A8C5B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9193213" y="3062288"/>
              <a:ext cx="314325" cy="338138"/>
            </a:xfrm>
            <a:prstGeom prst="rect">
              <a:avLst/>
            </a:prstGeom>
            <a:solidFill>
              <a:srgbClr val="737373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R="0" lvl="0" indent="0" defTabSz="685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350" b="0" i="0" u="none" strike="noStrike" kern="0" cap="none" spc="0" normalizeH="0" baseline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05" name="Multiplication Sign 204">
            <a:extLst>
              <a:ext uri="{FF2B5EF4-FFF2-40B4-BE49-F238E27FC236}">
                <a16:creationId xmlns:a16="http://schemas.microsoft.com/office/drawing/2014/main" id="{464A0F58-5D65-499E-8280-34A9DFF27F4A}"/>
              </a:ext>
            </a:extLst>
          </p:cNvPr>
          <p:cNvSpPr/>
          <p:nvPr userDrawn="1"/>
        </p:nvSpPr>
        <p:spPr bwMode="ltGray">
          <a:xfrm>
            <a:off x="2732433" y="2123290"/>
            <a:ext cx="536426" cy="536423"/>
          </a:xfrm>
          <a:prstGeom prst="mathMultiply">
            <a:avLst>
              <a:gd name="adj1" fmla="val 16854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35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1" name="Multiplication Sign 210">
            <a:extLst>
              <a:ext uri="{FF2B5EF4-FFF2-40B4-BE49-F238E27FC236}">
                <a16:creationId xmlns:a16="http://schemas.microsoft.com/office/drawing/2014/main" id="{69338860-60E4-44A3-B6C1-0BC1315BA942}"/>
              </a:ext>
            </a:extLst>
          </p:cNvPr>
          <p:cNvSpPr/>
          <p:nvPr userDrawn="1"/>
        </p:nvSpPr>
        <p:spPr bwMode="ltGray">
          <a:xfrm>
            <a:off x="4703919" y="2123290"/>
            <a:ext cx="536426" cy="536423"/>
          </a:xfrm>
          <a:prstGeom prst="mathMultiply">
            <a:avLst>
              <a:gd name="adj1" fmla="val 16854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35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4" name="Multiplication Sign 213">
            <a:extLst>
              <a:ext uri="{FF2B5EF4-FFF2-40B4-BE49-F238E27FC236}">
                <a16:creationId xmlns:a16="http://schemas.microsoft.com/office/drawing/2014/main" id="{DFD379AB-2220-4E7F-85FE-EBBE910DB5C2}"/>
              </a:ext>
            </a:extLst>
          </p:cNvPr>
          <p:cNvSpPr/>
          <p:nvPr userDrawn="1"/>
        </p:nvSpPr>
        <p:spPr bwMode="ltGray">
          <a:xfrm>
            <a:off x="6619972" y="2123290"/>
            <a:ext cx="536426" cy="536423"/>
          </a:xfrm>
          <a:prstGeom prst="mathMultiply">
            <a:avLst>
              <a:gd name="adj1" fmla="val 16854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35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971C9C6-D4A9-4DFA-9E2D-9E501DB092DC}"/>
              </a:ext>
            </a:extLst>
          </p:cNvPr>
          <p:cNvGrpSpPr/>
          <p:nvPr userDrawn="1"/>
        </p:nvGrpSpPr>
        <p:grpSpPr bwMode="gray">
          <a:xfrm>
            <a:off x="2349209" y="1723685"/>
            <a:ext cx="538653" cy="408412"/>
            <a:chOff x="3132278" y="2298246"/>
            <a:chExt cx="718204" cy="544549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9123BC5-D4FA-46FE-A2AC-4D6533EA9AB2}"/>
                </a:ext>
              </a:extLst>
            </p:cNvPr>
            <p:cNvSpPr/>
            <p:nvPr/>
          </p:nvSpPr>
          <p:spPr bwMode="gray">
            <a:xfrm>
              <a:off x="3194451" y="2298246"/>
              <a:ext cx="107195" cy="171511"/>
            </a:xfrm>
            <a:custGeom>
              <a:avLst/>
              <a:gdLst/>
              <a:ahLst/>
              <a:cxnLst/>
              <a:rect l="0" t="0" r="0" b="0"/>
              <a:pathLst>
                <a:path w="95250" h="152400">
                  <a:moveTo>
                    <a:pt x="81439" y="147161"/>
                  </a:moveTo>
                  <a:lnTo>
                    <a:pt x="20479" y="147161"/>
                  </a:lnTo>
                  <a:cubicBezTo>
                    <a:pt x="13811" y="147161"/>
                    <a:pt x="7144" y="141446"/>
                    <a:pt x="7144" y="133826"/>
                  </a:cubicBezTo>
                  <a:lnTo>
                    <a:pt x="7144" y="19526"/>
                  </a:lnTo>
                  <a:cubicBezTo>
                    <a:pt x="7144" y="12859"/>
                    <a:pt x="12859" y="7144"/>
                    <a:pt x="20479" y="7144"/>
                  </a:cubicBezTo>
                  <a:lnTo>
                    <a:pt x="81439" y="7144"/>
                  </a:lnTo>
                  <a:cubicBezTo>
                    <a:pt x="88106" y="7144"/>
                    <a:pt x="94774" y="12859"/>
                    <a:pt x="94774" y="20479"/>
                  </a:cubicBezTo>
                  <a:lnTo>
                    <a:pt x="94774" y="134779"/>
                  </a:lnTo>
                  <a:cubicBezTo>
                    <a:pt x="94774" y="141446"/>
                    <a:pt x="88106" y="147161"/>
                    <a:pt x="81439" y="147161"/>
                  </a:cubicBez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711D87E-2859-4301-A153-9C62DB528E0B}"/>
                </a:ext>
              </a:extLst>
            </p:cNvPr>
            <p:cNvSpPr/>
            <p:nvPr/>
          </p:nvSpPr>
          <p:spPr bwMode="gray">
            <a:xfrm>
              <a:off x="3293070" y="2417233"/>
              <a:ext cx="557412" cy="407339"/>
            </a:xfrm>
            <a:custGeom>
              <a:avLst/>
              <a:gdLst/>
              <a:ahLst/>
              <a:cxnLst/>
              <a:rect l="0" t="0" r="0" b="0"/>
              <a:pathLst>
                <a:path w="495300" h="361950">
                  <a:moveTo>
                    <a:pt x="488156" y="31909"/>
                  </a:moveTo>
                  <a:lnTo>
                    <a:pt x="439579" y="7144"/>
                  </a:lnTo>
                  <a:lnTo>
                    <a:pt x="7144" y="7144"/>
                  </a:lnTo>
                  <a:lnTo>
                    <a:pt x="7144" y="356711"/>
                  </a:lnTo>
                  <a:lnTo>
                    <a:pt x="433864" y="356711"/>
                  </a:lnTo>
                  <a:lnTo>
                    <a:pt x="488156" y="328136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A4F64010-C37F-4B0B-8C4B-E5CD5398E636}"/>
                </a:ext>
              </a:extLst>
            </p:cNvPr>
            <p:cNvSpPr/>
            <p:nvPr/>
          </p:nvSpPr>
          <p:spPr bwMode="gray">
            <a:xfrm>
              <a:off x="3293070" y="2392577"/>
              <a:ext cx="557412" cy="64317"/>
            </a:xfrm>
            <a:custGeom>
              <a:avLst/>
              <a:gdLst/>
              <a:ahLst/>
              <a:cxnLst/>
              <a:rect l="0" t="0" r="0" b="0"/>
              <a:pathLst>
                <a:path w="495300" h="57150">
                  <a:moveTo>
                    <a:pt x="488156" y="53816"/>
                  </a:moveTo>
                  <a:lnTo>
                    <a:pt x="488156" y="49054"/>
                  </a:lnTo>
                  <a:cubicBezTo>
                    <a:pt x="488156" y="26194"/>
                    <a:pt x="469106" y="7144"/>
                    <a:pt x="446246" y="7144"/>
                  </a:cubicBezTo>
                  <a:lnTo>
                    <a:pt x="7144" y="7144"/>
                  </a:lnTo>
                  <a:lnTo>
                    <a:pt x="7144" y="53816"/>
                  </a:lnTo>
                  <a:lnTo>
                    <a:pt x="488156" y="53816"/>
                  </a:lnTo>
                  <a:close/>
                </a:path>
              </a:pathLst>
            </a:custGeom>
            <a:solidFill>
              <a:srgbClr val="D2D2D2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F5111A6-FF13-4B86-9A02-4968F86EFDFC}"/>
                </a:ext>
              </a:extLst>
            </p:cNvPr>
            <p:cNvSpPr/>
            <p:nvPr/>
          </p:nvSpPr>
          <p:spPr bwMode="gray">
            <a:xfrm>
              <a:off x="3293070" y="2778478"/>
              <a:ext cx="557412" cy="64317"/>
            </a:xfrm>
            <a:custGeom>
              <a:avLst/>
              <a:gdLst/>
              <a:ahLst/>
              <a:cxnLst/>
              <a:rect l="0" t="0" r="0" b="0"/>
              <a:pathLst>
                <a:path w="495300" h="57150">
                  <a:moveTo>
                    <a:pt x="7144" y="7144"/>
                  </a:moveTo>
                  <a:lnTo>
                    <a:pt x="7144" y="57626"/>
                  </a:lnTo>
                  <a:lnTo>
                    <a:pt x="446246" y="57626"/>
                  </a:lnTo>
                  <a:cubicBezTo>
                    <a:pt x="469106" y="57626"/>
                    <a:pt x="488156" y="38576"/>
                    <a:pt x="488156" y="15716"/>
                  </a:cubicBezTo>
                  <a:lnTo>
                    <a:pt x="488156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D2D2D2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46C1B4E-7932-4411-ADEE-738D4EB9AB4F}"/>
                </a:ext>
              </a:extLst>
            </p:cNvPr>
            <p:cNvSpPr/>
            <p:nvPr/>
          </p:nvSpPr>
          <p:spPr bwMode="gray">
            <a:xfrm>
              <a:off x="3132278" y="2346484"/>
              <a:ext cx="235828" cy="482376"/>
            </a:xfrm>
            <a:custGeom>
              <a:avLst/>
              <a:gdLst/>
              <a:ahLst/>
              <a:cxnLst/>
              <a:rect l="0" t="0" r="0" b="0"/>
              <a:pathLst>
                <a:path w="209550" h="428625">
                  <a:moveTo>
                    <a:pt x="205264" y="391001"/>
                  </a:moveTo>
                  <a:lnTo>
                    <a:pt x="109061" y="428149"/>
                  </a:lnTo>
                  <a:lnTo>
                    <a:pt x="7144" y="391001"/>
                  </a:lnTo>
                  <a:lnTo>
                    <a:pt x="7144" y="48101"/>
                  </a:lnTo>
                  <a:lnTo>
                    <a:pt x="106204" y="7144"/>
                  </a:lnTo>
                  <a:lnTo>
                    <a:pt x="205264" y="48101"/>
                  </a:lnTo>
                  <a:close/>
                </a:path>
              </a:pathLst>
            </a:custGeom>
            <a:solidFill>
              <a:srgbClr val="505050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03E67C2-61A7-4327-B9AE-EB39024D08C9}"/>
                </a:ext>
              </a:extLst>
            </p:cNvPr>
            <p:cNvSpPr/>
            <p:nvPr/>
          </p:nvSpPr>
          <p:spPr bwMode="gray">
            <a:xfrm>
              <a:off x="3132278" y="2327189"/>
              <a:ext cx="235828" cy="75036"/>
            </a:xfrm>
            <a:custGeom>
              <a:avLst/>
              <a:gdLst/>
              <a:ahLst/>
              <a:cxnLst/>
              <a:rect l="0" t="0" r="0" b="0"/>
              <a:pathLst>
                <a:path w="209550" h="66675">
                  <a:moveTo>
                    <a:pt x="205264" y="65246"/>
                  </a:moveTo>
                  <a:lnTo>
                    <a:pt x="205264" y="44291"/>
                  </a:lnTo>
                  <a:cubicBezTo>
                    <a:pt x="205264" y="23336"/>
                    <a:pt x="188119" y="7144"/>
                    <a:pt x="168116" y="7144"/>
                  </a:cubicBezTo>
                  <a:lnTo>
                    <a:pt x="44291" y="7144"/>
                  </a:lnTo>
                  <a:cubicBezTo>
                    <a:pt x="24289" y="7144"/>
                    <a:pt x="7144" y="24289"/>
                    <a:pt x="7144" y="44291"/>
                  </a:cubicBezTo>
                  <a:lnTo>
                    <a:pt x="7144" y="65246"/>
                  </a:lnTo>
                  <a:lnTo>
                    <a:pt x="205264" y="65246"/>
                  </a:lnTo>
                  <a:close/>
                </a:path>
              </a:pathLst>
            </a:custGeom>
            <a:solidFill>
              <a:srgbClr val="D2D2D2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D3A9CA2-5D0F-4251-A1DB-C27B4C28C03D}"/>
                </a:ext>
              </a:extLst>
            </p:cNvPr>
            <p:cNvSpPr/>
            <p:nvPr/>
          </p:nvSpPr>
          <p:spPr bwMode="gray">
            <a:xfrm>
              <a:off x="3132278" y="2778478"/>
              <a:ext cx="235828" cy="64317"/>
            </a:xfrm>
            <a:custGeom>
              <a:avLst/>
              <a:gdLst/>
              <a:ahLst/>
              <a:cxnLst/>
              <a:rect l="0" t="0" r="0" b="0"/>
              <a:pathLst>
                <a:path w="209550" h="57150">
                  <a:moveTo>
                    <a:pt x="7144" y="7144"/>
                  </a:moveTo>
                  <a:lnTo>
                    <a:pt x="7144" y="19526"/>
                  </a:lnTo>
                  <a:cubicBezTo>
                    <a:pt x="7144" y="40481"/>
                    <a:pt x="24289" y="56674"/>
                    <a:pt x="44291" y="56674"/>
                  </a:cubicBezTo>
                  <a:lnTo>
                    <a:pt x="167164" y="56674"/>
                  </a:lnTo>
                  <a:cubicBezTo>
                    <a:pt x="188119" y="56674"/>
                    <a:pt x="204311" y="39529"/>
                    <a:pt x="204311" y="19526"/>
                  </a:cubicBezTo>
                  <a:lnTo>
                    <a:pt x="204311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D2D2D2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39DA858-1E17-41E2-A370-09FD78386FD7}"/>
                </a:ext>
              </a:extLst>
            </p:cNvPr>
            <p:cNvSpPr/>
            <p:nvPr/>
          </p:nvSpPr>
          <p:spPr bwMode="gray">
            <a:xfrm>
              <a:off x="3407769" y="2427952"/>
              <a:ext cx="375181" cy="375181"/>
            </a:xfrm>
            <a:custGeom>
              <a:avLst/>
              <a:gdLst/>
              <a:ahLst/>
              <a:cxnLst/>
              <a:rect l="0" t="0" r="0" b="0"/>
              <a:pathLst>
                <a:path w="333375" h="333375">
                  <a:moveTo>
                    <a:pt x="329089" y="168116"/>
                  </a:moveTo>
                  <a:cubicBezTo>
                    <a:pt x="329089" y="257019"/>
                    <a:pt x="257019" y="329089"/>
                    <a:pt x="168116" y="329089"/>
                  </a:cubicBezTo>
                  <a:cubicBezTo>
                    <a:pt x="79214" y="329089"/>
                    <a:pt x="7144" y="257019"/>
                    <a:pt x="7144" y="168116"/>
                  </a:cubicBezTo>
                  <a:cubicBezTo>
                    <a:pt x="7144" y="79214"/>
                    <a:pt x="79214" y="7144"/>
                    <a:pt x="168116" y="7144"/>
                  </a:cubicBezTo>
                  <a:cubicBezTo>
                    <a:pt x="257019" y="7144"/>
                    <a:pt x="329089" y="79214"/>
                    <a:pt x="329089" y="168116"/>
                  </a:cubicBezTo>
                  <a:close/>
                </a:path>
              </a:pathLst>
            </a:custGeom>
            <a:solidFill>
              <a:srgbClr val="D2D2D2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982D7D2-16E2-4E71-A0C9-3E8F510C3D69}"/>
                </a:ext>
              </a:extLst>
            </p:cNvPr>
            <p:cNvSpPr/>
            <p:nvPr/>
          </p:nvSpPr>
          <p:spPr bwMode="gray">
            <a:xfrm>
              <a:off x="3436711" y="2456894"/>
              <a:ext cx="310864" cy="310864"/>
            </a:xfrm>
            <a:custGeom>
              <a:avLst/>
              <a:gdLst/>
              <a:ahLst/>
              <a:cxnLst/>
              <a:rect l="0" t="0" r="0" b="0"/>
              <a:pathLst>
                <a:path w="276225" h="276225">
                  <a:moveTo>
                    <a:pt x="277654" y="142399"/>
                  </a:moveTo>
                  <a:cubicBezTo>
                    <a:pt x="277654" y="217098"/>
                    <a:pt x="217098" y="277654"/>
                    <a:pt x="142399" y="277654"/>
                  </a:cubicBezTo>
                  <a:cubicBezTo>
                    <a:pt x="67699" y="277654"/>
                    <a:pt x="7144" y="217098"/>
                    <a:pt x="7144" y="142399"/>
                  </a:cubicBezTo>
                  <a:cubicBezTo>
                    <a:pt x="7144" y="67699"/>
                    <a:pt x="67699" y="7144"/>
                    <a:pt x="142399" y="7144"/>
                  </a:cubicBezTo>
                  <a:cubicBezTo>
                    <a:pt x="217098" y="7144"/>
                    <a:pt x="277654" y="67699"/>
                    <a:pt x="277654" y="142399"/>
                  </a:cubicBez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6D67E79-9064-4B8F-BA3E-B5213A78A1AD}"/>
                </a:ext>
              </a:extLst>
            </p:cNvPr>
            <p:cNvSpPr/>
            <p:nvPr/>
          </p:nvSpPr>
          <p:spPr bwMode="gray">
            <a:xfrm>
              <a:off x="3588927" y="2609110"/>
              <a:ext cx="160792" cy="160792"/>
            </a:xfrm>
            <a:custGeom>
              <a:avLst/>
              <a:gdLst/>
              <a:ahLst/>
              <a:cxnLst/>
              <a:rect l="0" t="0" r="0" b="0"/>
              <a:pathLst>
                <a:path w="142875" h="142875">
                  <a:moveTo>
                    <a:pt x="7144" y="141446"/>
                  </a:moveTo>
                  <a:lnTo>
                    <a:pt x="7144" y="7144"/>
                  </a:lnTo>
                  <a:lnTo>
                    <a:pt x="142399" y="7144"/>
                  </a:lnTo>
                  <a:lnTo>
                    <a:pt x="142399" y="7144"/>
                  </a:lnTo>
                  <a:cubicBezTo>
                    <a:pt x="142399" y="81439"/>
                    <a:pt x="82391" y="141446"/>
                    <a:pt x="7144" y="141446"/>
                  </a:cubicBezTo>
                  <a:lnTo>
                    <a:pt x="7144" y="141446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881B2B0-E706-40DB-902E-6B6B6D6A4E6C}"/>
                </a:ext>
              </a:extLst>
            </p:cNvPr>
            <p:cNvSpPr/>
            <p:nvPr/>
          </p:nvSpPr>
          <p:spPr bwMode="gray">
            <a:xfrm>
              <a:off x="3497812" y="2517996"/>
              <a:ext cx="192950" cy="192950"/>
            </a:xfrm>
            <a:custGeom>
              <a:avLst/>
              <a:gdLst/>
              <a:ahLst/>
              <a:cxnLst/>
              <a:rect l="0" t="0" r="0" b="0"/>
              <a:pathLst>
                <a:path w="171450" h="171450">
                  <a:moveTo>
                    <a:pt x="169069" y="88106"/>
                  </a:moveTo>
                  <a:cubicBezTo>
                    <a:pt x="169069" y="132821"/>
                    <a:pt x="132821" y="169069"/>
                    <a:pt x="88106" y="169069"/>
                  </a:cubicBezTo>
                  <a:cubicBezTo>
                    <a:pt x="43392" y="169069"/>
                    <a:pt x="7144" y="132821"/>
                    <a:pt x="7144" y="88106"/>
                  </a:cubicBezTo>
                  <a:cubicBezTo>
                    <a:pt x="7144" y="43392"/>
                    <a:pt x="43392" y="7144"/>
                    <a:pt x="88106" y="7144"/>
                  </a:cubicBezTo>
                  <a:cubicBezTo>
                    <a:pt x="132821" y="7144"/>
                    <a:pt x="169069" y="43392"/>
                    <a:pt x="169069" y="88106"/>
                  </a:cubicBezTo>
                  <a:close/>
                </a:path>
              </a:pathLst>
            </a:custGeom>
            <a:solidFill>
              <a:srgbClr val="505050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2AA46AB-18A0-4251-B4B2-A28EA46FABC6}"/>
                </a:ext>
              </a:extLst>
            </p:cNvPr>
            <p:cNvSpPr/>
            <p:nvPr/>
          </p:nvSpPr>
          <p:spPr bwMode="gray">
            <a:xfrm>
              <a:off x="3528898" y="2549081"/>
              <a:ext cx="75036" cy="75036"/>
            </a:xfrm>
            <a:custGeom>
              <a:avLst/>
              <a:gdLst/>
              <a:ahLst/>
              <a:cxnLst/>
              <a:rect l="0" t="0" r="0" b="0"/>
              <a:pathLst>
                <a:path w="66675" h="66675">
                  <a:moveTo>
                    <a:pt x="68104" y="37624"/>
                  </a:moveTo>
                  <a:cubicBezTo>
                    <a:pt x="68104" y="54457"/>
                    <a:pt x="54457" y="68104"/>
                    <a:pt x="37624" y="68104"/>
                  </a:cubicBezTo>
                  <a:cubicBezTo>
                    <a:pt x="20790" y="68104"/>
                    <a:pt x="7144" y="54457"/>
                    <a:pt x="7144" y="37624"/>
                  </a:cubicBezTo>
                  <a:cubicBezTo>
                    <a:pt x="7144" y="20790"/>
                    <a:pt x="20790" y="7144"/>
                    <a:pt x="37624" y="7144"/>
                  </a:cubicBezTo>
                  <a:cubicBezTo>
                    <a:pt x="54457" y="7144"/>
                    <a:pt x="68104" y="20790"/>
                    <a:pt x="68104" y="3762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EF43424F-38F4-432B-AE52-7BC0881813F7}"/>
                </a:ext>
              </a:extLst>
            </p:cNvPr>
            <p:cNvSpPr/>
            <p:nvPr/>
          </p:nvSpPr>
          <p:spPr bwMode="gray">
            <a:xfrm>
              <a:off x="3388474" y="2416160"/>
              <a:ext cx="64317" cy="64317"/>
            </a:xfrm>
            <a:custGeom>
              <a:avLst/>
              <a:gdLst/>
              <a:ahLst/>
              <a:cxnLst/>
              <a:rect l="0" t="0" r="0" b="0"/>
              <a:pathLst>
                <a:path w="57150" h="57150">
                  <a:moveTo>
                    <a:pt x="58579" y="32861"/>
                  </a:moveTo>
                  <a:cubicBezTo>
                    <a:pt x="58579" y="47065"/>
                    <a:pt x="47065" y="58579"/>
                    <a:pt x="32861" y="58579"/>
                  </a:cubicBezTo>
                  <a:cubicBezTo>
                    <a:pt x="18658" y="58579"/>
                    <a:pt x="7144" y="47065"/>
                    <a:pt x="7144" y="32861"/>
                  </a:cubicBezTo>
                  <a:cubicBezTo>
                    <a:pt x="7144" y="18658"/>
                    <a:pt x="18658" y="7144"/>
                    <a:pt x="32861" y="7144"/>
                  </a:cubicBezTo>
                  <a:cubicBezTo>
                    <a:pt x="47065" y="7144"/>
                    <a:pt x="58579" y="18658"/>
                    <a:pt x="58579" y="32861"/>
                  </a:cubicBez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CA05F177-6194-465B-BE2A-800E5ED64142}"/>
                </a:ext>
              </a:extLst>
            </p:cNvPr>
            <p:cNvSpPr/>
            <p:nvPr/>
          </p:nvSpPr>
          <p:spPr bwMode="gray">
            <a:xfrm>
              <a:off x="3132278" y="2392577"/>
              <a:ext cx="96475" cy="396620"/>
            </a:xfrm>
            <a:custGeom>
              <a:avLst/>
              <a:gdLst/>
              <a:ahLst/>
              <a:cxnLst/>
              <a:rect l="0" t="0" r="0" b="0"/>
              <a:pathLst>
                <a:path w="85725" h="352425">
                  <a:moveTo>
                    <a:pt x="7144" y="7144"/>
                  </a:moveTo>
                  <a:lnTo>
                    <a:pt x="83344" y="7144"/>
                  </a:lnTo>
                  <a:lnTo>
                    <a:pt x="83344" y="350044"/>
                  </a:lnTo>
                  <a:lnTo>
                    <a:pt x="7144" y="350044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83D552AA-E188-4FE9-820E-7624D3B5EABD}"/>
                </a:ext>
              </a:extLst>
            </p:cNvPr>
            <p:cNvSpPr/>
            <p:nvPr/>
          </p:nvSpPr>
          <p:spPr bwMode="gray">
            <a:xfrm>
              <a:off x="3451718" y="2316470"/>
              <a:ext cx="289425" cy="85756"/>
            </a:xfrm>
            <a:custGeom>
              <a:avLst/>
              <a:gdLst/>
              <a:ahLst/>
              <a:cxnLst/>
              <a:rect l="0" t="0" r="0" b="0"/>
              <a:pathLst>
                <a:path w="257175" h="76200">
                  <a:moveTo>
                    <a:pt x="251936" y="75724"/>
                  </a:moveTo>
                  <a:lnTo>
                    <a:pt x="7144" y="75724"/>
                  </a:lnTo>
                  <a:lnTo>
                    <a:pt x="41434" y="17621"/>
                  </a:lnTo>
                  <a:cubicBezTo>
                    <a:pt x="45244" y="10954"/>
                    <a:pt x="52864" y="7144"/>
                    <a:pt x="60484" y="7144"/>
                  </a:cubicBezTo>
                  <a:lnTo>
                    <a:pt x="198596" y="7144"/>
                  </a:lnTo>
                  <a:cubicBezTo>
                    <a:pt x="206216" y="7144"/>
                    <a:pt x="213836" y="10954"/>
                    <a:pt x="217646" y="17621"/>
                  </a:cubicBezTo>
                  <a:lnTo>
                    <a:pt x="251936" y="75724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2181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3" orient="horz" pos="900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0DF2A6-26A8-4810-95DF-F65F123C6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Software code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1197" y="1077517"/>
            <a:ext cx="8263890" cy="1431161"/>
          </a:xfrm>
        </p:spPr>
        <p:txBody>
          <a:bodyPr/>
          <a:lstStyle>
            <a:lvl1pPr marL="0" indent="0">
              <a:buNone/>
              <a:defRPr sz="21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259915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38455" indent="0">
              <a:buNone/>
              <a:defRPr sz="15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610922" indent="0">
              <a:buNone/>
              <a:defRPr sz="135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788248" indent="0">
              <a:buNone/>
              <a:defRPr sz="135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30455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5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438150" y="4620988"/>
            <a:ext cx="3361593" cy="8079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699218" eaLnBrk="0" hangingPunct="0"/>
            <a:r>
              <a:rPr lang="en-US" sz="525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5" name="MS logo white - EMF" descr="Microsoft logo white text version">
            <a:extLst>
              <a:ext uri="{FF2B5EF4-FFF2-40B4-BE49-F238E27FC236}">
                <a16:creationId xmlns:a16="http://schemas.microsoft.com/office/drawing/2014/main" id="{70D3778F-A717-44C8-9013-FF206B15DD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38150" y="439341"/>
            <a:ext cx="1024684" cy="2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9486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b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6606D-2DF9-48CD-BBE9-B751BF55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438150" y="1077516"/>
            <a:ext cx="8264129" cy="1661993"/>
          </a:xfrm>
        </p:spPr>
        <p:txBody>
          <a:bodyPr>
            <a:spAutoFit/>
          </a:bodyPr>
          <a:lstStyle>
            <a:lvl1pPr>
              <a:defRPr sz="2700">
                <a:latin typeface="+mn-lt"/>
              </a:defRPr>
            </a:lvl1pPr>
            <a:lvl2pPr>
              <a:defRPr sz="21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500">
                <a:latin typeface="+mn-lt"/>
              </a:defRPr>
            </a:lvl4pPr>
            <a:lvl5pPr>
              <a:defRPr sz="135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Next slide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4701779"/>
            <a:ext cx="9144001" cy="441722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45720" anchor="b" anchorCtr="0">
            <a:noAutofit/>
          </a:bodyPr>
          <a:lstStyle>
            <a:lvl1pPr algn="r">
              <a:buFont typeface="Arial" pitchFamily="34" charset="0"/>
              <a:buNone/>
              <a:defRPr sz="2775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19543102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288">
          <p15:clr>
            <a:srgbClr val="5ACBF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5995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297">
          <p15:clr>
            <a:srgbClr val="5ACBF0"/>
          </p15:clr>
        </p15:guide>
        <p15:guide id="2" orient="horz" pos="922">
          <p15:clr>
            <a:srgbClr val="5ACBF0"/>
          </p15:clr>
        </p15:guide>
        <p15:guide id="3" orient="horz" pos="294">
          <p15:clr>
            <a:srgbClr val="5ACBF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C092228-98FB-4B79-86CD-EB9BF7C81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342900"/>
            <a:ext cx="8263890" cy="4154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2069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3" orient="horz" pos="918">
          <p15:clr>
            <a:srgbClr val="5ACBF0"/>
          </p15:clr>
        </p15:guide>
        <p15:guide id="4" orient="horz" pos="1301">
          <p15:clr>
            <a:srgbClr val="5ACBF0"/>
          </p15:clr>
        </p15:guide>
        <p15:guide id="5" orient="horz" pos="294">
          <p15:clr>
            <a:srgbClr val="5ACBF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1997" y="465321"/>
            <a:ext cx="8479852" cy="307777"/>
          </a:xfrm>
        </p:spPr>
        <p:txBody>
          <a:bodyPr wrap="square" lIns="0" tIns="0" rIns="0" bIns="0">
            <a:spAutoFit/>
          </a:bodyPr>
          <a:lstStyle>
            <a:lvl1pPr>
              <a:lnSpc>
                <a:spcPts val="2353"/>
              </a:lnSpc>
              <a:defRPr sz="2059" strike="noStrik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3098971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9356B0-DA0F-43A0-AD89-3F76BA01E4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6244" y="865585"/>
            <a:ext cx="8264129" cy="230833"/>
          </a:xfrm>
        </p:spPr>
        <p:txBody>
          <a:bodyPr/>
          <a:lstStyle>
            <a:lvl1pPr algn="ctr">
              <a:defRPr sz="1500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29424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o Tag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0E3F1FA-BD66-4BC2-97D9-D6873D86B6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328019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28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44F2A-4DBC-4151-8BB4-04E45E50D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6C37-1267-4092-A3E4-2FCC75AA8F8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489AFCA-EECD-4A8E-80AF-5422017E2E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086416" y="-1019568"/>
            <a:ext cx="5951265" cy="334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959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80035"/>
            <a:ext cx="7772400" cy="1125140"/>
          </a:xfrm>
        </p:spPr>
        <p:txBody>
          <a:bodyPr anchor="b"/>
          <a:lstStyle>
            <a:lvl1pPr marL="0" indent="0">
              <a:buNone/>
              <a:defRPr sz="2100" i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3371850"/>
            <a:ext cx="7772400" cy="5715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00550"/>
            <a:ext cx="1598429" cy="686875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 bwMode="auto">
          <a:xfrm>
            <a:off x="5867400" y="4850349"/>
            <a:ext cx="32766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en-US" sz="900" b="0" u="none" dirty="0">
                <a:solidFill>
                  <a:srgbClr val="000000"/>
                </a:solidFill>
                <a:latin typeface="Calibri"/>
                <a:cs typeface="Mangal" pitchFamily="18" charset="0"/>
              </a:rPr>
              <a:t>© Microsoft Azure + </a:t>
            </a:r>
            <a:r>
              <a:rPr lang="en-US" sz="900" b="0" u="none">
                <a:solidFill>
                  <a:srgbClr val="000000"/>
                </a:solidFill>
                <a:latin typeface="Calibri"/>
                <a:cs typeface="Mangal" pitchFamily="18" charset="0"/>
              </a:rPr>
              <a:t>AI Conference </a:t>
            </a:r>
            <a:r>
              <a:rPr lang="en-US" sz="900" b="0" u="none" baseline="0">
                <a:solidFill>
                  <a:srgbClr val="000000"/>
                </a:solidFill>
                <a:latin typeface="Calibri"/>
                <a:cs typeface="Mangal" pitchFamily="18" charset="0"/>
              </a:rPr>
              <a:t> </a:t>
            </a:r>
            <a:r>
              <a:rPr lang="en-US" sz="900" b="0" u="none" dirty="0">
                <a:solidFill>
                  <a:srgbClr val="000000"/>
                </a:solidFill>
                <a:latin typeface="Calibri"/>
                <a:cs typeface="Mangal" pitchFamily="18" charset="0"/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74238297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58A0D-7349-4906-8C5C-5BAD3588B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1A138-F27D-4950-B5C8-AA432628C3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C4CC60-A96B-40CC-92B3-5714BC7F4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6C37-1267-4092-A3E4-2FCC75AA8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10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42E1C-ACF9-41F5-BBD8-409F7A6A6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AD79B-260B-4694-8579-D62C9DDFFC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88430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708669-3AAD-4992-AE70-3C86A6912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88430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EF1A1-8449-47A1-AE24-41CF41079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6C37-1267-4092-A3E4-2FCC75AA8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143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1CECC-F2CD-4AB5-B34F-07420C91C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080761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E4E46E-283A-4E3C-9907-30E93EC45B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342C53-34B6-4C55-AFA4-7FFF567D44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080761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270878-F4F2-4819-B2D0-CF32ECAE1F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C0D5C0-FFD2-4DE0-BBFA-89FC0D0A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6C37-1267-4092-A3E4-2FCC75AA8F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D88CE76-2C12-4C6E-B3D2-09E15B1BE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342" y="124551"/>
            <a:ext cx="8257240" cy="6039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45906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AD1EA-2AD8-4D56-9A26-CD6F0135A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5C948F-BB8C-462B-8AE4-F23523B46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6C37-1267-4092-A3E4-2FCC75AA8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492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107DBA-BB88-48D4-97C7-408A1AB57FB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5AD1EA-2AD8-4D56-9A26-CD6F0135A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47080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D8D0ED-F458-4867-928E-6E2E9BD00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6C37-1267-4092-A3E4-2FCC75AA8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472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ADA0E1-9201-4A34-A85D-8CEFB5955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6C37-1267-4092-A3E4-2FCC75AA8F8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FC610F-2A41-4561-A622-6404A911587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96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8B076-B85C-417F-990D-ADC34A432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292" y="175968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AAFCCD-BC57-4AF4-BB6B-7D805333D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76292" y="1376118"/>
            <a:ext cx="2949178" cy="28586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155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8B076-B85C-417F-990D-ADC34A432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3003" y="1501636"/>
            <a:ext cx="2949178" cy="1200150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FF8ECB-7A8C-4297-9AF3-7D8A5526D4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73516" y="99152"/>
            <a:ext cx="5147632" cy="494195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01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8B076-B85C-417F-990D-ADC34A432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3003" y="1501636"/>
            <a:ext cx="2949178" cy="1200150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62685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2900" b="1" dirty="0">
                <a:solidFill>
                  <a:schemeClr val="accent2"/>
                </a:solidFill>
                <a:latin typeface="+mj-lt"/>
                <a:ea typeface="+mj-ea"/>
                <a:cs typeface="Segoe U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8700"/>
            <a:ext cx="8229600" cy="3200400"/>
          </a:xfrm>
        </p:spPr>
        <p:txBody>
          <a:bodyPr rtlCol="0"/>
          <a:lstStyle>
            <a:lvl1pPr>
              <a:buClrTx/>
              <a:buFont typeface="Wingdings" pitchFamily="2" charset="2"/>
              <a:buChar char="§"/>
              <a:defRPr sz="2100" b="1">
                <a:latin typeface="Calibri" pitchFamily="34" charset="0"/>
              </a:defRPr>
            </a:lvl1pPr>
            <a:lvl2pPr>
              <a:buClrTx/>
              <a:buFont typeface="Wingdings" pitchFamily="2" charset="2"/>
              <a:buChar char="o"/>
              <a:defRPr sz="1900" b="0">
                <a:latin typeface="Calibri Light" pitchFamily="34" charset="0"/>
              </a:defRPr>
            </a:lvl2pPr>
            <a:lvl3pPr>
              <a:buClrTx/>
              <a:buFont typeface="Wingdings" pitchFamily="2" charset="2"/>
              <a:buChar char="o"/>
              <a:defRPr sz="1700" b="0">
                <a:latin typeface="Calibri Light" pitchFamily="34" charset="0"/>
              </a:defRPr>
            </a:lvl3pPr>
            <a:lvl4pPr>
              <a:buClrTx/>
              <a:buFont typeface="Wingdings" pitchFamily="2" charset="2"/>
              <a:buChar char="o"/>
              <a:defRPr sz="1500" b="0">
                <a:latin typeface="Calibri Light" pitchFamily="34" charset="0"/>
              </a:defRPr>
            </a:lvl4pPr>
            <a:lvl5pPr>
              <a:buClrTx/>
              <a:buFont typeface="Wingdings" pitchFamily="2" charset="2"/>
              <a:buChar char="o"/>
              <a:defRPr sz="1300" b="0">
                <a:latin typeface="Calibri Ligh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00550"/>
            <a:ext cx="1598429" cy="686875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 bwMode="auto">
          <a:xfrm>
            <a:off x="5867400" y="4850349"/>
            <a:ext cx="32766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en-US" sz="900" b="0" u="none" dirty="0">
                <a:solidFill>
                  <a:srgbClr val="000000"/>
                </a:solidFill>
                <a:latin typeface="Calibri"/>
                <a:cs typeface="Mangal" pitchFamily="18" charset="0"/>
              </a:rPr>
              <a:t>© Microsoft Azure + </a:t>
            </a:r>
            <a:r>
              <a:rPr lang="en-US" sz="900" b="0" u="none">
                <a:solidFill>
                  <a:srgbClr val="000000"/>
                </a:solidFill>
                <a:latin typeface="Calibri"/>
                <a:cs typeface="Mangal" pitchFamily="18" charset="0"/>
              </a:rPr>
              <a:t>AI Conference </a:t>
            </a:r>
            <a:r>
              <a:rPr lang="en-US" sz="900" b="0" u="none" baseline="0">
                <a:solidFill>
                  <a:srgbClr val="000000"/>
                </a:solidFill>
                <a:latin typeface="Calibri"/>
                <a:cs typeface="Mangal" pitchFamily="18" charset="0"/>
              </a:rPr>
              <a:t> </a:t>
            </a:r>
            <a:r>
              <a:rPr lang="en-US" sz="900" b="0" u="none" dirty="0">
                <a:solidFill>
                  <a:srgbClr val="000000"/>
                </a:solidFill>
                <a:latin typeface="Calibri"/>
                <a:cs typeface="Mangal" pitchFamily="18" charset="0"/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77466882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534" y="2916321"/>
            <a:ext cx="8056563" cy="1021556"/>
          </a:xfrm>
        </p:spPr>
        <p:txBody>
          <a:bodyPr anchor="b" anchorCtr="0"/>
          <a:lstStyle>
            <a:lvl1pPr algn="l">
              <a:defRPr sz="345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534" y="3915967"/>
            <a:ext cx="8056563" cy="1125140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225"/>
              </a:spcBef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9943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9445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457200" y="292894"/>
            <a:ext cx="8229600" cy="571500"/>
          </a:xfrm>
        </p:spPr>
        <p:txBody>
          <a:bodyPr/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Demo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8700"/>
            <a:ext cx="8229600" cy="3200400"/>
          </a:xfrm>
        </p:spPr>
        <p:txBody>
          <a:bodyPr rtlCol="0"/>
          <a:lstStyle>
            <a:lvl1pPr>
              <a:buClrTx/>
              <a:buFont typeface="Wingdings" pitchFamily="2" charset="2"/>
              <a:buChar char="§"/>
              <a:defRPr sz="2100" b="1">
                <a:latin typeface="Calibri" pitchFamily="34" charset="0"/>
              </a:defRPr>
            </a:lvl1pPr>
            <a:lvl2pPr>
              <a:buClrTx/>
              <a:buFont typeface="Wingdings" pitchFamily="2" charset="2"/>
              <a:buChar char="o"/>
              <a:defRPr sz="1900" b="0">
                <a:latin typeface="Calibri Light" pitchFamily="34" charset="0"/>
              </a:defRPr>
            </a:lvl2pPr>
            <a:lvl3pPr>
              <a:buClrTx/>
              <a:buFont typeface="Wingdings" pitchFamily="2" charset="2"/>
              <a:buChar char="o"/>
              <a:defRPr sz="1700" b="0">
                <a:latin typeface="Calibri Light" pitchFamily="34" charset="0"/>
              </a:defRPr>
            </a:lvl3pPr>
            <a:lvl4pPr>
              <a:buClrTx/>
              <a:buFont typeface="Wingdings" pitchFamily="2" charset="2"/>
              <a:buChar char="o"/>
              <a:defRPr sz="1500" b="0">
                <a:latin typeface="Calibri Light" pitchFamily="34" charset="0"/>
              </a:defRPr>
            </a:lvl4pPr>
            <a:lvl5pPr>
              <a:buClrTx/>
              <a:buFont typeface="Wingdings" pitchFamily="2" charset="2"/>
              <a:buChar char="o"/>
              <a:defRPr sz="1300" b="0">
                <a:latin typeface="Calibri Ligh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00550"/>
            <a:ext cx="1598429" cy="68687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 bwMode="auto">
          <a:xfrm>
            <a:off x="5867400" y="4850349"/>
            <a:ext cx="32766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en-US" sz="900" b="0" u="none" dirty="0">
                <a:solidFill>
                  <a:srgbClr val="000000"/>
                </a:solidFill>
                <a:latin typeface="Calibri"/>
                <a:cs typeface="Mangal" pitchFamily="18" charset="0"/>
              </a:rPr>
              <a:t>© Microsoft Azure + </a:t>
            </a:r>
            <a:r>
              <a:rPr lang="en-US" sz="900" b="0" u="none">
                <a:solidFill>
                  <a:srgbClr val="000000"/>
                </a:solidFill>
                <a:latin typeface="Calibri"/>
                <a:cs typeface="Mangal" pitchFamily="18" charset="0"/>
              </a:rPr>
              <a:t>AI Conference </a:t>
            </a:r>
            <a:r>
              <a:rPr lang="en-US" sz="900" b="0" u="none" baseline="0">
                <a:solidFill>
                  <a:srgbClr val="000000"/>
                </a:solidFill>
                <a:latin typeface="Calibri"/>
                <a:cs typeface="Mangal" pitchFamily="18" charset="0"/>
              </a:rPr>
              <a:t> </a:t>
            </a:r>
            <a:r>
              <a:rPr lang="en-US" sz="900" b="0" u="none" dirty="0">
                <a:solidFill>
                  <a:srgbClr val="000000"/>
                </a:solidFill>
                <a:latin typeface="Calibri"/>
                <a:cs typeface="Mangal" pitchFamily="18" charset="0"/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21048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image" Target="../media/image2.emf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66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28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slideLayout" Target="../slideLayouts/slideLayout67.xml"/><Relationship Id="rId30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28700"/>
            <a:ext cx="82296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2483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790" r:id="rId11"/>
    <p:sldLayoutId id="2147483791" r:id="rId12"/>
    <p:sldLayoutId id="2147483792" r:id="rId13"/>
  </p:sldLayoutIdLst>
  <p:transition>
    <p:fade/>
  </p:transition>
  <p:hf hdr="0" ftr="0" dt="0"/>
  <p:txStyles>
    <p:titleStyle>
      <a:lvl1pPr marL="0" indent="0" algn="ctr" defTabSz="-13873163" rtl="0" eaLnBrk="1" fontAlgn="base" hangingPunct="1">
        <a:spcBef>
          <a:spcPct val="0"/>
        </a:spcBef>
        <a:spcAft>
          <a:spcPct val="0"/>
        </a:spcAft>
        <a:defRPr lang="en-US" sz="2900" b="1" dirty="0" smtClean="0">
          <a:solidFill>
            <a:schemeClr val="accent2"/>
          </a:solidFill>
          <a:latin typeface="Calibri"/>
          <a:ea typeface="+mj-ea"/>
          <a:cs typeface="Segoe UI" pitchFamily="34" charset="0"/>
        </a:defRPr>
      </a:lvl1pPr>
      <a:lvl2pPr marL="342900" indent="-342900" algn="ctr" defTabSz="-13873163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Myriad Pro" pitchFamily="34" charset="0"/>
          <a:cs typeface="Segoe UI" pitchFamily="34" charset="0"/>
        </a:defRPr>
      </a:lvl2pPr>
      <a:lvl3pPr marL="342900" indent="-342900" algn="ctr" defTabSz="-13873163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Myriad Pro" pitchFamily="34" charset="0"/>
          <a:cs typeface="Segoe UI" pitchFamily="34" charset="0"/>
        </a:defRPr>
      </a:lvl3pPr>
      <a:lvl4pPr marL="342900" indent="-342900" algn="ctr" defTabSz="-13873163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Myriad Pro" pitchFamily="34" charset="0"/>
          <a:cs typeface="Segoe UI" pitchFamily="34" charset="0"/>
        </a:defRPr>
      </a:lvl4pPr>
      <a:lvl5pPr marL="342900" indent="-342900" algn="ctr" defTabSz="-13873163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Myriad Pro" pitchFamily="34" charset="0"/>
          <a:cs typeface="Segoe UI" pitchFamily="34" charset="0"/>
        </a:defRPr>
      </a:lvl5pPr>
      <a:lvl6pPr marL="457200" algn="l" eaLnBrk="1" fontAlgn="base" hangingPunct="1">
        <a:spcBef>
          <a:spcPct val="0"/>
        </a:spcBef>
        <a:spcAft>
          <a:spcPct val="0"/>
        </a:spcAft>
        <a:defRPr sz="2800" b="1">
          <a:solidFill>
            <a:schemeClr val="tx2">
              <a:alpha val="100000"/>
            </a:schemeClr>
          </a:solidFill>
          <a:latin typeface="Verdana"/>
        </a:defRPr>
      </a:lvl6pPr>
      <a:lvl7pPr marL="914400" algn="l" eaLnBrk="1" fontAlgn="base" hangingPunct="1">
        <a:spcBef>
          <a:spcPct val="0"/>
        </a:spcBef>
        <a:spcAft>
          <a:spcPct val="0"/>
        </a:spcAft>
        <a:defRPr sz="2800" b="1">
          <a:solidFill>
            <a:schemeClr val="tx2">
              <a:alpha val="100000"/>
            </a:schemeClr>
          </a:solidFill>
          <a:latin typeface="Verdana"/>
        </a:defRPr>
      </a:lvl7pPr>
      <a:lvl8pPr marL="1371600" algn="l" eaLnBrk="1" fontAlgn="base" hangingPunct="1">
        <a:spcBef>
          <a:spcPct val="0"/>
        </a:spcBef>
        <a:spcAft>
          <a:spcPct val="0"/>
        </a:spcAft>
        <a:defRPr sz="2800" b="1">
          <a:solidFill>
            <a:schemeClr val="tx2">
              <a:alpha val="100000"/>
            </a:schemeClr>
          </a:solidFill>
          <a:latin typeface="Verdana"/>
        </a:defRPr>
      </a:lvl8pPr>
      <a:lvl9pPr marL="1828800" algn="l" eaLnBrk="1" fontAlgn="base" hangingPunct="1">
        <a:spcBef>
          <a:spcPct val="0"/>
        </a:spcBef>
        <a:spcAft>
          <a:spcPct val="0"/>
        </a:spcAft>
        <a:defRPr sz="2800" b="1">
          <a:solidFill>
            <a:schemeClr val="tx2">
              <a:alpha val="100000"/>
            </a:schemeClr>
          </a:solidFill>
          <a:latin typeface="Verdana"/>
        </a:defRPr>
      </a:lvl9pPr>
    </p:titleStyle>
    <p:bodyStyle>
      <a:lvl1pPr marL="342900" indent="-342900" algn="l" defTabSz="-13873163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100" b="1">
          <a:solidFill>
            <a:schemeClr val="tx1"/>
          </a:solidFill>
          <a:latin typeface="Calibri" pitchFamily="34" charset="0"/>
          <a:ea typeface="+mn-ea"/>
          <a:cs typeface="Segoe UI" pitchFamily="34" charset="0"/>
        </a:defRPr>
      </a:lvl1pPr>
      <a:lvl2pPr marL="742950" indent="-285750" algn="l" defTabSz="-13873163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o"/>
        <a:defRPr sz="1900">
          <a:solidFill>
            <a:schemeClr val="tx1"/>
          </a:solidFill>
          <a:latin typeface="Calibri Light" pitchFamily="34" charset="0"/>
          <a:cs typeface="Segoe UI" pitchFamily="34" charset="0"/>
        </a:defRPr>
      </a:lvl2pPr>
      <a:lvl3pPr marL="1143000" indent="-228600" algn="l" defTabSz="-13873163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o"/>
        <a:defRPr sz="1700">
          <a:solidFill>
            <a:schemeClr val="tx1"/>
          </a:solidFill>
          <a:latin typeface="Calibri Light" pitchFamily="34" charset="0"/>
          <a:cs typeface="Segoe UI" pitchFamily="34" charset="0"/>
        </a:defRPr>
      </a:lvl3pPr>
      <a:lvl4pPr marL="1600200" indent="-228600" algn="l" defTabSz="-13873163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o"/>
        <a:defRPr sz="1500">
          <a:solidFill>
            <a:schemeClr val="tx1"/>
          </a:solidFill>
          <a:latin typeface="Calibri Light" pitchFamily="34" charset="0"/>
          <a:cs typeface="Segoe UI" pitchFamily="34" charset="0"/>
        </a:defRPr>
      </a:lvl4pPr>
      <a:lvl5pPr marL="2057400" indent="-228600" algn="l" defTabSz="-13873163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o"/>
        <a:defRPr sz="1300">
          <a:solidFill>
            <a:schemeClr val="tx1"/>
          </a:solidFill>
          <a:latin typeface="Calibri Light" pitchFamily="34" charset="0"/>
          <a:cs typeface="Segoe UI" pitchFamily="34" charset="0"/>
        </a:defRPr>
      </a:lvl5pPr>
      <a:lvl6pPr marL="2514600" indent="-228600" algn="l" eaLnBrk="1" fontAlgn="base" hangingPunct="1">
        <a:spcBef>
          <a:spcPct val="20000"/>
        </a:spcBef>
        <a:spcAft>
          <a:spcPct val="0"/>
        </a:spcAft>
        <a:buClr>
          <a:schemeClr val="accent1">
            <a:alpha val="100000"/>
          </a:schemeClr>
        </a:buClr>
        <a:buFont typeface="Wingdings"/>
        <a:buChar char=""/>
        <a:defRPr sz="1400" b="1">
          <a:solidFill>
            <a:schemeClr val="tx1">
              <a:alpha val="100000"/>
            </a:schemeClr>
          </a:solidFill>
          <a:latin typeface="+mn-lt"/>
        </a:defRPr>
      </a:lvl6pPr>
      <a:lvl7pPr marL="2971800" indent="-228600" algn="l" eaLnBrk="1" fontAlgn="base" hangingPunct="1">
        <a:spcBef>
          <a:spcPct val="20000"/>
        </a:spcBef>
        <a:spcAft>
          <a:spcPct val="0"/>
        </a:spcAft>
        <a:buClr>
          <a:schemeClr val="accent1">
            <a:alpha val="100000"/>
          </a:schemeClr>
        </a:buClr>
        <a:buFont typeface="Wingdings"/>
        <a:buChar char=""/>
        <a:defRPr sz="1400" b="1">
          <a:solidFill>
            <a:schemeClr val="tx1">
              <a:alpha val="100000"/>
            </a:schemeClr>
          </a:solidFill>
          <a:latin typeface="+mn-lt"/>
        </a:defRPr>
      </a:lvl7pPr>
      <a:lvl8pPr marL="3429000" indent="-228600" algn="l" eaLnBrk="1" fontAlgn="base" hangingPunct="1">
        <a:spcBef>
          <a:spcPct val="20000"/>
        </a:spcBef>
        <a:spcAft>
          <a:spcPct val="0"/>
        </a:spcAft>
        <a:buClr>
          <a:schemeClr val="accent1">
            <a:alpha val="100000"/>
          </a:schemeClr>
        </a:buClr>
        <a:buFont typeface="Wingdings"/>
        <a:buChar char=""/>
        <a:defRPr sz="1400" b="1">
          <a:solidFill>
            <a:schemeClr val="tx1">
              <a:alpha val="100000"/>
            </a:schemeClr>
          </a:solidFill>
          <a:latin typeface="+mn-lt"/>
        </a:defRPr>
      </a:lvl8pPr>
      <a:lvl9pPr marL="3886200" indent="-228600" algn="l" eaLnBrk="1" fontAlgn="base" hangingPunct="1">
        <a:spcBef>
          <a:spcPct val="20000"/>
        </a:spcBef>
        <a:spcAft>
          <a:spcPct val="0"/>
        </a:spcAft>
        <a:buClr>
          <a:schemeClr val="accent1">
            <a:alpha val="100000"/>
          </a:schemeClr>
        </a:buClr>
        <a:buFont typeface="Wingdings"/>
        <a:buChar char=""/>
        <a:defRPr sz="1400" b="1">
          <a:solidFill>
            <a:schemeClr val="tx1">
              <a:alpha val="100000"/>
            </a:schemeClr>
          </a:solidFill>
          <a:latin typeface="+mn-lt"/>
        </a:defRPr>
      </a:lvl9pPr>
    </p:bodyStyle>
    <p:otherStyle>
      <a:lvl1pPr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1pPr>
      <a:lvl2pPr marL="457200"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2pPr>
      <a:lvl3pPr marL="914400"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3pPr>
      <a:lvl4pPr marL="1371600"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4pPr>
      <a:lvl5pPr marL="1828800"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5pPr>
      <a:lvl6pPr marL="2286000"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6pPr>
      <a:lvl7pPr marL="2743200"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7pPr>
      <a:lvl8pPr marL="3200400"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8pPr>
      <a:lvl9pPr marL="3657600"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441197" y="342900"/>
            <a:ext cx="8263890" cy="4154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438150" y="1076628"/>
            <a:ext cx="8263890" cy="1209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9" name="NEW Brand Colors 2018">
            <a:extLst>
              <a:ext uri="{FF2B5EF4-FFF2-40B4-BE49-F238E27FC236}">
                <a16:creationId xmlns:a16="http://schemas.microsoft.com/office/drawing/2014/main" id="{9D5783B5-1069-4509-929A-C02C0B0887F7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 rot="5400000">
            <a:off x="6966741" y="2206983"/>
            <a:ext cx="5143500" cy="729534"/>
          </a:xfrm>
          <a:prstGeom prst="rect">
            <a:avLst/>
          </a:prstGeom>
        </p:spPr>
      </p:pic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 userDrawn="1"/>
        </p:nvSpPr>
        <p:spPr bwMode="auto">
          <a:xfrm>
            <a:off x="0" y="0"/>
            <a:ext cx="438912" cy="438912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35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219456" cy="21945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35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218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8" r:id="rId27"/>
  </p:sldLayoutIdLst>
  <p:transition>
    <p:fade/>
  </p:transition>
  <p:hf sldNum="0" hdr="0" ftr="0" dt="0"/>
  <p:txStyles>
    <p:titleStyle>
      <a:lvl1pPr algn="l" defTabSz="699557" rtl="0" eaLnBrk="1" latinLnBrk="0" hangingPunct="1">
        <a:lnSpc>
          <a:spcPct val="100000"/>
        </a:lnSpc>
        <a:spcBef>
          <a:spcPct val="0"/>
        </a:spcBef>
        <a:buNone/>
        <a:defRPr lang="en-US" sz="2700" b="0" kern="1200" cap="none" spc="-38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171450" marR="0" indent="-171450" algn="l" defTabSz="699557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1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342900" marR="0" indent="-171450" algn="l" defTabSz="699557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5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492919" marR="0" indent="-150019" algn="l" defTabSz="699557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632222" marR="0" indent="-135731" algn="l" defTabSz="699557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05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767954" marR="0" indent="-126206" algn="l" defTabSz="699557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05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923780" indent="-174890" algn="l" defTabSz="69955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3559" indent="-174890" algn="l" defTabSz="69955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23337" indent="-174890" algn="l" defTabSz="69955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73116" indent="-174890" algn="l" defTabSz="69955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5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9778" algn="l" defTabSz="6995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99557" algn="l" defTabSz="6995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49335" algn="l" defTabSz="6995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99113" algn="l" defTabSz="6995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48892" algn="l" defTabSz="6995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98670" algn="l" defTabSz="6995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48448" algn="l" defTabSz="6995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98227" algn="l" defTabSz="6995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8">
          <p15:clr>
            <a:srgbClr val="C35EA4"/>
          </p15:clr>
        </p15:guide>
        <p15:guide id="17" pos="7313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85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95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441197" y="342900"/>
            <a:ext cx="8263890" cy="4154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438150" y="1076628"/>
            <a:ext cx="8263890" cy="1209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9" name="NEW Brand Colors 2018">
            <a:extLst>
              <a:ext uri="{FF2B5EF4-FFF2-40B4-BE49-F238E27FC236}">
                <a16:creationId xmlns:a16="http://schemas.microsoft.com/office/drawing/2014/main" id="{9D5783B5-1069-4509-929A-C02C0B0887F7}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 rot="5400000">
            <a:off x="6966741" y="2206983"/>
            <a:ext cx="5143500" cy="729534"/>
          </a:xfrm>
          <a:prstGeom prst="rect">
            <a:avLst/>
          </a:prstGeom>
        </p:spPr>
      </p:pic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 userDrawn="1"/>
        </p:nvSpPr>
        <p:spPr bwMode="auto">
          <a:xfrm>
            <a:off x="0" y="0"/>
            <a:ext cx="438912" cy="438912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35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219456" cy="21945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35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640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  <p:sldLayoutId id="2147483766" r:id="rId19"/>
    <p:sldLayoutId id="2147483767" r:id="rId20"/>
    <p:sldLayoutId id="2147483768" r:id="rId21"/>
    <p:sldLayoutId id="2147483769" r:id="rId22"/>
    <p:sldLayoutId id="2147483770" r:id="rId23"/>
    <p:sldLayoutId id="2147483771" r:id="rId24"/>
    <p:sldLayoutId id="2147483772" r:id="rId25"/>
    <p:sldLayoutId id="2147483773" r:id="rId26"/>
    <p:sldLayoutId id="2147483774" r:id="rId27"/>
    <p:sldLayoutId id="2147483775" r:id="rId28"/>
  </p:sldLayoutIdLst>
  <p:transition>
    <p:fade/>
  </p:transition>
  <p:hf sldNum="0" hdr="0" ftr="0" dt="0"/>
  <p:txStyles>
    <p:titleStyle>
      <a:lvl1pPr algn="l" defTabSz="699557" rtl="0" eaLnBrk="1" latinLnBrk="0" hangingPunct="1">
        <a:lnSpc>
          <a:spcPct val="100000"/>
        </a:lnSpc>
        <a:spcBef>
          <a:spcPct val="0"/>
        </a:spcBef>
        <a:buNone/>
        <a:defRPr lang="en-US" sz="2700" b="0" kern="1200" cap="none" spc="-38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171450" marR="0" indent="-171450" algn="l" defTabSz="699557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1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342900" marR="0" indent="-171450" algn="l" defTabSz="699557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5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492919" marR="0" indent="-150019" algn="l" defTabSz="699557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632222" marR="0" indent="-135731" algn="l" defTabSz="699557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05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767954" marR="0" indent="-126206" algn="l" defTabSz="699557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05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923780" indent="-174890" algn="l" defTabSz="69955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3559" indent="-174890" algn="l" defTabSz="69955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23337" indent="-174890" algn="l" defTabSz="69955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73116" indent="-174890" algn="l" defTabSz="69955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5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9778" algn="l" defTabSz="6995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99557" algn="l" defTabSz="6995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49335" algn="l" defTabSz="6995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99113" algn="l" defTabSz="6995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48892" algn="l" defTabSz="6995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98670" algn="l" defTabSz="6995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48448" algn="l" defTabSz="6995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98227" algn="l" defTabSz="6995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8">
          <p15:clr>
            <a:srgbClr val="C35EA4"/>
          </p15:clr>
        </p15:guide>
        <p15:guide id="17" pos="7313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85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95">
          <p15:clr>
            <a:srgbClr val="A4A3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30D55BB-DAE8-408E-8F62-930AF9C4333F}"/>
              </a:ext>
            </a:extLst>
          </p:cNvPr>
          <p:cNvGrpSpPr/>
          <p:nvPr userDrawn="1"/>
        </p:nvGrpSpPr>
        <p:grpSpPr>
          <a:xfrm>
            <a:off x="0" y="863662"/>
            <a:ext cx="9144000" cy="4279839"/>
            <a:chOff x="0" y="1151549"/>
            <a:chExt cx="12192000" cy="570645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731D451-27F5-498E-9A9B-63A855F180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052354"/>
              <a:ext cx="12192000" cy="3805646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E5ED8D8-CC35-44C4-8CBC-12DA4EAD0CAD}"/>
                </a:ext>
              </a:extLst>
            </p:cNvPr>
            <p:cNvSpPr/>
            <p:nvPr userDrawn="1"/>
          </p:nvSpPr>
          <p:spPr>
            <a:xfrm>
              <a:off x="0" y="2854037"/>
              <a:ext cx="7259782" cy="40039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9CC1184F-362A-4F0C-99EE-CCA85A99064D}"/>
                </a:ext>
              </a:extLst>
            </p:cNvPr>
            <p:cNvSpPr/>
            <p:nvPr userDrawn="1"/>
          </p:nvSpPr>
          <p:spPr>
            <a:xfrm rot="19351056">
              <a:off x="5095080" y="1151549"/>
              <a:ext cx="6744134" cy="421986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552C32-A7EC-4CB9-AC23-A63001431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342" y="124551"/>
            <a:ext cx="8257240" cy="6039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F8DF4-ACCA-45CD-9AF9-398A087B2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0342" y="848011"/>
            <a:ext cx="825724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D9781-63C6-4EFC-8B9C-C17FDB3BAB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9406C37-1267-4092-A3E4-2FCC75AA8F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990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an@Solliance.net" TargetMode="External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tiff"/><Relationship Id="rId7" Type="http://schemas.openxmlformats.org/officeDocument/2006/relationships/image" Target="../media/image83.png"/><Relationship Id="rId2" Type="http://schemas.openxmlformats.org/officeDocument/2006/relationships/image" Target="../media/image78.tif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2.png"/><Relationship Id="rId5" Type="http://schemas.openxmlformats.org/officeDocument/2006/relationships/image" Target="../media/image81.svg"/><Relationship Id="rId4" Type="http://schemas.openxmlformats.org/officeDocument/2006/relationships/image" Target="../media/image8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0.png"/><Relationship Id="rId18" Type="http://schemas.openxmlformats.org/officeDocument/2006/relationships/image" Target="../media/image105.png"/><Relationship Id="rId26" Type="http://schemas.openxmlformats.org/officeDocument/2006/relationships/image" Target="../media/image113.png"/><Relationship Id="rId3" Type="http://schemas.openxmlformats.org/officeDocument/2006/relationships/image" Target="../media/image92.png"/><Relationship Id="rId21" Type="http://schemas.openxmlformats.org/officeDocument/2006/relationships/image" Target="../media/image108.png"/><Relationship Id="rId7" Type="http://schemas.openxmlformats.org/officeDocument/2006/relationships/image" Target="../media/image48.png"/><Relationship Id="rId12" Type="http://schemas.openxmlformats.org/officeDocument/2006/relationships/image" Target="../media/image99.png"/><Relationship Id="rId17" Type="http://schemas.openxmlformats.org/officeDocument/2006/relationships/image" Target="../media/image104.svg"/><Relationship Id="rId25" Type="http://schemas.openxmlformats.org/officeDocument/2006/relationships/image" Target="../media/image112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03.png"/><Relationship Id="rId20" Type="http://schemas.openxmlformats.org/officeDocument/2006/relationships/image" Target="../media/image107.sv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95.png"/><Relationship Id="rId11" Type="http://schemas.openxmlformats.org/officeDocument/2006/relationships/image" Target="../media/image98.png"/><Relationship Id="rId24" Type="http://schemas.openxmlformats.org/officeDocument/2006/relationships/image" Target="../media/image111.png"/><Relationship Id="rId5" Type="http://schemas.openxmlformats.org/officeDocument/2006/relationships/image" Target="../media/image94.png"/><Relationship Id="rId15" Type="http://schemas.openxmlformats.org/officeDocument/2006/relationships/image" Target="../media/image102.svg"/><Relationship Id="rId23" Type="http://schemas.openxmlformats.org/officeDocument/2006/relationships/image" Target="../media/image110.svg"/><Relationship Id="rId10" Type="http://schemas.openxmlformats.org/officeDocument/2006/relationships/image" Target="../media/image49.png"/><Relationship Id="rId19" Type="http://schemas.openxmlformats.org/officeDocument/2006/relationships/image" Target="../media/image106.png"/><Relationship Id="rId4" Type="http://schemas.openxmlformats.org/officeDocument/2006/relationships/image" Target="../media/image93.png"/><Relationship Id="rId9" Type="http://schemas.openxmlformats.org/officeDocument/2006/relationships/image" Target="../media/image97.svg"/><Relationship Id="rId14" Type="http://schemas.openxmlformats.org/officeDocument/2006/relationships/image" Target="../media/image101.png"/><Relationship Id="rId22" Type="http://schemas.openxmlformats.org/officeDocument/2006/relationships/image" Target="../media/image10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118.png"/><Relationship Id="rId3" Type="http://schemas.openxmlformats.org/officeDocument/2006/relationships/image" Target="../media/image30.png"/><Relationship Id="rId7" Type="http://schemas.openxmlformats.org/officeDocument/2006/relationships/image" Target="../media/image36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05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31.png"/><Relationship Id="rId11" Type="http://schemas.openxmlformats.org/officeDocument/2006/relationships/image" Target="../media/image117.png"/><Relationship Id="rId5" Type="http://schemas.openxmlformats.org/officeDocument/2006/relationships/image" Target="../media/image38.png"/><Relationship Id="rId15" Type="http://schemas.openxmlformats.org/officeDocument/2006/relationships/image" Target="../media/image77.svg"/><Relationship Id="rId10" Type="http://schemas.openxmlformats.org/officeDocument/2006/relationships/image" Target="../media/image26.emf"/><Relationship Id="rId4" Type="http://schemas.openxmlformats.org/officeDocument/2006/relationships/image" Target="../media/image114.png"/><Relationship Id="rId9" Type="http://schemas.openxmlformats.org/officeDocument/2006/relationships/image" Target="../media/image116.png"/><Relationship Id="rId14" Type="http://schemas.openxmlformats.org/officeDocument/2006/relationships/image" Target="../media/image7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16.png"/><Relationship Id="rId3" Type="http://schemas.openxmlformats.org/officeDocument/2006/relationships/image" Target="../media/image49.png"/><Relationship Id="rId7" Type="http://schemas.openxmlformats.org/officeDocument/2006/relationships/image" Target="../media/image121.png"/><Relationship Id="rId12" Type="http://schemas.openxmlformats.org/officeDocument/2006/relationships/image" Target="../media/image1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9.png"/><Relationship Id="rId11" Type="http://schemas.openxmlformats.org/officeDocument/2006/relationships/image" Target="../media/image110.svg"/><Relationship Id="rId5" Type="http://schemas.openxmlformats.org/officeDocument/2006/relationships/image" Target="../media/image120.png"/><Relationship Id="rId15" Type="http://schemas.openxmlformats.org/officeDocument/2006/relationships/image" Target="../media/image93.png"/><Relationship Id="rId10" Type="http://schemas.openxmlformats.org/officeDocument/2006/relationships/image" Target="../media/image109.png"/><Relationship Id="rId4" Type="http://schemas.openxmlformats.org/officeDocument/2006/relationships/image" Target="../media/image92.png"/><Relationship Id="rId9" Type="http://schemas.openxmlformats.org/officeDocument/2006/relationships/image" Target="../media/image100.png"/><Relationship Id="rId14" Type="http://schemas.openxmlformats.org/officeDocument/2006/relationships/image" Target="../media/image123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emf"/><Relationship Id="rId3" Type="http://schemas.openxmlformats.org/officeDocument/2006/relationships/image" Target="../media/image125.emf"/><Relationship Id="rId7" Type="http://schemas.openxmlformats.org/officeDocument/2006/relationships/image" Target="../media/image1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7.sv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sv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aka.ms/smartpaper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4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26" Type="http://schemas.openxmlformats.org/officeDocument/2006/relationships/image" Target="../media/image49.png"/><Relationship Id="rId39" Type="http://schemas.openxmlformats.org/officeDocument/2006/relationships/image" Target="../media/image62.svg"/><Relationship Id="rId21" Type="http://schemas.openxmlformats.org/officeDocument/2006/relationships/image" Target="../media/image44.svg"/><Relationship Id="rId34" Type="http://schemas.openxmlformats.org/officeDocument/2006/relationships/image" Target="../media/image57.png"/><Relationship Id="rId42" Type="http://schemas.openxmlformats.org/officeDocument/2006/relationships/image" Target="../media/image65.png"/><Relationship Id="rId47" Type="http://schemas.openxmlformats.org/officeDocument/2006/relationships/image" Target="../media/image70.svg"/><Relationship Id="rId50" Type="http://schemas.openxmlformats.org/officeDocument/2006/relationships/image" Target="../media/image7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9.png"/><Relationship Id="rId29" Type="http://schemas.openxmlformats.org/officeDocument/2006/relationships/image" Target="../media/image52.svg"/><Relationship Id="rId11" Type="http://schemas.openxmlformats.org/officeDocument/2006/relationships/image" Target="../media/image34.png"/><Relationship Id="rId24" Type="http://schemas.openxmlformats.org/officeDocument/2006/relationships/image" Target="../media/image47.svg"/><Relationship Id="rId32" Type="http://schemas.openxmlformats.org/officeDocument/2006/relationships/image" Target="../media/image55.png"/><Relationship Id="rId37" Type="http://schemas.openxmlformats.org/officeDocument/2006/relationships/image" Target="../media/image60.svg"/><Relationship Id="rId40" Type="http://schemas.openxmlformats.org/officeDocument/2006/relationships/image" Target="../media/image63.png"/><Relationship Id="rId45" Type="http://schemas.openxmlformats.org/officeDocument/2006/relationships/image" Target="../media/image68.sv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28" Type="http://schemas.openxmlformats.org/officeDocument/2006/relationships/image" Target="../media/image51.png"/><Relationship Id="rId36" Type="http://schemas.openxmlformats.org/officeDocument/2006/relationships/image" Target="../media/image59.png"/><Relationship Id="rId49" Type="http://schemas.openxmlformats.org/officeDocument/2006/relationships/image" Target="../media/image72.svg"/><Relationship Id="rId10" Type="http://schemas.openxmlformats.org/officeDocument/2006/relationships/image" Target="../media/image33.png"/><Relationship Id="rId19" Type="http://schemas.openxmlformats.org/officeDocument/2006/relationships/image" Target="../media/image42.svg"/><Relationship Id="rId31" Type="http://schemas.openxmlformats.org/officeDocument/2006/relationships/image" Target="../media/image54.svg"/><Relationship Id="rId44" Type="http://schemas.openxmlformats.org/officeDocument/2006/relationships/image" Target="../media/image67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Relationship Id="rId27" Type="http://schemas.openxmlformats.org/officeDocument/2006/relationships/image" Target="../media/image50.png"/><Relationship Id="rId30" Type="http://schemas.openxmlformats.org/officeDocument/2006/relationships/image" Target="../media/image53.png"/><Relationship Id="rId35" Type="http://schemas.openxmlformats.org/officeDocument/2006/relationships/image" Target="../media/image58.svg"/><Relationship Id="rId43" Type="http://schemas.openxmlformats.org/officeDocument/2006/relationships/image" Target="../media/image66.svg"/><Relationship Id="rId48" Type="http://schemas.openxmlformats.org/officeDocument/2006/relationships/image" Target="../media/image71.png"/><Relationship Id="rId8" Type="http://schemas.openxmlformats.org/officeDocument/2006/relationships/image" Target="../media/image31.png"/><Relationship Id="rId51" Type="http://schemas.openxmlformats.org/officeDocument/2006/relationships/image" Target="../media/image74.svg"/><Relationship Id="rId3" Type="http://schemas.openxmlformats.org/officeDocument/2006/relationships/image" Target="../media/image26.emf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5" Type="http://schemas.openxmlformats.org/officeDocument/2006/relationships/image" Target="../media/image48.png"/><Relationship Id="rId33" Type="http://schemas.openxmlformats.org/officeDocument/2006/relationships/image" Target="../media/image56.svg"/><Relationship Id="rId38" Type="http://schemas.openxmlformats.org/officeDocument/2006/relationships/image" Target="../media/image61.png"/><Relationship Id="rId46" Type="http://schemas.openxmlformats.org/officeDocument/2006/relationships/image" Target="../media/image69.png"/><Relationship Id="rId20" Type="http://schemas.openxmlformats.org/officeDocument/2006/relationships/image" Target="../media/image43.png"/><Relationship Id="rId41" Type="http://schemas.openxmlformats.org/officeDocument/2006/relationships/image" Target="../media/image64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7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0050"/>
            <a:ext cx="7772400" cy="1543050"/>
          </a:xfrm>
        </p:spPr>
        <p:txBody>
          <a:bodyPr/>
          <a:lstStyle/>
          <a:p>
            <a:br>
              <a:rPr lang="en-US" sz="3600" dirty="0">
                <a:solidFill>
                  <a:srgbClr val="133D80"/>
                </a:solidFill>
              </a:rPr>
            </a:br>
            <a:r>
              <a:rPr lang="en-US" sz="3600" dirty="0"/>
              <a:t>Running AKS in PROD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3621" y="1959159"/>
            <a:ext cx="6400800" cy="971550"/>
          </a:xfrm>
        </p:spPr>
        <p:txBody>
          <a:bodyPr/>
          <a:lstStyle/>
          <a:p>
            <a:r>
              <a:rPr lang="en-US" dirty="0"/>
              <a:t>Dan Patrick</a:t>
            </a:r>
          </a:p>
          <a:p>
            <a:r>
              <a:rPr lang="en-US" dirty="0">
                <a:hlinkClick r:id="rId3"/>
              </a:rPr>
              <a:t>dan@solliance.net</a:t>
            </a:r>
            <a:endParaRPr lang="en-US" dirty="0"/>
          </a:p>
          <a:p>
            <a:r>
              <a:rPr lang="en-US" dirty="0"/>
              <a:t>@deltadan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1851F1-5667-4AFA-B80C-A057C5F483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7904" y="2800414"/>
            <a:ext cx="550303" cy="2879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7CC5A7-A208-415D-B710-DCA1D55991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7189" y="2817894"/>
            <a:ext cx="280227" cy="28022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16406D3-6347-4344-8237-9F80154A9B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4117" y="971550"/>
            <a:ext cx="2039007" cy="203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mp:transition xmlns:mp="http://schemas.microsoft.com/office/mac/powerpoint/2008/main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46D491C-A68E-4EC2-9E36-5069B846F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managed Kubernetes cluster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773B3E1-53B7-4E89-B293-953A546B107F}"/>
              </a:ext>
            </a:extLst>
          </p:cNvPr>
          <p:cNvSpPr>
            <a:spLocks/>
          </p:cNvSpPr>
          <p:nvPr/>
        </p:nvSpPr>
        <p:spPr bwMode="auto">
          <a:xfrm>
            <a:off x="5190106" y="890172"/>
            <a:ext cx="2083875" cy="1069309"/>
          </a:xfrm>
          <a:custGeom>
            <a:avLst/>
            <a:gdLst>
              <a:gd name="T0" fmla="*/ 243 w 372"/>
              <a:gd name="T1" fmla="*/ 0 h 231"/>
              <a:gd name="T2" fmla="*/ 178 w 372"/>
              <a:gd name="T3" fmla="*/ 37 h 231"/>
              <a:gd name="T4" fmla="*/ 149 w 372"/>
              <a:gd name="T5" fmla="*/ 31 h 231"/>
              <a:gd name="T6" fmla="*/ 97 w 372"/>
              <a:gd name="T7" fmla="*/ 52 h 231"/>
              <a:gd name="T8" fmla="*/ 79 w 372"/>
              <a:gd name="T9" fmla="*/ 79 h 231"/>
              <a:gd name="T10" fmla="*/ 75 w 372"/>
              <a:gd name="T11" fmla="*/ 79 h 231"/>
              <a:gd name="T12" fmla="*/ 22 w 372"/>
              <a:gd name="T13" fmla="*/ 101 h 231"/>
              <a:gd name="T14" fmla="*/ 0 w 372"/>
              <a:gd name="T15" fmla="*/ 155 h 231"/>
              <a:gd name="T16" fmla="*/ 22 w 372"/>
              <a:gd name="T17" fmla="*/ 208 h 231"/>
              <a:gd name="T18" fmla="*/ 75 w 372"/>
              <a:gd name="T19" fmla="*/ 231 h 231"/>
              <a:gd name="T20" fmla="*/ 296 w 372"/>
              <a:gd name="T21" fmla="*/ 231 h 231"/>
              <a:gd name="T22" fmla="*/ 350 w 372"/>
              <a:gd name="T23" fmla="*/ 208 h 231"/>
              <a:gd name="T24" fmla="*/ 372 w 372"/>
              <a:gd name="T25" fmla="*/ 155 h 231"/>
              <a:gd name="T26" fmla="*/ 350 w 372"/>
              <a:gd name="T27" fmla="*/ 102 h 231"/>
              <a:gd name="T28" fmla="*/ 317 w 372"/>
              <a:gd name="T29" fmla="*/ 81 h 231"/>
              <a:gd name="T30" fmla="*/ 317 w 372"/>
              <a:gd name="T31" fmla="*/ 76 h 231"/>
              <a:gd name="T32" fmla="*/ 296 w 372"/>
              <a:gd name="T33" fmla="*/ 23 h 231"/>
              <a:gd name="T34" fmla="*/ 243 w 372"/>
              <a:gd name="T35" fmla="*/ 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2" h="231">
                <a:moveTo>
                  <a:pt x="243" y="0"/>
                </a:moveTo>
                <a:cubicBezTo>
                  <a:pt x="216" y="0"/>
                  <a:pt x="192" y="14"/>
                  <a:pt x="178" y="37"/>
                </a:cubicBezTo>
                <a:cubicBezTo>
                  <a:pt x="170" y="33"/>
                  <a:pt x="159" y="31"/>
                  <a:pt x="149" y="31"/>
                </a:cubicBezTo>
                <a:cubicBezTo>
                  <a:pt x="129" y="31"/>
                  <a:pt x="111" y="38"/>
                  <a:pt x="97" y="52"/>
                </a:cubicBezTo>
                <a:cubicBezTo>
                  <a:pt x="89" y="59"/>
                  <a:pt x="83" y="68"/>
                  <a:pt x="79" y="79"/>
                </a:cubicBezTo>
                <a:cubicBezTo>
                  <a:pt x="77" y="79"/>
                  <a:pt x="76" y="79"/>
                  <a:pt x="75" y="79"/>
                </a:cubicBezTo>
                <a:cubicBezTo>
                  <a:pt x="56" y="79"/>
                  <a:pt x="37" y="87"/>
                  <a:pt x="22" y="101"/>
                </a:cubicBezTo>
                <a:cubicBezTo>
                  <a:pt x="8" y="116"/>
                  <a:pt x="0" y="135"/>
                  <a:pt x="0" y="155"/>
                </a:cubicBezTo>
                <a:cubicBezTo>
                  <a:pt x="0" y="175"/>
                  <a:pt x="8" y="194"/>
                  <a:pt x="22" y="208"/>
                </a:cubicBezTo>
                <a:cubicBezTo>
                  <a:pt x="37" y="223"/>
                  <a:pt x="56" y="231"/>
                  <a:pt x="75" y="231"/>
                </a:cubicBezTo>
                <a:cubicBezTo>
                  <a:pt x="296" y="231"/>
                  <a:pt x="296" y="231"/>
                  <a:pt x="296" y="231"/>
                </a:cubicBezTo>
                <a:cubicBezTo>
                  <a:pt x="317" y="231"/>
                  <a:pt x="336" y="223"/>
                  <a:pt x="350" y="208"/>
                </a:cubicBezTo>
                <a:cubicBezTo>
                  <a:pt x="364" y="194"/>
                  <a:pt x="372" y="175"/>
                  <a:pt x="372" y="155"/>
                </a:cubicBezTo>
                <a:cubicBezTo>
                  <a:pt x="372" y="135"/>
                  <a:pt x="364" y="116"/>
                  <a:pt x="350" y="102"/>
                </a:cubicBezTo>
                <a:cubicBezTo>
                  <a:pt x="341" y="92"/>
                  <a:pt x="330" y="85"/>
                  <a:pt x="317" y="81"/>
                </a:cubicBezTo>
                <a:cubicBezTo>
                  <a:pt x="317" y="80"/>
                  <a:pt x="317" y="78"/>
                  <a:pt x="317" y="76"/>
                </a:cubicBezTo>
                <a:cubicBezTo>
                  <a:pt x="317" y="56"/>
                  <a:pt x="310" y="37"/>
                  <a:pt x="296" y="23"/>
                </a:cubicBezTo>
                <a:cubicBezTo>
                  <a:pt x="282" y="8"/>
                  <a:pt x="263" y="0"/>
                  <a:pt x="243" y="0"/>
                </a:cubicBezTo>
                <a:close/>
              </a:path>
            </a:pathLst>
          </a:custGeom>
          <a:solidFill>
            <a:schemeClr val="accent5">
              <a:lumMod val="75000"/>
              <a:lumOff val="25000"/>
              <a:alpha val="3000"/>
            </a:schemeClr>
          </a:solidFill>
          <a:ln w="12700">
            <a:solidFill>
              <a:schemeClr val="accent5">
                <a:lumMod val="75000"/>
                <a:lumOff val="2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176">
              <a:solidFill>
                <a:srgbClr val="FFFFFF"/>
              </a:solidFill>
              <a:latin typeface="Segoe UI"/>
              <a:cs typeface="Segoe UI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3A21E0-496E-47C6-9695-5E844C0E50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199" b="23199"/>
          <a:stretch/>
        </p:blipFill>
        <p:spPr>
          <a:xfrm>
            <a:off x="5561922" y="1202564"/>
            <a:ext cx="1252668" cy="5022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ED03C0-0E97-4B34-A1E4-F1F523660FC4}"/>
              </a:ext>
            </a:extLst>
          </p:cNvPr>
          <p:cNvSpPr txBox="1"/>
          <p:nvPr/>
        </p:nvSpPr>
        <p:spPr>
          <a:xfrm>
            <a:off x="5494352" y="1635837"/>
            <a:ext cx="1475380" cy="18103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588"/>
              </a:spcAft>
            </a:pPr>
            <a:r>
              <a:rPr lang="en-US" sz="1176">
                <a:solidFill>
                  <a:srgbClr val="505050"/>
                </a:solidFill>
                <a:latin typeface="Segoe UI"/>
                <a:cs typeface="Segoe UI Semibold" panose="020B0702040204020203" pitchFamily="34" charset="0"/>
              </a:rPr>
              <a:t>Managed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D1838C-F625-4BB8-8386-D1B7253F5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370" y="2407711"/>
            <a:ext cx="651345" cy="65134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4AC83B6-662D-4E22-B101-4F3A40A5448C}"/>
              </a:ext>
            </a:extLst>
          </p:cNvPr>
          <p:cNvSpPr/>
          <p:nvPr/>
        </p:nvSpPr>
        <p:spPr bwMode="auto">
          <a:xfrm>
            <a:off x="4344270" y="4039923"/>
            <a:ext cx="3775556" cy="1067618"/>
          </a:xfrm>
          <a:prstGeom prst="roundRect">
            <a:avLst>
              <a:gd name="adj" fmla="val 3125"/>
            </a:avLst>
          </a:prstGeom>
          <a:solidFill>
            <a:schemeClr val="accent5">
              <a:lumMod val="75000"/>
              <a:lumOff val="25000"/>
              <a:alpha val="3000"/>
            </a:schemeClr>
          </a:solidFill>
          <a:ln w="12700">
            <a:solidFill>
              <a:schemeClr val="accent5">
                <a:lumMod val="75000"/>
                <a:lumOff val="2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76">
                <a:solidFill>
                  <a:srgbClr val="505050"/>
                </a:solidFill>
                <a:latin typeface="Segoe UI"/>
                <a:ea typeface="Segoe UI" pitchFamily="34" charset="0"/>
                <a:cs typeface="Segoe UI" pitchFamily="34" charset="0"/>
              </a:rPr>
              <a:t>Azure infrastructure services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DE9F120-C002-4C53-8B1D-6BD48B3842CF}"/>
              </a:ext>
            </a:extLst>
          </p:cNvPr>
          <p:cNvSpPr/>
          <p:nvPr/>
        </p:nvSpPr>
        <p:spPr bwMode="auto">
          <a:xfrm>
            <a:off x="4344273" y="3507287"/>
            <a:ext cx="3775550" cy="415493"/>
          </a:xfrm>
          <a:prstGeom prst="roundRect">
            <a:avLst>
              <a:gd name="adj" fmla="val 3125"/>
            </a:avLst>
          </a:prstGeom>
          <a:solidFill>
            <a:srgbClr val="00B0F0">
              <a:alpha val="10000"/>
            </a:srgbClr>
          </a:solidFill>
          <a:ln w="12700">
            <a:solidFill>
              <a:srgbClr val="00B0F0">
                <a:alpha val="80000"/>
              </a:srgb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76">
                <a:solidFill>
                  <a:srgbClr val="505050"/>
                </a:solidFill>
                <a:latin typeface="Segoe UI"/>
                <a:cs typeface="Segoe UI" pitchFamily="34" charset="0"/>
              </a:rPr>
              <a:t>Docker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5FC7D27-98C9-478F-A2FB-6824DEAAA285}"/>
              </a:ext>
            </a:extLst>
          </p:cNvPr>
          <p:cNvCxnSpPr>
            <a:cxnSpLocks/>
          </p:cNvCxnSpPr>
          <p:nvPr/>
        </p:nvCxnSpPr>
        <p:spPr>
          <a:xfrm>
            <a:off x="6232042" y="1959481"/>
            <a:ext cx="0" cy="379964"/>
          </a:xfrm>
          <a:prstGeom prst="straightConnector1">
            <a:avLst/>
          </a:prstGeom>
          <a:ln w="12700">
            <a:solidFill>
              <a:schemeClr val="tx2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550F101-D86D-4E8A-9C26-7DE424FFCEB0}"/>
              </a:ext>
            </a:extLst>
          </p:cNvPr>
          <p:cNvSpPr txBox="1"/>
          <p:nvPr/>
        </p:nvSpPr>
        <p:spPr>
          <a:xfrm>
            <a:off x="5494352" y="3097998"/>
            <a:ext cx="1475380" cy="18103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588"/>
              </a:spcAft>
            </a:pPr>
            <a:r>
              <a:rPr lang="en-US" sz="1176">
                <a:solidFill>
                  <a:srgbClr val="505050"/>
                </a:solidFill>
                <a:latin typeface="Segoe UI"/>
                <a:cs typeface="Segoe UI Semibold" panose="020B0702040204020203" pitchFamily="34" charset="0"/>
              </a:rPr>
              <a:t>Kubernetes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22BD5BC-89D6-452F-8BC0-C71080B03697}"/>
              </a:ext>
            </a:extLst>
          </p:cNvPr>
          <p:cNvGrpSpPr/>
          <p:nvPr/>
        </p:nvGrpSpPr>
        <p:grpSpPr>
          <a:xfrm>
            <a:off x="7363588" y="1120109"/>
            <a:ext cx="200417" cy="2124060"/>
            <a:chOff x="8730675" y="2095592"/>
            <a:chExt cx="204436" cy="2670933"/>
          </a:xfrm>
        </p:grpSpPr>
        <p:sp>
          <p:nvSpPr>
            <p:cNvPr id="15" name="Left Bracket 14">
              <a:extLst>
                <a:ext uri="{FF2B5EF4-FFF2-40B4-BE49-F238E27FC236}">
                  <a16:creationId xmlns:a16="http://schemas.microsoft.com/office/drawing/2014/main" id="{5929E9EC-FBE8-4EC4-B197-D95E6E7182D5}"/>
                </a:ext>
              </a:extLst>
            </p:cNvPr>
            <p:cNvSpPr/>
            <p:nvPr/>
          </p:nvSpPr>
          <p:spPr>
            <a:xfrm flipH="1">
              <a:off x="8730675" y="2095592"/>
              <a:ext cx="85309" cy="2670933"/>
            </a:xfrm>
            <a:prstGeom prst="leftBracket">
              <a:avLst>
                <a:gd name="adj" fmla="val 8651"/>
              </a:avLst>
            </a:prstGeom>
            <a:ln w="12700">
              <a:solidFill>
                <a:schemeClr val="tx2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05050"/>
                </a:solidFill>
                <a:latin typeface="Segoe UI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A8D70A8-695F-4498-9E6C-4125E6FB2C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15985" y="2840572"/>
              <a:ext cx="119126" cy="0"/>
            </a:xfrm>
            <a:prstGeom prst="line">
              <a:avLst/>
            </a:prstGeom>
            <a:ln w="12700">
              <a:solidFill>
                <a:schemeClr val="tx2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33C4F8F-2F40-4801-97D3-38BEAB35972E}"/>
              </a:ext>
            </a:extLst>
          </p:cNvPr>
          <p:cNvSpPr txBox="1"/>
          <p:nvPr/>
        </p:nvSpPr>
        <p:spPr>
          <a:xfrm>
            <a:off x="7815366" y="1213989"/>
            <a:ext cx="1265914" cy="19362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168072" indent="-168072">
              <a:spcAft>
                <a:spcPts val="588"/>
              </a:spcAft>
              <a:buFont typeface="Arial" panose="020B0604020202020204" pitchFamily="34" charset="0"/>
              <a:buChar char="•"/>
            </a:pPr>
            <a:r>
              <a:rPr lang="en-US" sz="1176" dirty="0">
                <a:solidFill>
                  <a:srgbClr val="505050"/>
                </a:solidFill>
                <a:latin typeface="Segoe UI"/>
                <a:cs typeface="Segoe UI Semibold" panose="020B0702040204020203" pitchFamily="34" charset="0"/>
              </a:rPr>
              <a:t>Managed control pane</a:t>
            </a:r>
          </a:p>
          <a:p>
            <a:pPr marL="168072" indent="-168072">
              <a:spcAft>
                <a:spcPts val="588"/>
              </a:spcAft>
              <a:buFont typeface="Arial" panose="020B0604020202020204" pitchFamily="34" charset="0"/>
              <a:buChar char="•"/>
            </a:pPr>
            <a:r>
              <a:rPr lang="en-US" sz="1176" dirty="0">
                <a:solidFill>
                  <a:srgbClr val="505050"/>
                </a:solidFill>
                <a:latin typeface="Segoe UI"/>
                <a:cs typeface="Segoe UI Semibold" panose="020B0702040204020203" pitchFamily="34" charset="0"/>
              </a:rPr>
              <a:t>Automated upgrades, patches</a:t>
            </a:r>
          </a:p>
          <a:p>
            <a:pPr marL="168072" indent="-168072">
              <a:spcAft>
                <a:spcPts val="588"/>
              </a:spcAft>
              <a:buFont typeface="Arial" panose="020B0604020202020204" pitchFamily="34" charset="0"/>
              <a:buChar char="•"/>
            </a:pPr>
            <a:r>
              <a:rPr lang="en-US" sz="1176" dirty="0">
                <a:solidFill>
                  <a:srgbClr val="505050"/>
                </a:solidFill>
                <a:latin typeface="Segoe UI"/>
                <a:cs typeface="Segoe UI Semibold" panose="020B0702040204020203" pitchFamily="34" charset="0"/>
              </a:rPr>
              <a:t>Easy cluster scaling</a:t>
            </a:r>
          </a:p>
          <a:p>
            <a:pPr marL="168072" indent="-168072">
              <a:spcAft>
                <a:spcPts val="588"/>
              </a:spcAft>
              <a:buFont typeface="Arial" panose="020B0604020202020204" pitchFamily="34" charset="0"/>
              <a:buChar char="•"/>
            </a:pPr>
            <a:r>
              <a:rPr lang="en-US" sz="1176" dirty="0">
                <a:solidFill>
                  <a:srgbClr val="505050"/>
                </a:solidFill>
                <a:latin typeface="Segoe UI"/>
                <a:cs typeface="Segoe UI Semibold" panose="020B0702040204020203" pitchFamily="34" charset="0"/>
              </a:rPr>
              <a:t>Self-healing </a:t>
            </a:r>
          </a:p>
          <a:p>
            <a:pPr marL="168072" indent="-168072">
              <a:spcAft>
                <a:spcPts val="588"/>
              </a:spcAft>
              <a:buFont typeface="Arial" panose="020B0604020202020204" pitchFamily="34" charset="0"/>
              <a:buChar char="•"/>
            </a:pPr>
            <a:r>
              <a:rPr lang="en-US" sz="1176" dirty="0">
                <a:solidFill>
                  <a:srgbClr val="505050"/>
                </a:solidFill>
                <a:latin typeface="Segoe UI"/>
                <a:cs typeface="Segoe UI Semibold" panose="020B0702040204020203" pitchFamily="34" charset="0"/>
              </a:rPr>
              <a:t>Cost savings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1C5EAE8-A433-497D-B538-42F5B6EDA19E}"/>
              </a:ext>
            </a:extLst>
          </p:cNvPr>
          <p:cNvGrpSpPr/>
          <p:nvPr/>
        </p:nvGrpSpPr>
        <p:grpSpPr>
          <a:xfrm>
            <a:off x="457200" y="2473773"/>
            <a:ext cx="368300" cy="611498"/>
            <a:chOff x="3970338" y="2971801"/>
            <a:chExt cx="584200" cy="969962"/>
          </a:xfrm>
        </p:grpSpPr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1ED4A0FB-2200-4807-9555-17B459695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338" y="3367088"/>
              <a:ext cx="584200" cy="574675"/>
            </a:xfrm>
            <a:custGeom>
              <a:avLst/>
              <a:gdLst>
                <a:gd name="T0" fmla="*/ 153 w 153"/>
                <a:gd name="T1" fmla="*/ 152 h 152"/>
                <a:gd name="T2" fmla="*/ 153 w 153"/>
                <a:gd name="T3" fmla="*/ 29 h 152"/>
                <a:gd name="T4" fmla="*/ 124 w 153"/>
                <a:gd name="T5" fmla="*/ 0 h 152"/>
                <a:gd name="T6" fmla="*/ 29 w 153"/>
                <a:gd name="T7" fmla="*/ 0 h 152"/>
                <a:gd name="T8" fmla="*/ 0 w 153"/>
                <a:gd name="T9" fmla="*/ 29 h 152"/>
                <a:gd name="T10" fmla="*/ 0 w 153"/>
                <a:gd name="T11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" h="152">
                  <a:moveTo>
                    <a:pt x="153" y="152"/>
                  </a:moveTo>
                  <a:cubicBezTo>
                    <a:pt x="153" y="29"/>
                    <a:pt x="153" y="29"/>
                    <a:pt x="153" y="29"/>
                  </a:cubicBezTo>
                  <a:cubicBezTo>
                    <a:pt x="153" y="13"/>
                    <a:pt x="140" y="0"/>
                    <a:pt x="12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152"/>
                    <a:pt x="0" y="152"/>
                    <a:pt x="0" y="152"/>
                  </a:cubicBez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20" name="Oval 12">
              <a:extLst>
                <a:ext uri="{FF2B5EF4-FFF2-40B4-BE49-F238E27FC236}">
                  <a16:creationId xmlns:a16="http://schemas.microsoft.com/office/drawing/2014/main" id="{C445AFDE-DE09-4B70-8C1F-63E2E67077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0513" y="2971801"/>
              <a:ext cx="325438" cy="322263"/>
            </a:xfrm>
            <a:prstGeom prst="ellipse">
              <a:avLst/>
            </a:prstGeom>
            <a:noFill/>
            <a:ln w="1270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21" name="Line 13">
              <a:extLst>
                <a:ext uri="{FF2B5EF4-FFF2-40B4-BE49-F238E27FC236}">
                  <a16:creationId xmlns:a16="http://schemas.microsoft.com/office/drawing/2014/main" id="{8AB8E3A6-F0FC-4C6D-8A64-1FA456C700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0338" y="3941763"/>
              <a:ext cx="584200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B089CC9F-6917-45F3-AAEC-7EC395531F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1" y="3509963"/>
              <a:ext cx="133350" cy="155575"/>
            </a:xfrm>
            <a:custGeom>
              <a:avLst/>
              <a:gdLst>
                <a:gd name="T0" fmla="*/ 34 w 35"/>
                <a:gd name="T1" fmla="*/ 32 h 41"/>
                <a:gd name="T2" fmla="*/ 18 w 35"/>
                <a:gd name="T3" fmla="*/ 41 h 41"/>
                <a:gd name="T4" fmla="*/ 1 w 35"/>
                <a:gd name="T5" fmla="*/ 32 h 41"/>
                <a:gd name="T6" fmla="*/ 0 w 35"/>
                <a:gd name="T7" fmla="*/ 31 h 41"/>
                <a:gd name="T8" fmla="*/ 0 w 35"/>
                <a:gd name="T9" fmla="*/ 1 h 41"/>
                <a:gd name="T10" fmla="*/ 1 w 35"/>
                <a:gd name="T11" fmla="*/ 0 h 41"/>
                <a:gd name="T12" fmla="*/ 34 w 35"/>
                <a:gd name="T13" fmla="*/ 0 h 41"/>
                <a:gd name="T14" fmla="*/ 35 w 35"/>
                <a:gd name="T15" fmla="*/ 1 h 41"/>
                <a:gd name="T16" fmla="*/ 35 w 35"/>
                <a:gd name="T17" fmla="*/ 31 h 41"/>
                <a:gd name="T18" fmla="*/ 34 w 35"/>
                <a:gd name="T19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41">
                  <a:moveTo>
                    <a:pt x="34" y="32"/>
                  </a:moveTo>
                  <a:cubicBezTo>
                    <a:pt x="18" y="41"/>
                    <a:pt x="18" y="41"/>
                    <a:pt x="18" y="4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32"/>
                    <a:pt x="0" y="32"/>
                    <a:pt x="0" y="3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5" y="0"/>
                    <a:pt x="35" y="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2"/>
                    <a:pt x="35" y="32"/>
                    <a:pt x="34" y="32"/>
                  </a:cubicBez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  <a:latin typeface="Segoe UI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01D8049-FF90-4E58-8E88-0311827EE1CB}"/>
              </a:ext>
            </a:extLst>
          </p:cNvPr>
          <p:cNvSpPr txBox="1"/>
          <p:nvPr/>
        </p:nvSpPr>
        <p:spPr>
          <a:xfrm>
            <a:off x="74339" y="3166775"/>
            <a:ext cx="1134019" cy="18094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588"/>
              </a:spcAft>
            </a:pPr>
            <a:r>
              <a:rPr lang="en-US" sz="1176" dirty="0">
                <a:solidFill>
                  <a:srgbClr val="505050"/>
                </a:solidFill>
                <a:latin typeface="Segoe UI"/>
                <a:cs typeface="Segoe UI Semibold" panose="020B0702040204020203" pitchFamily="34" charset="0"/>
              </a:rPr>
              <a:t>Domains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26E3ADD-7F0A-48C4-B9D0-9847CBCF4C9F}"/>
              </a:ext>
            </a:extLst>
          </p:cNvPr>
          <p:cNvGrpSpPr/>
          <p:nvPr/>
        </p:nvGrpSpPr>
        <p:grpSpPr>
          <a:xfrm>
            <a:off x="1181047" y="1481055"/>
            <a:ext cx="2016068" cy="1298467"/>
            <a:chOff x="3575770" y="3342437"/>
            <a:chExt cx="3272289" cy="1324504"/>
          </a:xfrm>
        </p:grpSpPr>
        <p:cxnSp>
          <p:nvCxnSpPr>
            <p:cNvPr id="26" name="Connector: Elbow 25">
              <a:extLst>
                <a:ext uri="{FF2B5EF4-FFF2-40B4-BE49-F238E27FC236}">
                  <a16:creationId xmlns:a16="http://schemas.microsoft.com/office/drawing/2014/main" id="{11946272-24B8-4916-A639-16F0DD5395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5770" y="4303884"/>
              <a:ext cx="3272289" cy="363057"/>
            </a:xfrm>
            <a:prstGeom prst="bentConnector3">
              <a:avLst>
                <a:gd name="adj1" fmla="val 16734"/>
              </a:avLst>
            </a:prstGeom>
            <a:ln>
              <a:headEnd type="none"/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Connector: Elbow 26">
              <a:extLst>
                <a:ext uri="{FF2B5EF4-FFF2-40B4-BE49-F238E27FC236}">
                  <a16:creationId xmlns:a16="http://schemas.microsoft.com/office/drawing/2014/main" id="{F3536E19-1499-4A6E-A7BF-8C8621AB1055}"/>
                </a:ext>
              </a:extLst>
            </p:cNvPr>
            <p:cNvCxnSpPr>
              <a:cxnSpLocks/>
            </p:cNvCxnSpPr>
            <p:nvPr/>
          </p:nvCxnSpPr>
          <p:spPr>
            <a:xfrm>
              <a:off x="3575770" y="3342437"/>
              <a:ext cx="3272289" cy="773545"/>
            </a:xfrm>
            <a:prstGeom prst="bentConnector3">
              <a:avLst>
                <a:gd name="adj1" fmla="val 16512"/>
              </a:avLst>
            </a:prstGeom>
            <a:ln>
              <a:headEnd type="non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12AD153-91D0-4DB5-B165-9D2E1ABE9D03}"/>
              </a:ext>
            </a:extLst>
          </p:cNvPr>
          <p:cNvSpPr txBox="1"/>
          <p:nvPr/>
        </p:nvSpPr>
        <p:spPr>
          <a:xfrm>
            <a:off x="1756021" y="2581407"/>
            <a:ext cx="1134019" cy="18103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588"/>
              </a:spcAft>
            </a:pPr>
            <a:r>
              <a:rPr lang="en-US" sz="1176" dirty="0">
                <a:solidFill>
                  <a:srgbClr val="505050"/>
                </a:solidFill>
                <a:latin typeface="Segoe UI"/>
                <a:cs typeface="Segoe UI Semibold" panose="020B0702040204020203" pitchFamily="34" charset="0"/>
              </a:rPr>
              <a:t>Applications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2EEC8BA-6AB6-414B-8D84-2F9AC818B5A1}"/>
              </a:ext>
            </a:extLst>
          </p:cNvPr>
          <p:cNvSpPr txBox="1"/>
          <p:nvPr/>
        </p:nvSpPr>
        <p:spPr>
          <a:xfrm>
            <a:off x="1772036" y="1945831"/>
            <a:ext cx="1134019" cy="18103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588"/>
              </a:spcAft>
            </a:pPr>
            <a:r>
              <a:rPr lang="en-US" sz="1176" dirty="0">
                <a:solidFill>
                  <a:srgbClr val="505050"/>
                </a:solidFill>
                <a:latin typeface="Segoe UI"/>
                <a:cs typeface="Segoe UI Semibold" panose="020B0702040204020203" pitchFamily="34" charset="0"/>
              </a:rPr>
              <a:t>Operations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DD1021D-BB6C-4413-B67B-3EFFCD7DE1A3}"/>
              </a:ext>
            </a:extLst>
          </p:cNvPr>
          <p:cNvGrpSpPr/>
          <p:nvPr/>
        </p:nvGrpSpPr>
        <p:grpSpPr>
          <a:xfrm>
            <a:off x="5196184" y="4486237"/>
            <a:ext cx="445809" cy="463550"/>
            <a:chOff x="4680680" y="-1131468"/>
            <a:chExt cx="933450" cy="970598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73DDC70-26E7-45DA-B846-E4C8A6FDB859}"/>
                </a:ext>
              </a:extLst>
            </p:cNvPr>
            <p:cNvSpPr/>
            <p:nvPr/>
          </p:nvSpPr>
          <p:spPr>
            <a:xfrm>
              <a:off x="4680680" y="-1131468"/>
              <a:ext cx="933450" cy="295275"/>
            </a:xfrm>
            <a:custGeom>
              <a:avLst/>
              <a:gdLst/>
              <a:ahLst/>
              <a:cxnLst/>
              <a:rect l="0" t="0" r="0" b="0"/>
              <a:pathLst>
                <a:path w="933450" h="295275">
                  <a:moveTo>
                    <a:pt x="21431" y="21431"/>
                  </a:moveTo>
                  <a:lnTo>
                    <a:pt x="921544" y="21431"/>
                  </a:lnTo>
                  <a:lnTo>
                    <a:pt x="921544" y="280511"/>
                  </a:lnTo>
                  <a:lnTo>
                    <a:pt x="21431" y="280511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</a:ln>
          </p:spPr>
          <p:txBody>
            <a:bodyPr/>
            <a:lstStyle/>
            <a:p>
              <a:endParaRPr lang="en-US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F79D75A-43F1-4E41-A700-C23BB7792B5D}"/>
                </a:ext>
              </a:extLst>
            </p:cNvPr>
            <p:cNvSpPr/>
            <p:nvPr/>
          </p:nvSpPr>
          <p:spPr>
            <a:xfrm>
              <a:off x="4680680" y="-794283"/>
              <a:ext cx="933450" cy="295275"/>
            </a:xfrm>
            <a:custGeom>
              <a:avLst/>
              <a:gdLst/>
              <a:ahLst/>
              <a:cxnLst/>
              <a:rect l="0" t="0" r="0" b="0"/>
              <a:pathLst>
                <a:path w="933450" h="295275">
                  <a:moveTo>
                    <a:pt x="21431" y="21431"/>
                  </a:moveTo>
                  <a:lnTo>
                    <a:pt x="921544" y="21431"/>
                  </a:lnTo>
                  <a:lnTo>
                    <a:pt x="921544" y="280511"/>
                  </a:lnTo>
                  <a:lnTo>
                    <a:pt x="21431" y="280511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</a:ln>
          </p:spPr>
          <p:txBody>
            <a:bodyPr/>
            <a:lstStyle/>
            <a:p>
              <a:endParaRPr lang="en-US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ED0A094-F6E9-4B22-8BE6-6DFE9932AD0D}"/>
                </a:ext>
              </a:extLst>
            </p:cNvPr>
            <p:cNvSpPr/>
            <p:nvPr/>
          </p:nvSpPr>
          <p:spPr>
            <a:xfrm>
              <a:off x="4680680" y="-456145"/>
              <a:ext cx="933450" cy="295275"/>
            </a:xfrm>
            <a:custGeom>
              <a:avLst/>
              <a:gdLst/>
              <a:ahLst/>
              <a:cxnLst/>
              <a:rect l="0" t="0" r="0" b="0"/>
              <a:pathLst>
                <a:path w="933450" h="295275">
                  <a:moveTo>
                    <a:pt x="21431" y="21431"/>
                  </a:moveTo>
                  <a:lnTo>
                    <a:pt x="921544" y="21431"/>
                  </a:lnTo>
                  <a:lnTo>
                    <a:pt x="921544" y="280511"/>
                  </a:lnTo>
                  <a:lnTo>
                    <a:pt x="21431" y="280511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</a:ln>
          </p:spPr>
          <p:txBody>
            <a:bodyPr/>
            <a:lstStyle/>
            <a:p>
              <a:endParaRPr lang="en-US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367FA95-05A3-4B4C-9179-696A4293D101}"/>
                </a:ext>
              </a:extLst>
            </p:cNvPr>
            <p:cNvSpPr/>
            <p:nvPr/>
          </p:nvSpPr>
          <p:spPr>
            <a:xfrm>
              <a:off x="4762595" y="-1038123"/>
              <a:ext cx="114300" cy="114300"/>
            </a:xfrm>
            <a:custGeom>
              <a:avLst/>
              <a:gdLst/>
              <a:ahLst/>
              <a:cxnLst/>
              <a:rect l="0" t="0" r="0" b="0"/>
              <a:pathLst>
                <a:path w="114300" h="114300">
                  <a:moveTo>
                    <a:pt x="93821" y="57626"/>
                  </a:moveTo>
                  <a:cubicBezTo>
                    <a:pt x="93821" y="77616"/>
                    <a:pt x="77616" y="93821"/>
                    <a:pt x="57626" y="93821"/>
                  </a:cubicBezTo>
                  <a:cubicBezTo>
                    <a:pt x="37636" y="93821"/>
                    <a:pt x="21431" y="77616"/>
                    <a:pt x="21431" y="57626"/>
                  </a:cubicBezTo>
                  <a:cubicBezTo>
                    <a:pt x="21431" y="37636"/>
                    <a:pt x="37637" y="21431"/>
                    <a:pt x="57626" y="21431"/>
                  </a:cubicBezTo>
                  <a:cubicBezTo>
                    <a:pt x="77616" y="21431"/>
                    <a:pt x="93821" y="37636"/>
                    <a:pt x="93821" y="57626"/>
                  </a:cubicBez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</a:ln>
          </p:spPr>
          <p:txBody>
            <a:bodyPr/>
            <a:lstStyle/>
            <a:p>
              <a:endParaRPr lang="en-US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5811327-05F9-40CE-9417-37389228FCB6}"/>
                </a:ext>
              </a:extLst>
            </p:cNvPr>
            <p:cNvSpPr/>
            <p:nvPr/>
          </p:nvSpPr>
          <p:spPr>
            <a:xfrm>
              <a:off x="4899755" y="-1038123"/>
              <a:ext cx="114300" cy="114300"/>
            </a:xfrm>
            <a:custGeom>
              <a:avLst/>
              <a:gdLst/>
              <a:ahLst/>
              <a:cxnLst/>
              <a:rect l="0" t="0" r="0" b="0"/>
              <a:pathLst>
                <a:path w="114300" h="114300">
                  <a:moveTo>
                    <a:pt x="93821" y="57626"/>
                  </a:moveTo>
                  <a:cubicBezTo>
                    <a:pt x="93821" y="77616"/>
                    <a:pt x="77616" y="93821"/>
                    <a:pt x="57626" y="93821"/>
                  </a:cubicBezTo>
                  <a:cubicBezTo>
                    <a:pt x="37636" y="93821"/>
                    <a:pt x="21431" y="77616"/>
                    <a:pt x="21431" y="57626"/>
                  </a:cubicBezTo>
                  <a:cubicBezTo>
                    <a:pt x="21431" y="37636"/>
                    <a:pt x="37637" y="21431"/>
                    <a:pt x="57626" y="21431"/>
                  </a:cubicBezTo>
                  <a:cubicBezTo>
                    <a:pt x="77616" y="21431"/>
                    <a:pt x="93821" y="37636"/>
                    <a:pt x="93821" y="57626"/>
                  </a:cubicBez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</a:ln>
          </p:spPr>
          <p:txBody>
            <a:bodyPr/>
            <a:lstStyle/>
            <a:p>
              <a:endParaRPr lang="en-US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C9BBFD9-EA56-4B4F-BA91-6422826DB0E7}"/>
                </a:ext>
              </a:extLst>
            </p:cNvPr>
            <p:cNvSpPr/>
            <p:nvPr/>
          </p:nvSpPr>
          <p:spPr>
            <a:xfrm>
              <a:off x="4762595" y="-700938"/>
              <a:ext cx="114300" cy="114300"/>
            </a:xfrm>
            <a:custGeom>
              <a:avLst/>
              <a:gdLst/>
              <a:ahLst/>
              <a:cxnLst/>
              <a:rect l="0" t="0" r="0" b="0"/>
              <a:pathLst>
                <a:path w="114300" h="114300">
                  <a:moveTo>
                    <a:pt x="93821" y="57626"/>
                  </a:moveTo>
                  <a:cubicBezTo>
                    <a:pt x="93821" y="77616"/>
                    <a:pt x="77616" y="93821"/>
                    <a:pt x="57626" y="93821"/>
                  </a:cubicBezTo>
                  <a:cubicBezTo>
                    <a:pt x="37636" y="93821"/>
                    <a:pt x="21431" y="77616"/>
                    <a:pt x="21431" y="57626"/>
                  </a:cubicBezTo>
                  <a:cubicBezTo>
                    <a:pt x="21431" y="37636"/>
                    <a:pt x="37637" y="21431"/>
                    <a:pt x="57626" y="21431"/>
                  </a:cubicBezTo>
                  <a:cubicBezTo>
                    <a:pt x="77616" y="21431"/>
                    <a:pt x="93821" y="37636"/>
                    <a:pt x="93821" y="57626"/>
                  </a:cubicBez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</a:ln>
          </p:spPr>
          <p:txBody>
            <a:bodyPr/>
            <a:lstStyle/>
            <a:p>
              <a:endParaRPr lang="en-US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CB3D353-AA38-4A04-A7EC-109835E21A7B}"/>
                </a:ext>
              </a:extLst>
            </p:cNvPr>
            <p:cNvSpPr/>
            <p:nvPr/>
          </p:nvSpPr>
          <p:spPr>
            <a:xfrm>
              <a:off x="4899755" y="-700938"/>
              <a:ext cx="114300" cy="114300"/>
            </a:xfrm>
            <a:custGeom>
              <a:avLst/>
              <a:gdLst/>
              <a:ahLst/>
              <a:cxnLst/>
              <a:rect l="0" t="0" r="0" b="0"/>
              <a:pathLst>
                <a:path w="114300" h="114300">
                  <a:moveTo>
                    <a:pt x="93821" y="57626"/>
                  </a:moveTo>
                  <a:cubicBezTo>
                    <a:pt x="93821" y="77616"/>
                    <a:pt x="77616" y="93821"/>
                    <a:pt x="57626" y="93821"/>
                  </a:cubicBezTo>
                  <a:cubicBezTo>
                    <a:pt x="37636" y="93821"/>
                    <a:pt x="21431" y="77616"/>
                    <a:pt x="21431" y="57626"/>
                  </a:cubicBezTo>
                  <a:cubicBezTo>
                    <a:pt x="21431" y="37636"/>
                    <a:pt x="37637" y="21431"/>
                    <a:pt x="57626" y="21431"/>
                  </a:cubicBezTo>
                  <a:cubicBezTo>
                    <a:pt x="77616" y="21431"/>
                    <a:pt x="93821" y="37636"/>
                    <a:pt x="93821" y="57626"/>
                  </a:cubicBez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</a:ln>
          </p:spPr>
          <p:txBody>
            <a:bodyPr/>
            <a:lstStyle/>
            <a:p>
              <a:endParaRPr lang="en-US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A4F6678-124D-4EA1-94DA-31CA81FEF0BE}"/>
                </a:ext>
              </a:extLst>
            </p:cNvPr>
            <p:cNvSpPr/>
            <p:nvPr/>
          </p:nvSpPr>
          <p:spPr>
            <a:xfrm>
              <a:off x="4762595" y="-362800"/>
              <a:ext cx="114300" cy="114300"/>
            </a:xfrm>
            <a:custGeom>
              <a:avLst/>
              <a:gdLst/>
              <a:ahLst/>
              <a:cxnLst/>
              <a:rect l="0" t="0" r="0" b="0"/>
              <a:pathLst>
                <a:path w="114300" h="114300">
                  <a:moveTo>
                    <a:pt x="93821" y="57626"/>
                  </a:moveTo>
                  <a:cubicBezTo>
                    <a:pt x="93821" y="77616"/>
                    <a:pt x="77616" y="93821"/>
                    <a:pt x="57626" y="93821"/>
                  </a:cubicBezTo>
                  <a:cubicBezTo>
                    <a:pt x="37636" y="93821"/>
                    <a:pt x="21431" y="77616"/>
                    <a:pt x="21431" y="57626"/>
                  </a:cubicBezTo>
                  <a:cubicBezTo>
                    <a:pt x="21431" y="37636"/>
                    <a:pt x="37637" y="21431"/>
                    <a:pt x="57626" y="21431"/>
                  </a:cubicBezTo>
                  <a:cubicBezTo>
                    <a:pt x="77616" y="21431"/>
                    <a:pt x="93821" y="37636"/>
                    <a:pt x="93821" y="57626"/>
                  </a:cubicBez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</a:ln>
          </p:spPr>
          <p:txBody>
            <a:bodyPr/>
            <a:lstStyle/>
            <a:p>
              <a:endParaRPr lang="en-US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499B1BF-2586-4B5C-8D1C-0E1A411133BB}"/>
                </a:ext>
              </a:extLst>
            </p:cNvPr>
            <p:cNvSpPr/>
            <p:nvPr/>
          </p:nvSpPr>
          <p:spPr>
            <a:xfrm>
              <a:off x="4899755" y="-362800"/>
              <a:ext cx="114300" cy="114300"/>
            </a:xfrm>
            <a:custGeom>
              <a:avLst/>
              <a:gdLst/>
              <a:ahLst/>
              <a:cxnLst/>
              <a:rect l="0" t="0" r="0" b="0"/>
              <a:pathLst>
                <a:path w="114300" h="114300">
                  <a:moveTo>
                    <a:pt x="93821" y="57626"/>
                  </a:moveTo>
                  <a:cubicBezTo>
                    <a:pt x="93821" y="77616"/>
                    <a:pt x="77616" y="93821"/>
                    <a:pt x="57626" y="93821"/>
                  </a:cubicBezTo>
                  <a:cubicBezTo>
                    <a:pt x="37636" y="93821"/>
                    <a:pt x="21431" y="77616"/>
                    <a:pt x="21431" y="57626"/>
                  </a:cubicBezTo>
                  <a:cubicBezTo>
                    <a:pt x="21431" y="37636"/>
                    <a:pt x="37637" y="21431"/>
                    <a:pt x="57626" y="21431"/>
                  </a:cubicBezTo>
                  <a:cubicBezTo>
                    <a:pt x="77616" y="21431"/>
                    <a:pt x="93821" y="37636"/>
                    <a:pt x="93821" y="57626"/>
                  </a:cubicBez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</a:ln>
          </p:spPr>
          <p:txBody>
            <a:bodyPr/>
            <a:lstStyle/>
            <a:p>
              <a:endParaRPr lang="en-US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5D27F38-56FB-4481-A966-947594758468}"/>
                </a:ext>
              </a:extLst>
            </p:cNvPr>
            <p:cNvSpPr/>
            <p:nvPr/>
          </p:nvSpPr>
          <p:spPr>
            <a:xfrm>
              <a:off x="5275040" y="-1038123"/>
              <a:ext cx="257175" cy="38100"/>
            </a:xfrm>
            <a:custGeom>
              <a:avLst/>
              <a:gdLst/>
              <a:ahLst/>
              <a:cxnLst/>
              <a:rect l="0" t="0" r="0" b="0"/>
              <a:pathLst>
                <a:path w="257175" h="38100">
                  <a:moveTo>
                    <a:pt x="21431" y="21431"/>
                  </a:moveTo>
                  <a:lnTo>
                    <a:pt x="241459" y="21431"/>
                  </a:lnTo>
                </a:path>
              </a:pathLst>
            </a:custGeom>
            <a:ln w="12700" cap="rnd">
              <a:solidFill>
                <a:schemeClr val="tx1"/>
              </a:solidFill>
              <a:prstDash val="solid"/>
              <a:round/>
            </a:ln>
          </p:spPr>
          <p:txBody>
            <a:bodyPr/>
            <a:lstStyle/>
            <a:p>
              <a:endParaRPr lang="en-US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46B23BD7-2456-4474-827E-C8F35A6AE5B7}"/>
                </a:ext>
              </a:extLst>
            </p:cNvPr>
            <p:cNvSpPr/>
            <p:nvPr/>
          </p:nvSpPr>
          <p:spPr>
            <a:xfrm>
              <a:off x="5275040" y="-965733"/>
              <a:ext cx="257175" cy="38100"/>
            </a:xfrm>
            <a:custGeom>
              <a:avLst/>
              <a:gdLst/>
              <a:ahLst/>
              <a:cxnLst/>
              <a:rect l="0" t="0" r="0" b="0"/>
              <a:pathLst>
                <a:path w="257175" h="38100">
                  <a:moveTo>
                    <a:pt x="21431" y="21431"/>
                  </a:moveTo>
                  <a:lnTo>
                    <a:pt x="241459" y="21431"/>
                  </a:lnTo>
                </a:path>
              </a:pathLst>
            </a:custGeom>
            <a:ln w="12700" cap="rnd">
              <a:solidFill>
                <a:schemeClr val="tx1"/>
              </a:solidFill>
              <a:prstDash val="solid"/>
              <a:round/>
            </a:ln>
          </p:spPr>
          <p:txBody>
            <a:bodyPr/>
            <a:lstStyle/>
            <a:p>
              <a:endParaRPr lang="en-US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125A4C5-9914-49CA-B1F2-96083E392918}"/>
                </a:ext>
              </a:extLst>
            </p:cNvPr>
            <p:cNvSpPr/>
            <p:nvPr/>
          </p:nvSpPr>
          <p:spPr>
            <a:xfrm>
              <a:off x="5275040" y="-700938"/>
              <a:ext cx="257175" cy="38100"/>
            </a:xfrm>
            <a:custGeom>
              <a:avLst/>
              <a:gdLst/>
              <a:ahLst/>
              <a:cxnLst/>
              <a:rect l="0" t="0" r="0" b="0"/>
              <a:pathLst>
                <a:path w="257175" h="38100">
                  <a:moveTo>
                    <a:pt x="21431" y="21431"/>
                  </a:moveTo>
                  <a:lnTo>
                    <a:pt x="241459" y="21431"/>
                  </a:lnTo>
                </a:path>
              </a:pathLst>
            </a:custGeom>
            <a:ln w="12700" cap="rnd">
              <a:solidFill>
                <a:schemeClr val="tx1"/>
              </a:solidFill>
              <a:prstDash val="solid"/>
              <a:round/>
            </a:ln>
          </p:spPr>
          <p:txBody>
            <a:bodyPr/>
            <a:lstStyle/>
            <a:p>
              <a:endParaRPr lang="en-US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A9FBB41-4FAA-4F80-9DEA-F7E1A9F6C2CA}"/>
                </a:ext>
              </a:extLst>
            </p:cNvPr>
            <p:cNvSpPr/>
            <p:nvPr/>
          </p:nvSpPr>
          <p:spPr>
            <a:xfrm>
              <a:off x="5275040" y="-628548"/>
              <a:ext cx="257175" cy="38100"/>
            </a:xfrm>
            <a:custGeom>
              <a:avLst/>
              <a:gdLst/>
              <a:ahLst/>
              <a:cxnLst/>
              <a:rect l="0" t="0" r="0" b="0"/>
              <a:pathLst>
                <a:path w="257175" h="38100">
                  <a:moveTo>
                    <a:pt x="21431" y="21431"/>
                  </a:moveTo>
                  <a:lnTo>
                    <a:pt x="241459" y="21431"/>
                  </a:lnTo>
                </a:path>
              </a:pathLst>
            </a:custGeom>
            <a:ln w="12700" cap="rnd">
              <a:solidFill>
                <a:schemeClr val="tx1"/>
              </a:solidFill>
              <a:prstDash val="solid"/>
              <a:round/>
            </a:ln>
          </p:spPr>
          <p:txBody>
            <a:bodyPr/>
            <a:lstStyle/>
            <a:p>
              <a:endParaRPr lang="en-US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7457D4F-C408-4750-9EAF-07A417036FA7}"/>
                </a:ext>
              </a:extLst>
            </p:cNvPr>
            <p:cNvSpPr/>
            <p:nvPr/>
          </p:nvSpPr>
          <p:spPr>
            <a:xfrm>
              <a:off x="5275040" y="-362800"/>
              <a:ext cx="257175" cy="38100"/>
            </a:xfrm>
            <a:custGeom>
              <a:avLst/>
              <a:gdLst/>
              <a:ahLst/>
              <a:cxnLst/>
              <a:rect l="0" t="0" r="0" b="0"/>
              <a:pathLst>
                <a:path w="257175" h="38100">
                  <a:moveTo>
                    <a:pt x="21431" y="21431"/>
                  </a:moveTo>
                  <a:lnTo>
                    <a:pt x="241459" y="21431"/>
                  </a:lnTo>
                </a:path>
              </a:pathLst>
            </a:custGeom>
            <a:ln w="12700" cap="rnd">
              <a:solidFill>
                <a:schemeClr val="tx1"/>
              </a:solidFill>
              <a:prstDash val="solid"/>
              <a:round/>
            </a:ln>
          </p:spPr>
          <p:txBody>
            <a:bodyPr/>
            <a:lstStyle/>
            <a:p>
              <a:endParaRPr lang="en-US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C55BC08-B7D6-41CF-97EB-3A05F42FB666}"/>
                </a:ext>
              </a:extLst>
            </p:cNvPr>
            <p:cNvSpPr/>
            <p:nvPr/>
          </p:nvSpPr>
          <p:spPr>
            <a:xfrm>
              <a:off x="5275040" y="-290410"/>
              <a:ext cx="257175" cy="38100"/>
            </a:xfrm>
            <a:custGeom>
              <a:avLst/>
              <a:gdLst/>
              <a:ahLst/>
              <a:cxnLst/>
              <a:rect l="0" t="0" r="0" b="0"/>
              <a:pathLst>
                <a:path w="257175" h="38100">
                  <a:moveTo>
                    <a:pt x="21431" y="21431"/>
                  </a:moveTo>
                  <a:lnTo>
                    <a:pt x="241459" y="21431"/>
                  </a:lnTo>
                </a:path>
              </a:pathLst>
            </a:custGeom>
            <a:ln w="12700" cap="rnd">
              <a:solidFill>
                <a:schemeClr val="tx1"/>
              </a:solidFill>
              <a:prstDash val="solid"/>
              <a:round/>
            </a:ln>
          </p:spPr>
          <p:txBody>
            <a:bodyPr/>
            <a:lstStyle/>
            <a:p>
              <a:endParaRPr lang="en-US">
                <a:solidFill>
                  <a:srgbClr val="505050"/>
                </a:solidFill>
                <a:latin typeface="Segoe UI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234AC8D-2B6F-4945-B968-AE132BA762B6}"/>
              </a:ext>
            </a:extLst>
          </p:cNvPr>
          <p:cNvGrpSpPr/>
          <p:nvPr/>
        </p:nvGrpSpPr>
        <p:grpSpPr>
          <a:xfrm>
            <a:off x="5967478" y="4481114"/>
            <a:ext cx="548972" cy="473796"/>
            <a:chOff x="6082734" y="-1131468"/>
            <a:chExt cx="1126808" cy="972503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1B54C4F-F26B-4001-896D-D093BCF36363}"/>
                </a:ext>
              </a:extLst>
            </p:cNvPr>
            <p:cNvSpPr/>
            <p:nvPr/>
          </p:nvSpPr>
          <p:spPr>
            <a:xfrm>
              <a:off x="6332289" y="-978115"/>
              <a:ext cx="714375" cy="666750"/>
            </a:xfrm>
            <a:custGeom>
              <a:avLst/>
              <a:gdLst/>
              <a:ahLst/>
              <a:cxnLst/>
              <a:rect l="0" t="0" r="0" b="0"/>
              <a:pathLst>
                <a:path w="714375" h="666750">
                  <a:moveTo>
                    <a:pt x="21431" y="21431"/>
                  </a:moveTo>
                  <a:lnTo>
                    <a:pt x="694849" y="649129"/>
                  </a:lnTo>
                </a:path>
              </a:pathLst>
            </a:custGeom>
            <a:ln w="12700" cap="rnd">
              <a:solidFill>
                <a:schemeClr val="tx1"/>
              </a:solidFill>
              <a:prstDash val="solid"/>
              <a:round/>
            </a:ln>
          </p:spPr>
          <p:txBody>
            <a:bodyPr/>
            <a:lstStyle/>
            <a:p>
              <a:endParaRPr lang="en-US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04E89E9-AA88-48EC-B84D-822F1359FD61}"/>
                </a:ext>
              </a:extLst>
            </p:cNvPr>
            <p:cNvSpPr/>
            <p:nvPr/>
          </p:nvSpPr>
          <p:spPr>
            <a:xfrm>
              <a:off x="7005707" y="-695223"/>
              <a:ext cx="142875" cy="381000"/>
            </a:xfrm>
            <a:custGeom>
              <a:avLst/>
              <a:gdLst/>
              <a:ahLst/>
              <a:cxnLst/>
              <a:rect l="0" t="0" r="0" b="0"/>
              <a:pathLst>
                <a:path w="142875" h="381000">
                  <a:moveTo>
                    <a:pt x="125254" y="21431"/>
                  </a:moveTo>
                  <a:lnTo>
                    <a:pt x="21431" y="366236"/>
                  </a:lnTo>
                </a:path>
              </a:pathLst>
            </a:custGeom>
            <a:ln w="12700" cap="rnd">
              <a:solidFill>
                <a:schemeClr val="tx1"/>
              </a:solidFill>
              <a:prstDash val="solid"/>
              <a:round/>
            </a:ln>
          </p:spPr>
          <p:txBody>
            <a:bodyPr/>
            <a:lstStyle/>
            <a:p>
              <a:endParaRPr lang="en-US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92CBA07-3735-42F8-968D-A5C832FEAD08}"/>
                </a:ext>
              </a:extLst>
            </p:cNvPr>
            <p:cNvSpPr/>
            <p:nvPr/>
          </p:nvSpPr>
          <p:spPr>
            <a:xfrm>
              <a:off x="6130359" y="-695223"/>
              <a:ext cx="1019175" cy="95250"/>
            </a:xfrm>
            <a:custGeom>
              <a:avLst/>
              <a:gdLst/>
              <a:ahLst/>
              <a:cxnLst/>
              <a:rect l="0" t="0" r="0" b="0"/>
              <a:pathLst>
                <a:path w="1019175" h="95250">
                  <a:moveTo>
                    <a:pt x="21431" y="74771"/>
                  </a:moveTo>
                  <a:lnTo>
                    <a:pt x="1000601" y="21431"/>
                  </a:lnTo>
                </a:path>
              </a:pathLst>
            </a:custGeom>
            <a:ln w="12700" cap="rnd">
              <a:solidFill>
                <a:schemeClr val="tx1"/>
              </a:solidFill>
              <a:prstDash val="solid"/>
              <a:round/>
            </a:ln>
          </p:spPr>
          <p:txBody>
            <a:bodyPr/>
            <a:lstStyle/>
            <a:p>
              <a:endParaRPr lang="en-US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A75BD64-922F-4FD3-97C9-8FE8F9E79D0F}"/>
                </a:ext>
              </a:extLst>
            </p:cNvPr>
            <p:cNvSpPr/>
            <p:nvPr/>
          </p:nvSpPr>
          <p:spPr>
            <a:xfrm>
              <a:off x="6130359" y="-641883"/>
              <a:ext cx="400050" cy="428625"/>
            </a:xfrm>
            <a:custGeom>
              <a:avLst/>
              <a:gdLst/>
              <a:ahLst/>
              <a:cxnLst/>
              <a:rect l="0" t="0" r="0" b="0"/>
              <a:pathLst>
                <a:path w="400050" h="428625">
                  <a:moveTo>
                    <a:pt x="386239" y="415766"/>
                  </a:moveTo>
                  <a:lnTo>
                    <a:pt x="21431" y="21431"/>
                  </a:lnTo>
                </a:path>
              </a:pathLst>
            </a:custGeom>
            <a:ln w="12700" cap="rnd">
              <a:solidFill>
                <a:schemeClr val="tx1"/>
              </a:solidFill>
              <a:prstDash val="solid"/>
              <a:round/>
            </a:ln>
          </p:spPr>
          <p:txBody>
            <a:bodyPr/>
            <a:lstStyle/>
            <a:p>
              <a:endParaRPr lang="en-US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ECA42CA-A2C4-46E9-A1D8-93D1565D1D73}"/>
                </a:ext>
              </a:extLst>
            </p:cNvPr>
            <p:cNvSpPr/>
            <p:nvPr/>
          </p:nvSpPr>
          <p:spPr>
            <a:xfrm>
              <a:off x="6495167" y="-1069555"/>
              <a:ext cx="285750" cy="857250"/>
            </a:xfrm>
            <a:custGeom>
              <a:avLst/>
              <a:gdLst/>
              <a:ahLst/>
              <a:cxnLst/>
              <a:rect l="0" t="0" r="0" b="0"/>
              <a:pathLst>
                <a:path w="285750" h="857250">
                  <a:moveTo>
                    <a:pt x="270986" y="21431"/>
                  </a:moveTo>
                  <a:lnTo>
                    <a:pt x="21431" y="843439"/>
                  </a:lnTo>
                </a:path>
              </a:pathLst>
            </a:custGeom>
            <a:ln w="12700" cap="rnd">
              <a:solidFill>
                <a:schemeClr val="tx1"/>
              </a:solidFill>
              <a:prstDash val="solid"/>
              <a:round/>
            </a:ln>
          </p:spPr>
          <p:txBody>
            <a:bodyPr/>
            <a:lstStyle/>
            <a:p>
              <a:endParaRPr lang="en-US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12E680A-5807-46B6-A8A2-F57B1DDC5E8C}"/>
                </a:ext>
              </a:extLst>
            </p:cNvPr>
            <p:cNvSpPr/>
            <p:nvPr/>
          </p:nvSpPr>
          <p:spPr>
            <a:xfrm>
              <a:off x="6495167" y="-695223"/>
              <a:ext cx="657225" cy="485775"/>
            </a:xfrm>
            <a:custGeom>
              <a:avLst/>
              <a:gdLst/>
              <a:ahLst/>
              <a:cxnLst/>
              <a:rect l="0" t="0" r="0" b="0"/>
              <a:pathLst>
                <a:path w="657225" h="485775">
                  <a:moveTo>
                    <a:pt x="635794" y="21431"/>
                  </a:moveTo>
                  <a:lnTo>
                    <a:pt x="21431" y="469106"/>
                  </a:lnTo>
                </a:path>
              </a:pathLst>
            </a:custGeom>
            <a:ln w="12700" cap="rnd">
              <a:solidFill>
                <a:schemeClr val="tx1"/>
              </a:solidFill>
              <a:prstDash val="solid"/>
              <a:round/>
            </a:ln>
          </p:spPr>
          <p:txBody>
            <a:bodyPr/>
            <a:lstStyle/>
            <a:p>
              <a:endParaRPr lang="en-US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9C8923F-BC17-4DB6-A6EF-E6C70CCD93CA}"/>
                </a:ext>
              </a:extLst>
            </p:cNvPr>
            <p:cNvSpPr/>
            <p:nvPr/>
          </p:nvSpPr>
          <p:spPr>
            <a:xfrm>
              <a:off x="6130359" y="-1069555"/>
              <a:ext cx="657225" cy="466725"/>
            </a:xfrm>
            <a:custGeom>
              <a:avLst/>
              <a:gdLst/>
              <a:ahLst/>
              <a:cxnLst/>
              <a:rect l="0" t="0" r="0" b="0"/>
              <a:pathLst>
                <a:path w="657225" h="466725">
                  <a:moveTo>
                    <a:pt x="21431" y="449104"/>
                  </a:moveTo>
                  <a:lnTo>
                    <a:pt x="635794" y="21431"/>
                  </a:lnTo>
                </a:path>
              </a:pathLst>
            </a:custGeom>
            <a:ln w="12700" cap="rnd">
              <a:solidFill>
                <a:schemeClr val="tx1"/>
              </a:solidFill>
              <a:prstDash val="solid"/>
              <a:round/>
            </a:ln>
          </p:spPr>
          <p:txBody>
            <a:bodyPr/>
            <a:lstStyle/>
            <a:p>
              <a:endParaRPr lang="en-US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0639BC24-EEF6-4510-94C0-951D0E7BE491}"/>
                </a:ext>
              </a:extLst>
            </p:cNvPr>
            <p:cNvSpPr/>
            <p:nvPr/>
          </p:nvSpPr>
          <p:spPr>
            <a:xfrm>
              <a:off x="6332289" y="-1069555"/>
              <a:ext cx="447675" cy="133350"/>
            </a:xfrm>
            <a:custGeom>
              <a:avLst/>
              <a:gdLst/>
              <a:ahLst/>
              <a:cxnLst/>
              <a:rect l="0" t="0" r="0" b="0"/>
              <a:pathLst>
                <a:path w="447675" h="133350">
                  <a:moveTo>
                    <a:pt x="21431" y="112871"/>
                  </a:moveTo>
                  <a:lnTo>
                    <a:pt x="433864" y="21431"/>
                  </a:lnTo>
                </a:path>
              </a:pathLst>
            </a:custGeom>
            <a:ln w="12700" cap="rnd">
              <a:solidFill>
                <a:schemeClr val="tx1"/>
              </a:solidFill>
              <a:prstDash val="solid"/>
              <a:round/>
            </a:ln>
          </p:spPr>
          <p:txBody>
            <a:bodyPr/>
            <a:lstStyle/>
            <a:p>
              <a:endParaRPr lang="en-US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2107A3B-4A21-41C2-A7CB-3760142AA738}"/>
                </a:ext>
              </a:extLst>
            </p:cNvPr>
            <p:cNvSpPr/>
            <p:nvPr/>
          </p:nvSpPr>
          <p:spPr>
            <a:xfrm>
              <a:off x="6270377" y="-1040028"/>
              <a:ext cx="161925" cy="161925"/>
            </a:xfrm>
            <a:custGeom>
              <a:avLst/>
              <a:gdLst/>
              <a:ahLst/>
              <a:cxnLst/>
              <a:rect l="0" t="0" r="0" b="0"/>
              <a:pathLst>
                <a:path w="161925" h="161925">
                  <a:moveTo>
                    <a:pt x="145256" y="83344"/>
                  </a:moveTo>
                  <a:cubicBezTo>
                    <a:pt x="145256" y="117537"/>
                    <a:pt x="117537" y="145256"/>
                    <a:pt x="83344" y="145256"/>
                  </a:cubicBezTo>
                  <a:cubicBezTo>
                    <a:pt x="49150" y="145256"/>
                    <a:pt x="21431" y="117537"/>
                    <a:pt x="21431" y="83344"/>
                  </a:cubicBezTo>
                  <a:cubicBezTo>
                    <a:pt x="21431" y="49150"/>
                    <a:pt x="49150" y="21431"/>
                    <a:pt x="83344" y="21431"/>
                  </a:cubicBezTo>
                  <a:cubicBezTo>
                    <a:pt x="117537" y="21431"/>
                    <a:pt x="145256" y="49150"/>
                    <a:pt x="145256" y="83344"/>
                  </a:cubicBezTo>
                  <a:close/>
                </a:path>
              </a:pathLst>
            </a:custGeom>
            <a:solidFill>
              <a:srgbClr val="F7F9FD"/>
            </a:solidFill>
            <a:ln w="12700" cap="rnd">
              <a:solidFill>
                <a:schemeClr val="tx1"/>
              </a:solidFill>
              <a:prstDash val="solid"/>
              <a:round/>
            </a:ln>
          </p:spPr>
          <p:txBody>
            <a:bodyPr/>
            <a:lstStyle/>
            <a:p>
              <a:endParaRPr lang="en-US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A77AEBE-71BD-4D8C-9CF7-C7EFC5E0B5A2}"/>
                </a:ext>
              </a:extLst>
            </p:cNvPr>
            <p:cNvSpPr/>
            <p:nvPr/>
          </p:nvSpPr>
          <p:spPr>
            <a:xfrm>
              <a:off x="6682809" y="-1131468"/>
              <a:ext cx="161925" cy="161925"/>
            </a:xfrm>
            <a:custGeom>
              <a:avLst/>
              <a:gdLst/>
              <a:ahLst/>
              <a:cxnLst/>
              <a:rect l="0" t="0" r="0" b="0"/>
              <a:pathLst>
                <a:path w="161925" h="161925">
                  <a:moveTo>
                    <a:pt x="145256" y="83344"/>
                  </a:moveTo>
                  <a:cubicBezTo>
                    <a:pt x="145256" y="117537"/>
                    <a:pt x="117537" y="145256"/>
                    <a:pt x="83344" y="145256"/>
                  </a:cubicBezTo>
                  <a:cubicBezTo>
                    <a:pt x="49151" y="145256"/>
                    <a:pt x="21431" y="117537"/>
                    <a:pt x="21431" y="83344"/>
                  </a:cubicBezTo>
                  <a:cubicBezTo>
                    <a:pt x="21431" y="49150"/>
                    <a:pt x="49151" y="21431"/>
                    <a:pt x="83344" y="21431"/>
                  </a:cubicBezTo>
                  <a:cubicBezTo>
                    <a:pt x="117537" y="21431"/>
                    <a:pt x="145256" y="49150"/>
                    <a:pt x="145256" y="83344"/>
                  </a:cubicBezTo>
                  <a:close/>
                </a:path>
              </a:pathLst>
            </a:custGeom>
            <a:solidFill>
              <a:srgbClr val="F7F9FD"/>
            </a:solidFill>
            <a:ln w="12700" cap="rnd">
              <a:solidFill>
                <a:schemeClr val="tx1"/>
              </a:solidFill>
              <a:prstDash val="solid"/>
              <a:round/>
            </a:ln>
          </p:spPr>
          <p:txBody>
            <a:bodyPr/>
            <a:lstStyle/>
            <a:p>
              <a:endParaRPr lang="en-US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DE4CD1F-6622-4561-A223-C1930E04AD73}"/>
                </a:ext>
              </a:extLst>
            </p:cNvPr>
            <p:cNvSpPr/>
            <p:nvPr/>
          </p:nvSpPr>
          <p:spPr>
            <a:xfrm>
              <a:off x="6565652" y="-745705"/>
              <a:ext cx="161925" cy="161925"/>
            </a:xfrm>
            <a:custGeom>
              <a:avLst/>
              <a:gdLst/>
              <a:ahLst/>
              <a:cxnLst/>
              <a:rect l="0" t="0" r="0" b="0"/>
              <a:pathLst>
                <a:path w="161925" h="161925">
                  <a:moveTo>
                    <a:pt x="145256" y="83344"/>
                  </a:moveTo>
                  <a:cubicBezTo>
                    <a:pt x="145256" y="117537"/>
                    <a:pt x="117537" y="145256"/>
                    <a:pt x="83344" y="145256"/>
                  </a:cubicBezTo>
                  <a:cubicBezTo>
                    <a:pt x="49150" y="145256"/>
                    <a:pt x="21431" y="117537"/>
                    <a:pt x="21431" y="83344"/>
                  </a:cubicBezTo>
                  <a:cubicBezTo>
                    <a:pt x="21431" y="49150"/>
                    <a:pt x="49150" y="21431"/>
                    <a:pt x="83344" y="21431"/>
                  </a:cubicBezTo>
                  <a:cubicBezTo>
                    <a:pt x="117537" y="21431"/>
                    <a:pt x="145256" y="49150"/>
                    <a:pt x="145256" y="83344"/>
                  </a:cubicBezTo>
                  <a:close/>
                </a:path>
              </a:pathLst>
            </a:custGeom>
            <a:solidFill>
              <a:srgbClr val="F7F9FD"/>
            </a:solidFill>
            <a:ln w="12700" cap="rnd">
              <a:solidFill>
                <a:schemeClr val="tx1"/>
              </a:solidFill>
              <a:prstDash val="solid"/>
              <a:round/>
            </a:ln>
          </p:spPr>
          <p:txBody>
            <a:bodyPr/>
            <a:lstStyle/>
            <a:p>
              <a:endParaRPr lang="en-US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DB341FD-D362-4C24-83D5-94C6F531AD71}"/>
                </a:ext>
              </a:extLst>
            </p:cNvPr>
            <p:cNvSpPr/>
            <p:nvPr/>
          </p:nvSpPr>
          <p:spPr>
            <a:xfrm>
              <a:off x="7047617" y="-757135"/>
              <a:ext cx="161925" cy="161925"/>
            </a:xfrm>
            <a:custGeom>
              <a:avLst/>
              <a:gdLst/>
              <a:ahLst/>
              <a:cxnLst/>
              <a:rect l="0" t="0" r="0" b="0"/>
              <a:pathLst>
                <a:path w="161925" h="161925">
                  <a:moveTo>
                    <a:pt x="145256" y="83344"/>
                  </a:moveTo>
                  <a:cubicBezTo>
                    <a:pt x="145256" y="117537"/>
                    <a:pt x="117537" y="145256"/>
                    <a:pt x="83344" y="145256"/>
                  </a:cubicBezTo>
                  <a:cubicBezTo>
                    <a:pt x="49151" y="145256"/>
                    <a:pt x="21431" y="117537"/>
                    <a:pt x="21431" y="83344"/>
                  </a:cubicBezTo>
                  <a:cubicBezTo>
                    <a:pt x="21431" y="49150"/>
                    <a:pt x="49151" y="21431"/>
                    <a:pt x="83344" y="21431"/>
                  </a:cubicBezTo>
                  <a:cubicBezTo>
                    <a:pt x="117537" y="21431"/>
                    <a:pt x="145256" y="49150"/>
                    <a:pt x="145256" y="83344"/>
                  </a:cubicBezTo>
                  <a:close/>
                </a:path>
              </a:pathLst>
            </a:custGeom>
            <a:solidFill>
              <a:srgbClr val="F7F9FD"/>
            </a:solidFill>
            <a:ln w="12700" cap="rnd">
              <a:solidFill>
                <a:schemeClr val="tx1"/>
              </a:solidFill>
              <a:prstDash val="solid"/>
              <a:round/>
            </a:ln>
          </p:spPr>
          <p:txBody>
            <a:bodyPr/>
            <a:lstStyle/>
            <a:p>
              <a:endParaRPr lang="en-US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22A074FC-080F-40EF-9AB3-84D88BF17865}"/>
                </a:ext>
              </a:extLst>
            </p:cNvPr>
            <p:cNvSpPr/>
            <p:nvPr/>
          </p:nvSpPr>
          <p:spPr>
            <a:xfrm>
              <a:off x="6437064" y="-320890"/>
              <a:ext cx="161925" cy="161925"/>
            </a:xfrm>
            <a:custGeom>
              <a:avLst/>
              <a:gdLst/>
              <a:ahLst/>
              <a:cxnLst/>
              <a:rect l="0" t="0" r="0" b="0"/>
              <a:pathLst>
                <a:path w="161925" h="161925">
                  <a:moveTo>
                    <a:pt x="145256" y="83344"/>
                  </a:moveTo>
                  <a:cubicBezTo>
                    <a:pt x="145256" y="117537"/>
                    <a:pt x="117537" y="145256"/>
                    <a:pt x="83344" y="145256"/>
                  </a:cubicBezTo>
                  <a:cubicBezTo>
                    <a:pt x="49150" y="145256"/>
                    <a:pt x="21431" y="117537"/>
                    <a:pt x="21431" y="83344"/>
                  </a:cubicBezTo>
                  <a:cubicBezTo>
                    <a:pt x="21431" y="49150"/>
                    <a:pt x="49150" y="21431"/>
                    <a:pt x="83344" y="21431"/>
                  </a:cubicBezTo>
                  <a:cubicBezTo>
                    <a:pt x="117537" y="21431"/>
                    <a:pt x="145256" y="49150"/>
                    <a:pt x="145256" y="83344"/>
                  </a:cubicBezTo>
                  <a:close/>
                </a:path>
              </a:pathLst>
            </a:custGeom>
            <a:solidFill>
              <a:srgbClr val="F7F9FD"/>
            </a:solidFill>
            <a:ln w="12700" cap="rnd">
              <a:solidFill>
                <a:schemeClr val="tx1"/>
              </a:solidFill>
              <a:prstDash val="solid"/>
              <a:round/>
            </a:ln>
          </p:spPr>
          <p:txBody>
            <a:bodyPr/>
            <a:lstStyle/>
            <a:p>
              <a:endParaRPr lang="en-US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388B068-470D-4473-A687-A622CC28A27A}"/>
                </a:ext>
              </a:extLst>
            </p:cNvPr>
            <p:cNvSpPr/>
            <p:nvPr/>
          </p:nvSpPr>
          <p:spPr>
            <a:xfrm>
              <a:off x="6943794" y="-412330"/>
              <a:ext cx="161925" cy="161925"/>
            </a:xfrm>
            <a:custGeom>
              <a:avLst/>
              <a:gdLst/>
              <a:ahLst/>
              <a:cxnLst/>
              <a:rect l="0" t="0" r="0" b="0"/>
              <a:pathLst>
                <a:path w="161925" h="161925">
                  <a:moveTo>
                    <a:pt x="145256" y="83344"/>
                  </a:moveTo>
                  <a:cubicBezTo>
                    <a:pt x="145256" y="117537"/>
                    <a:pt x="117537" y="145256"/>
                    <a:pt x="83344" y="145256"/>
                  </a:cubicBezTo>
                  <a:cubicBezTo>
                    <a:pt x="49150" y="145256"/>
                    <a:pt x="21431" y="117537"/>
                    <a:pt x="21431" y="83344"/>
                  </a:cubicBezTo>
                  <a:cubicBezTo>
                    <a:pt x="21431" y="49150"/>
                    <a:pt x="49150" y="21431"/>
                    <a:pt x="83344" y="21431"/>
                  </a:cubicBezTo>
                  <a:cubicBezTo>
                    <a:pt x="117537" y="21431"/>
                    <a:pt x="145256" y="49150"/>
                    <a:pt x="145256" y="83344"/>
                  </a:cubicBezTo>
                  <a:close/>
                </a:path>
              </a:pathLst>
            </a:custGeom>
            <a:solidFill>
              <a:srgbClr val="F7F9FD"/>
            </a:solidFill>
            <a:ln w="12700" cap="rnd">
              <a:solidFill>
                <a:schemeClr val="tx1"/>
              </a:solidFill>
              <a:prstDash val="solid"/>
              <a:round/>
            </a:ln>
          </p:spPr>
          <p:txBody>
            <a:bodyPr/>
            <a:lstStyle/>
            <a:p>
              <a:endParaRPr lang="en-US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82516CC-C77D-42F8-A385-5732DB564CD2}"/>
                </a:ext>
              </a:extLst>
            </p:cNvPr>
            <p:cNvSpPr/>
            <p:nvPr/>
          </p:nvSpPr>
          <p:spPr>
            <a:xfrm>
              <a:off x="6082734" y="-704748"/>
              <a:ext cx="161925" cy="161925"/>
            </a:xfrm>
            <a:custGeom>
              <a:avLst/>
              <a:gdLst/>
              <a:ahLst/>
              <a:cxnLst/>
              <a:rect l="0" t="0" r="0" b="0"/>
              <a:pathLst>
                <a:path w="161925" h="161925">
                  <a:moveTo>
                    <a:pt x="145256" y="83344"/>
                  </a:moveTo>
                  <a:cubicBezTo>
                    <a:pt x="145256" y="117537"/>
                    <a:pt x="117537" y="145256"/>
                    <a:pt x="83344" y="145256"/>
                  </a:cubicBezTo>
                  <a:cubicBezTo>
                    <a:pt x="49151" y="145256"/>
                    <a:pt x="21431" y="117537"/>
                    <a:pt x="21431" y="83344"/>
                  </a:cubicBezTo>
                  <a:cubicBezTo>
                    <a:pt x="21431" y="49150"/>
                    <a:pt x="49151" y="21431"/>
                    <a:pt x="83344" y="21431"/>
                  </a:cubicBezTo>
                  <a:cubicBezTo>
                    <a:pt x="117537" y="21431"/>
                    <a:pt x="145256" y="49150"/>
                    <a:pt x="145256" y="83344"/>
                  </a:cubicBezTo>
                  <a:close/>
                </a:path>
              </a:pathLst>
            </a:custGeom>
            <a:solidFill>
              <a:srgbClr val="F7F9FD"/>
            </a:solidFill>
            <a:ln w="12700" cap="rnd">
              <a:solidFill>
                <a:schemeClr val="tx1"/>
              </a:solidFill>
              <a:prstDash val="solid"/>
              <a:round/>
            </a:ln>
          </p:spPr>
          <p:txBody>
            <a:bodyPr/>
            <a:lstStyle/>
            <a:p>
              <a:endParaRPr lang="en-US">
                <a:solidFill>
                  <a:srgbClr val="505050"/>
                </a:solidFill>
                <a:latin typeface="Segoe UI"/>
              </a:endParaRPr>
            </a:p>
          </p:txBody>
        </p:sp>
      </p:grpSp>
      <p:grpSp>
        <p:nvGrpSpPr>
          <p:cNvPr id="62" name="Group 4">
            <a:extLst>
              <a:ext uri="{FF2B5EF4-FFF2-40B4-BE49-F238E27FC236}">
                <a16:creationId xmlns:a16="http://schemas.microsoft.com/office/drawing/2014/main" id="{1594062B-D63B-4CE3-8023-9BA8BC8CC9B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869440" y="4500153"/>
            <a:ext cx="354547" cy="435717"/>
            <a:chOff x="4758" y="-701"/>
            <a:chExt cx="463" cy="569"/>
          </a:xfrm>
        </p:grpSpPr>
        <p:sp>
          <p:nvSpPr>
            <p:cNvPr id="63" name="Freeform 5">
              <a:extLst>
                <a:ext uri="{FF2B5EF4-FFF2-40B4-BE49-F238E27FC236}">
                  <a16:creationId xmlns:a16="http://schemas.microsoft.com/office/drawing/2014/main" id="{AD9511E4-8F94-42E5-8B21-0F52A9271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-343"/>
              <a:ext cx="463" cy="211"/>
            </a:xfrm>
            <a:custGeom>
              <a:avLst/>
              <a:gdLst>
                <a:gd name="T0" fmla="*/ 115 w 230"/>
                <a:gd name="T1" fmla="*/ 33 h 105"/>
                <a:gd name="T2" fmla="*/ 0 w 230"/>
                <a:gd name="T3" fmla="*/ 0 h 105"/>
                <a:gd name="T4" fmla="*/ 0 w 230"/>
                <a:gd name="T5" fmla="*/ 71 h 105"/>
                <a:gd name="T6" fmla="*/ 115 w 230"/>
                <a:gd name="T7" fmla="*/ 105 h 105"/>
                <a:gd name="T8" fmla="*/ 230 w 230"/>
                <a:gd name="T9" fmla="*/ 71 h 105"/>
                <a:gd name="T10" fmla="*/ 230 w 230"/>
                <a:gd name="T11" fmla="*/ 0 h 105"/>
                <a:gd name="T12" fmla="*/ 115 w 230"/>
                <a:gd name="T13" fmla="*/ 3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105">
                  <a:moveTo>
                    <a:pt x="115" y="33"/>
                  </a:moveTo>
                  <a:cubicBezTo>
                    <a:pt x="51" y="33"/>
                    <a:pt x="0" y="18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90"/>
                    <a:pt x="51" y="105"/>
                    <a:pt x="115" y="105"/>
                  </a:cubicBezTo>
                  <a:cubicBezTo>
                    <a:pt x="178" y="105"/>
                    <a:pt x="230" y="90"/>
                    <a:pt x="230" y="71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30" y="18"/>
                    <a:pt x="178" y="33"/>
                    <a:pt x="115" y="33"/>
                  </a:cubicBezTo>
                  <a:close/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64" name="Oval 6">
              <a:extLst>
                <a:ext uri="{FF2B5EF4-FFF2-40B4-BE49-F238E27FC236}">
                  <a16:creationId xmlns:a16="http://schemas.microsoft.com/office/drawing/2014/main" id="{A59B030F-EE62-4655-BB73-1F5E14EA3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8" y="-701"/>
              <a:ext cx="463" cy="139"/>
            </a:xfrm>
            <a:prstGeom prst="ellips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D545B538-E467-45B4-BFF6-EC0BA883C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-627"/>
              <a:ext cx="463" cy="209"/>
            </a:xfrm>
            <a:custGeom>
              <a:avLst/>
              <a:gdLst>
                <a:gd name="T0" fmla="*/ 115 w 230"/>
                <a:gd name="T1" fmla="*/ 33 h 104"/>
                <a:gd name="T2" fmla="*/ 0 w 230"/>
                <a:gd name="T3" fmla="*/ 0 h 104"/>
                <a:gd name="T4" fmla="*/ 0 w 230"/>
                <a:gd name="T5" fmla="*/ 70 h 104"/>
                <a:gd name="T6" fmla="*/ 115 w 230"/>
                <a:gd name="T7" fmla="*/ 104 h 104"/>
                <a:gd name="T8" fmla="*/ 230 w 230"/>
                <a:gd name="T9" fmla="*/ 70 h 104"/>
                <a:gd name="T10" fmla="*/ 230 w 230"/>
                <a:gd name="T11" fmla="*/ 0 h 104"/>
                <a:gd name="T12" fmla="*/ 115 w 230"/>
                <a:gd name="T13" fmla="*/ 3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104">
                  <a:moveTo>
                    <a:pt x="115" y="33"/>
                  </a:moveTo>
                  <a:cubicBezTo>
                    <a:pt x="51" y="33"/>
                    <a:pt x="0" y="18"/>
                    <a:pt x="0" y="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89"/>
                    <a:pt x="51" y="104"/>
                    <a:pt x="115" y="104"/>
                  </a:cubicBezTo>
                  <a:cubicBezTo>
                    <a:pt x="178" y="104"/>
                    <a:pt x="230" y="89"/>
                    <a:pt x="230" y="7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30" y="18"/>
                    <a:pt x="178" y="33"/>
                    <a:pt x="115" y="33"/>
                  </a:cubicBezTo>
                  <a:close/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66" name="Freeform 8">
              <a:extLst>
                <a:ext uri="{FF2B5EF4-FFF2-40B4-BE49-F238E27FC236}">
                  <a16:creationId xmlns:a16="http://schemas.microsoft.com/office/drawing/2014/main" id="{62AE4BA5-8FBA-4560-AADD-130F33476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-484"/>
              <a:ext cx="463" cy="209"/>
            </a:xfrm>
            <a:custGeom>
              <a:avLst/>
              <a:gdLst>
                <a:gd name="T0" fmla="*/ 115 w 230"/>
                <a:gd name="T1" fmla="*/ 33 h 104"/>
                <a:gd name="T2" fmla="*/ 0 w 230"/>
                <a:gd name="T3" fmla="*/ 0 h 104"/>
                <a:gd name="T4" fmla="*/ 0 w 230"/>
                <a:gd name="T5" fmla="*/ 70 h 104"/>
                <a:gd name="T6" fmla="*/ 115 w 230"/>
                <a:gd name="T7" fmla="*/ 104 h 104"/>
                <a:gd name="T8" fmla="*/ 230 w 230"/>
                <a:gd name="T9" fmla="*/ 70 h 104"/>
                <a:gd name="T10" fmla="*/ 230 w 230"/>
                <a:gd name="T11" fmla="*/ 0 h 104"/>
                <a:gd name="T12" fmla="*/ 115 w 230"/>
                <a:gd name="T13" fmla="*/ 3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104">
                  <a:moveTo>
                    <a:pt x="115" y="33"/>
                  </a:moveTo>
                  <a:cubicBezTo>
                    <a:pt x="51" y="33"/>
                    <a:pt x="0" y="18"/>
                    <a:pt x="0" y="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89"/>
                    <a:pt x="51" y="104"/>
                    <a:pt x="115" y="104"/>
                  </a:cubicBezTo>
                  <a:cubicBezTo>
                    <a:pt x="178" y="104"/>
                    <a:pt x="230" y="89"/>
                    <a:pt x="230" y="7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30" y="18"/>
                    <a:pt x="178" y="33"/>
                    <a:pt x="115" y="33"/>
                  </a:cubicBezTo>
                  <a:close/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  <a:latin typeface="Segoe UI"/>
              </a:endParaRPr>
            </a:p>
          </p:txBody>
        </p:sp>
      </p:grpSp>
      <p:pic>
        <p:nvPicPr>
          <p:cNvPr id="3" name="Graphic 2">
            <a:extLst>
              <a:ext uri="{FF2B5EF4-FFF2-40B4-BE49-F238E27FC236}">
                <a16:creationId xmlns:a16="http://schemas.microsoft.com/office/drawing/2014/main" id="{2972E3C0-5FEE-4B32-8D82-D85E09B764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52672" y="2027312"/>
            <a:ext cx="611136" cy="611136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7D7FC1F7-F0AF-4CB3-95AE-16C7018A4489}"/>
              </a:ext>
            </a:extLst>
          </p:cNvPr>
          <p:cNvSpPr txBox="1"/>
          <p:nvPr/>
        </p:nvSpPr>
        <p:spPr>
          <a:xfrm>
            <a:off x="19647" y="1740034"/>
            <a:ext cx="1134019" cy="18094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588"/>
              </a:spcAft>
            </a:pPr>
            <a:r>
              <a:rPr lang="en-US" sz="1176" dirty="0">
                <a:solidFill>
                  <a:srgbClr val="505050"/>
                </a:solidFill>
                <a:latin typeface="Segoe UI"/>
                <a:cs typeface="Segoe UI Semibold" panose="020B0702040204020203" pitchFamily="34" charset="0"/>
              </a:rPr>
              <a:t>Infrastructure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F6F121E-4956-467E-B686-F56E465813D1}"/>
              </a:ext>
            </a:extLst>
          </p:cNvPr>
          <p:cNvGrpSpPr/>
          <p:nvPr/>
        </p:nvGrpSpPr>
        <p:grpSpPr>
          <a:xfrm>
            <a:off x="428130" y="1064226"/>
            <a:ext cx="359528" cy="593075"/>
            <a:chOff x="2857501" y="-1033463"/>
            <a:chExt cx="588963" cy="971550"/>
          </a:xfrm>
        </p:grpSpPr>
        <p:sp>
          <p:nvSpPr>
            <p:cNvPr id="80" name="Line 5">
              <a:extLst>
                <a:ext uri="{FF2B5EF4-FFF2-40B4-BE49-F238E27FC236}">
                  <a16:creationId xmlns:a16="http://schemas.microsoft.com/office/drawing/2014/main" id="{A5B7B270-A722-4C7A-A932-BBE5140020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7501" y="-61913"/>
              <a:ext cx="588963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81" name="Freeform 6">
              <a:extLst>
                <a:ext uri="{FF2B5EF4-FFF2-40B4-BE49-F238E27FC236}">
                  <a16:creationId xmlns:a16="http://schemas.microsoft.com/office/drawing/2014/main" id="{C25FAE02-DEA4-4876-83D8-C79D6E802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501" y="-638175"/>
              <a:ext cx="588963" cy="576262"/>
            </a:xfrm>
            <a:custGeom>
              <a:avLst/>
              <a:gdLst>
                <a:gd name="T0" fmla="*/ 154 w 154"/>
                <a:gd name="T1" fmla="*/ 152 h 152"/>
                <a:gd name="T2" fmla="*/ 154 w 154"/>
                <a:gd name="T3" fmla="*/ 29 h 152"/>
                <a:gd name="T4" fmla="*/ 125 w 154"/>
                <a:gd name="T5" fmla="*/ 0 h 152"/>
                <a:gd name="T6" fmla="*/ 29 w 154"/>
                <a:gd name="T7" fmla="*/ 0 h 152"/>
                <a:gd name="T8" fmla="*/ 0 w 154"/>
                <a:gd name="T9" fmla="*/ 29 h 152"/>
                <a:gd name="T10" fmla="*/ 0 w 154"/>
                <a:gd name="T11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152">
                  <a:moveTo>
                    <a:pt x="154" y="152"/>
                  </a:moveTo>
                  <a:cubicBezTo>
                    <a:pt x="154" y="29"/>
                    <a:pt x="154" y="29"/>
                    <a:pt x="154" y="29"/>
                  </a:cubicBezTo>
                  <a:cubicBezTo>
                    <a:pt x="154" y="13"/>
                    <a:pt x="141" y="0"/>
                    <a:pt x="12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4" y="0"/>
                    <a:pt x="0" y="13"/>
                    <a:pt x="0" y="29"/>
                  </a:cubicBezTo>
                  <a:cubicBezTo>
                    <a:pt x="0" y="152"/>
                    <a:pt x="0" y="152"/>
                    <a:pt x="0" y="152"/>
                  </a:cubicBez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82" name="Line 9">
              <a:extLst>
                <a:ext uri="{FF2B5EF4-FFF2-40B4-BE49-F238E27FC236}">
                  <a16:creationId xmlns:a16="http://schemas.microsoft.com/office/drawing/2014/main" id="{3676D455-82CC-4AD1-90B5-6DE9DD652B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4663" y="-957263"/>
              <a:ext cx="0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83" name="Line 10">
              <a:extLst>
                <a:ext uri="{FF2B5EF4-FFF2-40B4-BE49-F238E27FC236}">
                  <a16:creationId xmlns:a16="http://schemas.microsoft.com/office/drawing/2014/main" id="{EEE1CD7C-2582-4E3E-9B41-5AEEAFB413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2438" y="-869950"/>
              <a:ext cx="0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84" name="Freeform 11">
              <a:extLst>
                <a:ext uri="{FF2B5EF4-FFF2-40B4-BE49-F238E27FC236}">
                  <a16:creationId xmlns:a16="http://schemas.microsoft.com/office/drawing/2014/main" id="{AE93FE46-88C8-4250-BE3B-D9B9B7B6C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438" y="-865188"/>
              <a:ext cx="323850" cy="155575"/>
            </a:xfrm>
            <a:custGeom>
              <a:avLst/>
              <a:gdLst>
                <a:gd name="T0" fmla="*/ 85 w 85"/>
                <a:gd name="T1" fmla="*/ 1 h 41"/>
                <a:gd name="T2" fmla="*/ 42 w 85"/>
                <a:gd name="T3" fmla="*/ 41 h 41"/>
                <a:gd name="T4" fmla="*/ 0 w 85"/>
                <a:gd name="T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41">
                  <a:moveTo>
                    <a:pt x="85" y="1"/>
                  </a:moveTo>
                  <a:cubicBezTo>
                    <a:pt x="84" y="23"/>
                    <a:pt x="65" y="41"/>
                    <a:pt x="42" y="41"/>
                  </a:cubicBezTo>
                  <a:cubicBezTo>
                    <a:pt x="19" y="41"/>
                    <a:pt x="0" y="23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85" name="Freeform 12">
              <a:extLst>
                <a:ext uri="{FF2B5EF4-FFF2-40B4-BE49-F238E27FC236}">
                  <a16:creationId xmlns:a16="http://schemas.microsoft.com/office/drawing/2014/main" id="{D0E648F1-5DE0-46F6-88AD-1441EBA8B9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663" y="-1033463"/>
              <a:ext cx="274638" cy="76200"/>
            </a:xfrm>
            <a:custGeom>
              <a:avLst/>
              <a:gdLst>
                <a:gd name="T0" fmla="*/ 0 w 72"/>
                <a:gd name="T1" fmla="*/ 20 h 20"/>
                <a:gd name="T2" fmla="*/ 36 w 72"/>
                <a:gd name="T3" fmla="*/ 0 h 20"/>
                <a:gd name="T4" fmla="*/ 72 w 72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20">
                  <a:moveTo>
                    <a:pt x="0" y="20"/>
                  </a:moveTo>
                  <a:cubicBezTo>
                    <a:pt x="8" y="8"/>
                    <a:pt x="21" y="0"/>
                    <a:pt x="36" y="0"/>
                  </a:cubicBezTo>
                  <a:cubicBezTo>
                    <a:pt x="51" y="0"/>
                    <a:pt x="64" y="8"/>
                    <a:pt x="72" y="20"/>
                  </a:cubicBez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86" name="Freeform 13">
              <a:extLst>
                <a:ext uri="{FF2B5EF4-FFF2-40B4-BE49-F238E27FC236}">
                  <a16:creationId xmlns:a16="http://schemas.microsoft.com/office/drawing/2014/main" id="{0D46F8B6-C0FD-42DE-8C53-A1F1776D9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388" y="-952500"/>
              <a:ext cx="152400" cy="82550"/>
            </a:xfrm>
            <a:custGeom>
              <a:avLst/>
              <a:gdLst>
                <a:gd name="T0" fmla="*/ 38 w 40"/>
                <a:gd name="T1" fmla="*/ 22 h 22"/>
                <a:gd name="T2" fmla="*/ 2 w 40"/>
                <a:gd name="T3" fmla="*/ 22 h 22"/>
                <a:gd name="T4" fmla="*/ 0 w 40"/>
                <a:gd name="T5" fmla="*/ 21 h 22"/>
                <a:gd name="T6" fmla="*/ 0 w 40"/>
                <a:gd name="T7" fmla="*/ 2 h 22"/>
                <a:gd name="T8" fmla="*/ 2 w 40"/>
                <a:gd name="T9" fmla="*/ 0 h 22"/>
                <a:gd name="T10" fmla="*/ 38 w 40"/>
                <a:gd name="T11" fmla="*/ 0 h 22"/>
                <a:gd name="T12" fmla="*/ 40 w 40"/>
                <a:gd name="T13" fmla="*/ 2 h 22"/>
                <a:gd name="T14" fmla="*/ 40 w 40"/>
                <a:gd name="T15" fmla="*/ 21 h 22"/>
                <a:gd name="T16" fmla="*/ 38 w 40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2">
                  <a:moveTo>
                    <a:pt x="38" y="22"/>
                  </a:move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0" y="22"/>
                    <a:pt x="0" y="2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9" y="0"/>
                    <a:pt x="40" y="1"/>
                    <a:pt x="40" y="2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2"/>
                    <a:pt x="39" y="22"/>
                    <a:pt x="38" y="22"/>
                  </a:cubicBez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87" name="Freeform 14">
              <a:extLst>
                <a:ext uri="{FF2B5EF4-FFF2-40B4-BE49-F238E27FC236}">
                  <a16:creationId xmlns:a16="http://schemas.microsoft.com/office/drawing/2014/main" id="{5CFC7DAE-7FDE-4FDF-8BCA-9E49A409F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2938" y="-952500"/>
              <a:ext cx="149225" cy="82550"/>
            </a:xfrm>
            <a:custGeom>
              <a:avLst/>
              <a:gdLst>
                <a:gd name="T0" fmla="*/ 37 w 39"/>
                <a:gd name="T1" fmla="*/ 22 h 22"/>
                <a:gd name="T2" fmla="*/ 1 w 39"/>
                <a:gd name="T3" fmla="*/ 22 h 22"/>
                <a:gd name="T4" fmla="*/ 0 w 39"/>
                <a:gd name="T5" fmla="*/ 21 h 22"/>
                <a:gd name="T6" fmla="*/ 0 w 39"/>
                <a:gd name="T7" fmla="*/ 2 h 22"/>
                <a:gd name="T8" fmla="*/ 1 w 39"/>
                <a:gd name="T9" fmla="*/ 0 h 22"/>
                <a:gd name="T10" fmla="*/ 37 w 39"/>
                <a:gd name="T11" fmla="*/ 0 h 22"/>
                <a:gd name="T12" fmla="*/ 39 w 39"/>
                <a:gd name="T13" fmla="*/ 2 h 22"/>
                <a:gd name="T14" fmla="*/ 39 w 39"/>
                <a:gd name="T15" fmla="*/ 21 h 22"/>
                <a:gd name="T16" fmla="*/ 37 w 39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2">
                  <a:moveTo>
                    <a:pt x="37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0" y="22"/>
                    <a:pt x="0" y="2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8" y="0"/>
                    <a:pt x="39" y="1"/>
                    <a:pt x="39" y="2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2"/>
                    <a:pt x="38" y="22"/>
                    <a:pt x="37" y="22"/>
                  </a:cubicBez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88" name="Line 15">
              <a:extLst>
                <a:ext uri="{FF2B5EF4-FFF2-40B4-BE49-F238E27FC236}">
                  <a16:creationId xmlns:a16="http://schemas.microsoft.com/office/drawing/2014/main" id="{4AFE3699-C62B-4248-94F6-F71F967DF4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3726" y="-919163"/>
              <a:ext cx="41275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  <a:latin typeface="Segoe UI"/>
              </a:endParaRPr>
            </a:p>
          </p:txBody>
        </p:sp>
      </p:grp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55FDBE80-0F8B-467A-B009-2A82202773C3}"/>
              </a:ext>
            </a:extLst>
          </p:cNvPr>
          <p:cNvCxnSpPr/>
          <p:nvPr/>
        </p:nvCxnSpPr>
        <p:spPr bwMode="auto">
          <a:xfrm flipV="1">
            <a:off x="4091344" y="1917950"/>
            <a:ext cx="914400" cy="31199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7C0185D-FC22-4C9A-BAC3-8F9C2C118B2E}"/>
              </a:ext>
            </a:extLst>
          </p:cNvPr>
          <p:cNvCxnSpPr>
            <a:cxnSpLocks/>
          </p:cNvCxnSpPr>
          <p:nvPr/>
        </p:nvCxnSpPr>
        <p:spPr bwMode="auto">
          <a:xfrm>
            <a:off x="4113790" y="2418553"/>
            <a:ext cx="932444" cy="21989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94" name="Picture 93">
            <a:extLst>
              <a:ext uri="{FF2B5EF4-FFF2-40B4-BE49-F238E27FC236}">
                <a16:creationId xmlns:a16="http://schemas.microsoft.com/office/drawing/2014/main" id="{3B48F55E-0C8D-44AA-B58C-5A37E5E394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353" y="1391264"/>
            <a:ext cx="568195" cy="568195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1D98BCC3-4FF6-4E84-B043-218DD03B34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4355" y="2686271"/>
            <a:ext cx="577825" cy="56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6734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167758-A408-481B-A88D-85B8E25EA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DevOps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A4A143-27D4-49CE-ACD0-037EABF28846}"/>
              </a:ext>
            </a:extLst>
          </p:cNvPr>
          <p:cNvSpPr txBox="1"/>
          <p:nvPr/>
        </p:nvSpPr>
        <p:spPr>
          <a:xfrm>
            <a:off x="517541" y="1911606"/>
            <a:ext cx="2781298" cy="1294461"/>
          </a:xfrm>
          <a:prstGeom prst="rect">
            <a:avLst/>
          </a:prstGeom>
          <a:noFill/>
        </p:spPr>
        <p:txBody>
          <a:bodyPr wrap="square" lIns="0" tIns="107571" rIns="0" bIns="107571" rtlCol="0" anchor="t">
            <a:spAutoFit/>
          </a:bodyPr>
          <a:lstStyle/>
          <a:p>
            <a:pPr>
              <a:spcAft>
                <a:spcPts val="441"/>
              </a:spcAft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ScrumBAN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” – use boards with swim lanes to manage tasks.  Ceremonies: Backlog Planning, Stand-up, Demo, Sprints and Points (not very strict)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cs typeface="Segoe U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5A09E4-D0A3-4556-9C0F-105DF4577D44}"/>
              </a:ext>
            </a:extLst>
          </p:cNvPr>
          <p:cNvSpPr txBox="1"/>
          <p:nvPr/>
        </p:nvSpPr>
        <p:spPr>
          <a:xfrm>
            <a:off x="3429000" y="1838160"/>
            <a:ext cx="2781298" cy="1345757"/>
          </a:xfrm>
          <a:prstGeom prst="rect">
            <a:avLst/>
          </a:prstGeom>
          <a:noFill/>
        </p:spPr>
        <p:txBody>
          <a:bodyPr wrap="square" lIns="0" tIns="107571" rIns="0" bIns="107571" rtlCol="0" anchor="t">
            <a:spAutoFit/>
          </a:bodyPr>
          <a:lstStyle/>
          <a:p>
            <a:pPr>
              <a:spcAft>
                <a:spcPts val="441"/>
              </a:spcAft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Infrastructure: Build and Release pipelines for each environment.</a:t>
            </a:r>
          </a:p>
          <a:p>
            <a:pPr>
              <a:spcAft>
                <a:spcPts val="441"/>
              </a:spcAft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cs typeface="Segoe UI"/>
              </a:rPr>
              <a:t>Domains: Build and Release pipelines for each application deployed to AKS.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cs typeface="Segoe U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BC2ECF-9D16-4093-A397-AC9C75D0D69F}"/>
              </a:ext>
            </a:extLst>
          </p:cNvPr>
          <p:cNvSpPr txBox="1"/>
          <p:nvPr/>
        </p:nvSpPr>
        <p:spPr>
          <a:xfrm>
            <a:off x="6501653" y="1893928"/>
            <a:ext cx="2309300" cy="1079017"/>
          </a:xfrm>
          <a:prstGeom prst="rect">
            <a:avLst/>
          </a:prstGeom>
          <a:noFill/>
        </p:spPr>
        <p:txBody>
          <a:bodyPr wrap="square" lIns="0" tIns="107571" rIns="0" bIns="107571" rtlCol="0" anchor="t">
            <a:spAutoFit/>
          </a:bodyPr>
          <a:lstStyle/>
          <a:p>
            <a:pPr>
              <a:spcAft>
                <a:spcPts val="441"/>
              </a:spcAft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cs typeface="Segoe UI"/>
              </a:rPr>
              <a:t>Different types ex: Apps, Data, Governance supporting the different environments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cs typeface="Segoe U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FCEA51-5644-4108-8529-B8070762AC30}"/>
              </a:ext>
            </a:extLst>
          </p:cNvPr>
          <p:cNvSpPr txBox="1"/>
          <p:nvPr/>
        </p:nvSpPr>
        <p:spPr>
          <a:xfrm>
            <a:off x="600970" y="4034079"/>
            <a:ext cx="2197978" cy="1397053"/>
          </a:xfrm>
          <a:prstGeom prst="rect">
            <a:avLst/>
          </a:prstGeom>
          <a:noFill/>
        </p:spPr>
        <p:txBody>
          <a:bodyPr wrap="square" lIns="0" tIns="107571" rIns="0" bIns="107571" rtlCol="0" anchor="t">
            <a:spAutoFit/>
          </a:bodyPr>
          <a:lstStyle/>
          <a:p>
            <a:pPr>
              <a:spcAft>
                <a:spcPts val="441"/>
              </a:spcAft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Infrastructure – planned</a:t>
            </a:r>
          </a:p>
          <a:p>
            <a:pPr>
              <a:spcAft>
                <a:spcPts val="441"/>
              </a:spcAft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Domains: 95% code coverage with automated tests using </a:t>
            </a:r>
          </a:p>
          <a:p>
            <a:pPr>
              <a:spcAft>
                <a:spcPts val="441"/>
              </a:spcAft>
            </a:pP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cs typeface="Segoe U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33F065-998E-4214-AEF0-1D4D56125E51}"/>
              </a:ext>
            </a:extLst>
          </p:cNvPr>
          <p:cNvSpPr txBox="1"/>
          <p:nvPr/>
        </p:nvSpPr>
        <p:spPr>
          <a:xfrm>
            <a:off x="3489342" y="4034079"/>
            <a:ext cx="2525728" cy="648130"/>
          </a:xfrm>
          <a:prstGeom prst="rect">
            <a:avLst/>
          </a:prstGeom>
          <a:noFill/>
        </p:spPr>
        <p:txBody>
          <a:bodyPr wrap="square" lIns="0" tIns="107571" rIns="0" bIns="107571" rtlCol="0" anchor="t">
            <a:spAutoFit/>
          </a:bodyPr>
          <a:lstStyle/>
          <a:p>
            <a:pPr>
              <a:spcAft>
                <a:spcPts val="441"/>
              </a:spcAft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Domains private NuGet feeds for apps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cs typeface="Segoe UI"/>
            </a:endParaRP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AC2AB146-06C0-4E0D-8899-5ADB9DA17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341" y="1109669"/>
            <a:ext cx="531429" cy="529385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4F632D14-7C31-47CA-BC92-820474ACB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9341" y="3264983"/>
            <a:ext cx="541546" cy="529385"/>
          </a:xfrm>
          <a:prstGeom prst="rect">
            <a:avLst/>
          </a:prstGeom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228FD8FB-8B6C-4A6D-BCA2-229F0890F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970" y="1109669"/>
            <a:ext cx="541825" cy="529385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406FE2F-92A4-4316-B249-0BFC11B2E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3503" y="1109669"/>
            <a:ext cx="536061" cy="529385"/>
          </a:xfrm>
          <a:prstGeom prst="rect">
            <a:avLst/>
          </a:prstGeom>
        </p:spPr>
      </p:pic>
      <p:pic>
        <p:nvPicPr>
          <p:cNvPr id="32" name="Picture 12">
            <a:extLst>
              <a:ext uri="{FF2B5EF4-FFF2-40B4-BE49-F238E27FC236}">
                <a16:creationId xmlns:a16="http://schemas.microsoft.com/office/drawing/2014/main" id="{0B3C4841-DF3A-4896-9BC5-D1CFA3614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970" y="3264983"/>
            <a:ext cx="523267" cy="52938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E014A36B-D94A-41AA-ABC4-706C13E17949}"/>
              </a:ext>
            </a:extLst>
          </p:cNvPr>
          <p:cNvSpPr txBox="1"/>
          <p:nvPr/>
        </p:nvSpPr>
        <p:spPr>
          <a:xfrm>
            <a:off x="600970" y="1623093"/>
            <a:ext cx="1010995" cy="4210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107571" rIns="0" bIns="107571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24" dirty="0">
                <a:solidFill>
                  <a:srgbClr val="00B294"/>
                </a:solidFill>
                <a:latin typeface="+mj-lt"/>
              </a:rPr>
              <a:t>Azure Boards</a:t>
            </a:r>
            <a:endParaRPr lang="en-US" sz="1324" dirty="0">
              <a:solidFill>
                <a:srgbClr val="00B294"/>
              </a:solidFill>
              <a:latin typeface="+mj-lt"/>
              <a:cs typeface="Segoe UI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6723BC6-71C2-4778-A910-FC4F6D0C92B6}"/>
              </a:ext>
            </a:extLst>
          </p:cNvPr>
          <p:cNvSpPr txBox="1"/>
          <p:nvPr/>
        </p:nvSpPr>
        <p:spPr>
          <a:xfrm>
            <a:off x="6533504" y="1623093"/>
            <a:ext cx="1235351" cy="4210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107571" rIns="0" bIns="107571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24" dirty="0">
                <a:solidFill>
                  <a:srgbClr val="D83B01"/>
                </a:solidFill>
                <a:latin typeface="+mj-lt"/>
              </a:rPr>
              <a:t>Azure </a:t>
            </a:r>
            <a:r>
              <a:rPr lang="en-US" sz="1324" dirty="0">
                <a:solidFill>
                  <a:srgbClr val="D83B01"/>
                </a:solidFill>
                <a:latin typeface="+mj-lt"/>
                <a:cs typeface="Segoe UI"/>
              </a:rPr>
              <a:t>Repos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45923DE-E387-4F99-A087-AD2AB3104B2B}"/>
              </a:ext>
            </a:extLst>
          </p:cNvPr>
          <p:cNvSpPr txBox="1"/>
          <p:nvPr/>
        </p:nvSpPr>
        <p:spPr>
          <a:xfrm>
            <a:off x="3489342" y="1623093"/>
            <a:ext cx="1432464" cy="4210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107571" rIns="0" bIns="107571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24" dirty="0">
                <a:solidFill>
                  <a:srgbClr val="2560E0"/>
                </a:solidFill>
                <a:latin typeface="+mj-lt"/>
              </a:rPr>
              <a:t>Azure Pipelines</a:t>
            </a:r>
            <a:endParaRPr lang="en-US" sz="1324" dirty="0">
              <a:solidFill>
                <a:srgbClr val="2560E0"/>
              </a:solidFill>
              <a:latin typeface="+mj-lt"/>
              <a:cs typeface="Segoe UI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858EA85-8972-478E-99E1-97FBD1FE21B6}"/>
              </a:ext>
            </a:extLst>
          </p:cNvPr>
          <p:cNvSpPr txBox="1"/>
          <p:nvPr/>
        </p:nvSpPr>
        <p:spPr>
          <a:xfrm>
            <a:off x="600970" y="3755882"/>
            <a:ext cx="1353904" cy="4210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107571" rIns="0" bIns="107571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24" dirty="0">
                <a:solidFill>
                  <a:srgbClr val="854CC7"/>
                </a:solidFill>
                <a:latin typeface="+mj-lt"/>
              </a:rPr>
              <a:t>Azure Test</a:t>
            </a:r>
            <a:r>
              <a:rPr lang="en-US" sz="1324" dirty="0">
                <a:solidFill>
                  <a:srgbClr val="854CC7"/>
                </a:solidFill>
                <a:latin typeface="+mj-lt"/>
                <a:cs typeface="Segoe UI"/>
              </a:rPr>
              <a:t> Plans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16F3FDE-2095-49A1-AA0D-572CE3108B96}"/>
              </a:ext>
            </a:extLst>
          </p:cNvPr>
          <p:cNvSpPr txBox="1"/>
          <p:nvPr/>
        </p:nvSpPr>
        <p:spPr>
          <a:xfrm>
            <a:off x="3489342" y="3755882"/>
            <a:ext cx="1511131" cy="4210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107571" rIns="0" bIns="107571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24" dirty="0">
                <a:solidFill>
                  <a:srgbClr val="CB2E6D"/>
                </a:solidFill>
                <a:latin typeface="+mj-lt"/>
              </a:rPr>
              <a:t>Azure Artifacts</a:t>
            </a:r>
            <a:endParaRPr lang="en-US" sz="1324" dirty="0">
              <a:solidFill>
                <a:srgbClr val="CB2E6D"/>
              </a:solidFill>
              <a:latin typeface="+mj-lt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57644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259608-AE11-4943-B179-4E621DC37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Repos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B8F573-1DC0-487C-A7E0-3F57B9725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0" y="819150"/>
            <a:ext cx="6629400" cy="2152650"/>
          </a:xfrm>
        </p:spPr>
        <p:txBody>
          <a:bodyPr/>
          <a:lstStyle/>
          <a:p>
            <a:r>
              <a:rPr lang="en-US" sz="1800" dirty="0"/>
              <a:t>Repos</a:t>
            </a:r>
          </a:p>
          <a:p>
            <a:pPr lvl="1"/>
            <a:r>
              <a:rPr lang="en-US" sz="1600" dirty="0" err="1"/>
              <a:t>Infrastructure.Governance</a:t>
            </a:r>
            <a:endParaRPr lang="en-US" sz="1600" dirty="0"/>
          </a:p>
          <a:p>
            <a:pPr lvl="1"/>
            <a:r>
              <a:rPr lang="en-US" sz="1600" dirty="0" err="1"/>
              <a:t>Infrastructure.Base</a:t>
            </a:r>
            <a:endParaRPr lang="en-US" sz="1600" dirty="0"/>
          </a:p>
          <a:p>
            <a:pPr lvl="1"/>
            <a:r>
              <a:rPr lang="en-US" sz="1600" dirty="0" err="1"/>
              <a:t>Infrastructure.ApplicationEnv</a:t>
            </a:r>
            <a:endParaRPr lang="en-US" sz="1600" dirty="0"/>
          </a:p>
          <a:p>
            <a:pPr lvl="1"/>
            <a:r>
              <a:rPr lang="en-US" sz="1600" dirty="0" err="1"/>
              <a:t>Infrastrcture.DataSync</a:t>
            </a:r>
            <a:endParaRPr lang="en-US" sz="1600" dirty="0"/>
          </a:p>
          <a:p>
            <a:pPr lvl="1"/>
            <a:r>
              <a:rPr lang="en-US" sz="1600" dirty="0" err="1"/>
              <a:t>Infrastructure.Tooling</a:t>
            </a:r>
            <a:endParaRPr lang="en-US" sz="1600" dirty="0"/>
          </a:p>
          <a:p>
            <a:pPr lvl="1"/>
            <a:r>
              <a:rPr lang="en-US" sz="1600" dirty="0" err="1"/>
              <a:t>Infrastructure.Ops</a:t>
            </a:r>
            <a:endParaRPr lang="en-US" sz="1600" dirty="0"/>
          </a:p>
          <a:p>
            <a:pPr lvl="1"/>
            <a:r>
              <a:rPr lang="en-US" sz="1600" dirty="0"/>
              <a:t>/env – Terraform projects for each environment</a:t>
            </a:r>
          </a:p>
          <a:p>
            <a:r>
              <a:rPr lang="en-US" sz="1800" dirty="0"/>
              <a:t>Governance puts in Policies, Resource Groups, Service Principals, Custom RBAC roles</a:t>
            </a:r>
          </a:p>
          <a:p>
            <a:r>
              <a:rPr lang="en-US" sz="1800" dirty="0"/>
              <a:t>Base is used to laydown Azure resources required for other environments: </a:t>
            </a:r>
            <a:r>
              <a:rPr lang="en-US" sz="1800" dirty="0" err="1"/>
              <a:t>Vnets</a:t>
            </a:r>
            <a:r>
              <a:rPr lang="en-US" sz="1800" dirty="0"/>
              <a:t>, NSGs, ExpressRoute, DCs</a:t>
            </a:r>
          </a:p>
          <a:p>
            <a:r>
              <a:rPr lang="en-US" sz="1800" dirty="0"/>
              <a:t>Operations hosts Azure DevOps Build Agents in AKS cluster</a:t>
            </a:r>
          </a:p>
          <a:p>
            <a:endParaRPr lang="en-US" sz="1800" dirty="0"/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57F64DCB-EBCB-45DA-BE37-091F7C385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757310"/>
            <a:ext cx="1143000" cy="112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82757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259608-AE11-4943-B179-4E621DC37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Pipelines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B8F573-1DC0-487C-A7E0-3F57B9725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800100"/>
            <a:ext cx="4953000" cy="3200400"/>
          </a:xfrm>
        </p:spPr>
        <p:txBody>
          <a:bodyPr/>
          <a:lstStyle/>
          <a:p>
            <a:r>
              <a:rPr lang="en-US" sz="2000" dirty="0"/>
              <a:t>Build &amp; Release Pipelines matching the names of the repos &amp; environment</a:t>
            </a:r>
          </a:p>
          <a:p>
            <a:r>
              <a:rPr lang="en-US" sz="2000" dirty="0"/>
              <a:t>Build Pipelines are YAML</a:t>
            </a:r>
          </a:p>
          <a:p>
            <a:pPr lvl="1"/>
            <a:r>
              <a:rPr lang="en-US" sz="1800" dirty="0"/>
              <a:t>Does a “terraform plan”</a:t>
            </a:r>
          </a:p>
          <a:p>
            <a:pPr lvl="1"/>
            <a:r>
              <a:rPr lang="en-US" sz="1800" dirty="0"/>
              <a:t>Leverage Variable Groups</a:t>
            </a:r>
          </a:p>
          <a:p>
            <a:pPr lvl="1"/>
            <a:r>
              <a:rPr lang="en-US" sz="1800" dirty="0"/>
              <a:t>terraform State is in a Blob in Azure Storage (SAS URI used to access blob)</a:t>
            </a:r>
          </a:p>
          <a:p>
            <a:pPr lvl="1"/>
            <a:r>
              <a:rPr lang="en-US" sz="1800" dirty="0"/>
              <a:t>Clone &amp; adjust variables for each env</a:t>
            </a:r>
          </a:p>
          <a:p>
            <a:r>
              <a:rPr lang="en-US" sz="2000" dirty="0"/>
              <a:t>Releases</a:t>
            </a:r>
          </a:p>
          <a:p>
            <a:pPr lvl="1"/>
            <a:r>
              <a:rPr lang="en-US" sz="1800" dirty="0"/>
              <a:t>Bash commands for “terraform apply”</a:t>
            </a:r>
            <a:br>
              <a:rPr lang="en-US" dirty="0"/>
            </a:b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B5A21C-FBFD-475A-B295-71952E22A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666750"/>
            <a:ext cx="2785016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7072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Hub &amp; Spoke Model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AF4967-B7EE-4442-8751-DBE4AAD26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" y="971550"/>
            <a:ext cx="4724400" cy="3200400"/>
          </a:xfrm>
        </p:spPr>
        <p:txBody>
          <a:bodyPr/>
          <a:lstStyle/>
          <a:p>
            <a:r>
              <a:rPr lang="en-US" dirty="0"/>
              <a:t>Hub provides central services and networking</a:t>
            </a:r>
          </a:p>
          <a:p>
            <a:pPr lvl="1"/>
            <a:r>
              <a:rPr lang="en-US" dirty="0"/>
              <a:t>DC/DNS for Windows IaaS</a:t>
            </a:r>
          </a:p>
          <a:p>
            <a:pPr lvl="1"/>
            <a:r>
              <a:rPr lang="en-US" dirty="0"/>
              <a:t>ExpressRoute hybrid connectivity</a:t>
            </a:r>
          </a:p>
          <a:p>
            <a:pPr lvl="1"/>
            <a:r>
              <a:rPr lang="en-US" dirty="0"/>
              <a:t>Jumpboxes</a:t>
            </a:r>
          </a:p>
          <a:p>
            <a:pPr lvl="1"/>
            <a:r>
              <a:rPr lang="en-US" dirty="0"/>
              <a:t>Application Security Groups and Network Security Groups</a:t>
            </a:r>
          </a:p>
          <a:p>
            <a:pPr lvl="1"/>
            <a:r>
              <a:rPr lang="en-US" dirty="0"/>
              <a:t>Recovery Services Vaults</a:t>
            </a:r>
          </a:p>
          <a:p>
            <a:pPr lvl="1"/>
            <a:r>
              <a:rPr lang="en-US" dirty="0"/>
              <a:t>Central Logging</a:t>
            </a:r>
          </a:p>
        </p:txBody>
      </p:sp>
      <p:pic>
        <p:nvPicPr>
          <p:cNvPr id="5" name="Picture 2" descr="Change management">
            <a:extLst>
              <a:ext uri="{FF2B5EF4-FFF2-40B4-BE49-F238E27FC236}">
                <a16:creationId xmlns:a16="http://schemas.microsoft.com/office/drawing/2014/main" id="{5C04ADC0-6548-46A6-9157-3946A02D7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04895"/>
            <a:ext cx="4169116" cy="279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59614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4B6DC-4FCB-4C2D-B711-F423033EF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ExpressRoute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77BBB-4025-463D-BD7C-1B1DDF7D1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619250"/>
            <a:ext cx="2988425" cy="1905000"/>
          </a:xfrm>
        </p:spPr>
        <p:txBody>
          <a:bodyPr/>
          <a:lstStyle/>
          <a:p>
            <a:r>
              <a:rPr lang="en-US" dirty="0"/>
              <a:t>Multiple Circuits from two locations using multiple Providers</a:t>
            </a:r>
          </a:p>
          <a:p>
            <a:r>
              <a:rPr lang="en-US" dirty="0"/>
              <a:t>Private Peering to IaaS &amp; AKS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9C2136C6-E047-42FD-86FD-9885D1960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230" y="1276350"/>
            <a:ext cx="5148279" cy="272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8701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3BC7C-6DC3-42FE-B723-91E84951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483" y="233272"/>
            <a:ext cx="8479852" cy="307777"/>
          </a:xfrm>
        </p:spPr>
        <p:txBody>
          <a:bodyPr/>
          <a:lstStyle/>
          <a:p>
            <a:r>
              <a:rPr lang="en-US" sz="2400" dirty="0"/>
              <a:t>Separation of duties AKS VNet Design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2AB54F-368D-4790-89F0-BEF1C3792F5D}"/>
              </a:ext>
            </a:extLst>
          </p:cNvPr>
          <p:cNvSpPr/>
          <p:nvPr/>
        </p:nvSpPr>
        <p:spPr>
          <a:xfrm>
            <a:off x="136504" y="525468"/>
            <a:ext cx="497251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7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1A1A1A"/>
                </a:solidFill>
                <a:latin typeface="Segoe UI"/>
              </a:rPr>
              <a:t>AKS </a:t>
            </a:r>
            <a:r>
              <a:rPr lang="en-US" sz="1350" strike="sngStrike" dirty="0">
                <a:solidFill>
                  <a:srgbClr val="FF0000"/>
                </a:solidFill>
                <a:latin typeface="Segoe UI"/>
              </a:rPr>
              <a:t>Advanced Networking</a:t>
            </a:r>
            <a:r>
              <a:rPr lang="en-US" sz="1350" dirty="0">
                <a:solidFill>
                  <a:srgbClr val="1A1A1A"/>
                </a:solidFill>
                <a:latin typeface="Segoe UI"/>
              </a:rPr>
              <a:t>, WAF V2, Service Endpoints to PaaS</a:t>
            </a:r>
            <a:endParaRPr lang="en-US" sz="1324" dirty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465" name="Rectangle 464">
            <a:extLst>
              <a:ext uri="{FF2B5EF4-FFF2-40B4-BE49-F238E27FC236}">
                <a16:creationId xmlns:a16="http://schemas.microsoft.com/office/drawing/2014/main" id="{3993F5C4-D8EF-4A8A-96E2-9F80F1A195A6}"/>
              </a:ext>
            </a:extLst>
          </p:cNvPr>
          <p:cNvSpPr/>
          <p:nvPr/>
        </p:nvSpPr>
        <p:spPr>
          <a:xfrm>
            <a:off x="202444" y="902450"/>
            <a:ext cx="1171880" cy="413653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7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466" name="Rectangle 465">
            <a:extLst>
              <a:ext uri="{FF2B5EF4-FFF2-40B4-BE49-F238E27FC236}">
                <a16:creationId xmlns:a16="http://schemas.microsoft.com/office/drawing/2014/main" id="{5F55B8BA-5A7C-45F1-9771-4A362B569937}"/>
              </a:ext>
            </a:extLst>
          </p:cNvPr>
          <p:cNvSpPr/>
          <p:nvPr/>
        </p:nvSpPr>
        <p:spPr>
          <a:xfrm>
            <a:off x="175978" y="4837173"/>
            <a:ext cx="790601" cy="2077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defTabSz="6857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50" b="1" dirty="0">
                <a:solidFill>
                  <a:srgbClr val="FFFFFF"/>
                </a:solidFill>
                <a:latin typeface="Segoe UI"/>
              </a:rPr>
              <a:t>Corporate</a:t>
            </a:r>
            <a:r>
              <a:rPr lang="en-US" sz="750" dirty="0">
                <a:solidFill>
                  <a:srgbClr val="1A1A1A"/>
                </a:solidFill>
                <a:latin typeface="Segoe UI"/>
              </a:rPr>
              <a:t> DC</a:t>
            </a:r>
          </a:p>
        </p:txBody>
      </p:sp>
      <p:pic>
        <p:nvPicPr>
          <p:cNvPr id="467" name="Picture 466">
            <a:extLst>
              <a:ext uri="{FF2B5EF4-FFF2-40B4-BE49-F238E27FC236}">
                <a16:creationId xmlns:a16="http://schemas.microsoft.com/office/drawing/2014/main" id="{CBC45F89-3F3B-49A4-AA47-A12B51C64A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04" y="4231409"/>
            <a:ext cx="585218" cy="585218"/>
          </a:xfrm>
          <a:prstGeom prst="rect">
            <a:avLst/>
          </a:prstGeom>
        </p:spPr>
      </p:pic>
      <p:pic>
        <p:nvPicPr>
          <p:cNvPr id="468" name="Picture 467">
            <a:extLst>
              <a:ext uri="{FF2B5EF4-FFF2-40B4-BE49-F238E27FC236}">
                <a16:creationId xmlns:a16="http://schemas.microsoft.com/office/drawing/2014/main" id="{6A27D1F2-FCF7-4B78-BF53-C2E4F5B3C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115" y="3352409"/>
            <a:ext cx="762581" cy="590385"/>
          </a:xfrm>
          <a:prstGeom prst="rect">
            <a:avLst/>
          </a:prstGeom>
        </p:spPr>
      </p:pic>
      <p:sp>
        <p:nvSpPr>
          <p:cNvPr id="469" name="Rectangle 468">
            <a:extLst>
              <a:ext uri="{FF2B5EF4-FFF2-40B4-BE49-F238E27FC236}">
                <a16:creationId xmlns:a16="http://schemas.microsoft.com/office/drawing/2014/main" id="{354D48C7-E68F-49E6-8F9B-444A17DE54C8}"/>
              </a:ext>
            </a:extLst>
          </p:cNvPr>
          <p:cNvSpPr/>
          <p:nvPr/>
        </p:nvSpPr>
        <p:spPr>
          <a:xfrm>
            <a:off x="321123" y="3949494"/>
            <a:ext cx="1051891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7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50" b="1" dirty="0">
                <a:solidFill>
                  <a:srgbClr val="1A1A1A"/>
                </a:solidFill>
                <a:latin typeface="Segoe UI"/>
              </a:rPr>
              <a:t>Classic Data Source</a:t>
            </a:r>
          </a:p>
        </p:txBody>
      </p:sp>
      <p:pic>
        <p:nvPicPr>
          <p:cNvPr id="470" name="Picture 469">
            <a:extLst>
              <a:ext uri="{FF2B5EF4-FFF2-40B4-BE49-F238E27FC236}">
                <a16:creationId xmlns:a16="http://schemas.microsoft.com/office/drawing/2014/main" id="{4BA1ADC3-309F-4668-BAA1-D3B2F544E8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87" y="1176697"/>
            <a:ext cx="585218" cy="585218"/>
          </a:xfrm>
          <a:prstGeom prst="rect">
            <a:avLst/>
          </a:prstGeom>
        </p:spPr>
      </p:pic>
      <p:sp>
        <p:nvSpPr>
          <p:cNvPr id="471" name="Rectangle 470">
            <a:extLst>
              <a:ext uri="{FF2B5EF4-FFF2-40B4-BE49-F238E27FC236}">
                <a16:creationId xmlns:a16="http://schemas.microsoft.com/office/drawing/2014/main" id="{4768690A-C154-4E76-98BB-6B8EE0CCE43D}"/>
              </a:ext>
            </a:extLst>
          </p:cNvPr>
          <p:cNvSpPr/>
          <p:nvPr/>
        </p:nvSpPr>
        <p:spPr>
          <a:xfrm>
            <a:off x="321123" y="1823878"/>
            <a:ext cx="1119217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7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50" b="1" dirty="0">
                <a:solidFill>
                  <a:srgbClr val="1A1A1A"/>
                </a:solidFill>
                <a:latin typeface="Segoe UI"/>
              </a:rPr>
              <a:t>DevOps Workstation</a:t>
            </a:r>
          </a:p>
        </p:txBody>
      </p:sp>
      <p:sp>
        <p:nvSpPr>
          <p:cNvPr id="472" name="Rectangle 471">
            <a:extLst>
              <a:ext uri="{FF2B5EF4-FFF2-40B4-BE49-F238E27FC236}">
                <a16:creationId xmlns:a16="http://schemas.microsoft.com/office/drawing/2014/main" id="{1F5724FB-2B0A-4C89-89DB-1618004E1809}"/>
              </a:ext>
            </a:extLst>
          </p:cNvPr>
          <p:cNvSpPr/>
          <p:nvPr/>
        </p:nvSpPr>
        <p:spPr>
          <a:xfrm>
            <a:off x="2382309" y="903028"/>
            <a:ext cx="2189692" cy="379641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7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473" name="Rectangle 472">
            <a:extLst>
              <a:ext uri="{FF2B5EF4-FFF2-40B4-BE49-F238E27FC236}">
                <a16:creationId xmlns:a16="http://schemas.microsoft.com/office/drawing/2014/main" id="{EC53E6DF-FC0C-477E-A4E4-409168CE494A}"/>
              </a:ext>
            </a:extLst>
          </p:cNvPr>
          <p:cNvSpPr/>
          <p:nvPr/>
        </p:nvSpPr>
        <p:spPr>
          <a:xfrm>
            <a:off x="2606118" y="4463083"/>
            <a:ext cx="492444" cy="20774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defTabSz="6857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50" b="1" dirty="0">
                <a:solidFill>
                  <a:srgbClr val="1A1A1A"/>
                </a:solidFill>
                <a:latin typeface="Segoe UI"/>
              </a:rPr>
              <a:t>MGMT</a:t>
            </a:r>
          </a:p>
        </p:txBody>
      </p:sp>
      <p:pic>
        <p:nvPicPr>
          <p:cNvPr id="474" name="Picture 473">
            <a:extLst>
              <a:ext uri="{FF2B5EF4-FFF2-40B4-BE49-F238E27FC236}">
                <a16:creationId xmlns:a16="http://schemas.microsoft.com/office/drawing/2014/main" id="{62AAE276-3AD6-44DB-969D-5307FD52E4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902" y="4390198"/>
            <a:ext cx="312949" cy="312949"/>
          </a:xfrm>
          <a:prstGeom prst="rect">
            <a:avLst/>
          </a:prstGeom>
        </p:spPr>
      </p:pic>
      <p:sp>
        <p:nvSpPr>
          <p:cNvPr id="475" name="Arrow: Left-Right 474">
            <a:extLst>
              <a:ext uri="{FF2B5EF4-FFF2-40B4-BE49-F238E27FC236}">
                <a16:creationId xmlns:a16="http://schemas.microsoft.com/office/drawing/2014/main" id="{268D11D5-98B4-4FD0-B917-A32CC45C660F}"/>
              </a:ext>
            </a:extLst>
          </p:cNvPr>
          <p:cNvSpPr/>
          <p:nvPr/>
        </p:nvSpPr>
        <p:spPr>
          <a:xfrm>
            <a:off x="1365666" y="2507637"/>
            <a:ext cx="1022890" cy="399665"/>
          </a:xfrm>
          <a:prstGeom prst="leftRightArrow">
            <a:avLst>
              <a:gd name="adj1" fmla="val 78572"/>
              <a:gd name="adj2" fmla="val 50000"/>
            </a:avLst>
          </a:prstGeom>
          <a:solidFill>
            <a:srgbClr val="EF8B19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24" dirty="0">
                <a:solidFill>
                  <a:schemeClr val="bg1"/>
                </a:solidFill>
                <a:latin typeface="Segoe UI"/>
              </a:rPr>
              <a:t>2GBPS</a:t>
            </a:r>
          </a:p>
        </p:txBody>
      </p:sp>
      <p:pic>
        <p:nvPicPr>
          <p:cNvPr id="476" name="Picture 475">
            <a:extLst>
              <a:ext uri="{FF2B5EF4-FFF2-40B4-BE49-F238E27FC236}">
                <a16:creationId xmlns:a16="http://schemas.microsoft.com/office/drawing/2014/main" id="{144BD25A-C9E8-448D-AE65-28DED53819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923" y="3023099"/>
            <a:ext cx="585218" cy="585218"/>
          </a:xfrm>
          <a:prstGeom prst="rect">
            <a:avLst/>
          </a:prstGeom>
        </p:spPr>
      </p:pic>
      <p:sp>
        <p:nvSpPr>
          <p:cNvPr id="477" name="Rectangle 476">
            <a:extLst>
              <a:ext uri="{FF2B5EF4-FFF2-40B4-BE49-F238E27FC236}">
                <a16:creationId xmlns:a16="http://schemas.microsoft.com/office/drawing/2014/main" id="{68C0D1D6-CD63-4671-996F-F8FD409E419C}"/>
              </a:ext>
            </a:extLst>
          </p:cNvPr>
          <p:cNvSpPr/>
          <p:nvPr/>
        </p:nvSpPr>
        <p:spPr>
          <a:xfrm>
            <a:off x="1450419" y="2970718"/>
            <a:ext cx="816249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50" b="1" dirty="0">
                <a:solidFill>
                  <a:srgbClr val="1A1A1A"/>
                </a:solidFill>
                <a:latin typeface="Segoe UI"/>
              </a:rPr>
              <a:t>Express Route</a:t>
            </a:r>
          </a:p>
        </p:txBody>
      </p:sp>
      <p:sp>
        <p:nvSpPr>
          <p:cNvPr id="482" name="Rectangle 481">
            <a:extLst>
              <a:ext uri="{FF2B5EF4-FFF2-40B4-BE49-F238E27FC236}">
                <a16:creationId xmlns:a16="http://schemas.microsoft.com/office/drawing/2014/main" id="{9603EA3C-D383-43FB-A28F-230948D7F011}"/>
              </a:ext>
            </a:extLst>
          </p:cNvPr>
          <p:cNvSpPr/>
          <p:nvPr/>
        </p:nvSpPr>
        <p:spPr>
          <a:xfrm>
            <a:off x="2615854" y="1231147"/>
            <a:ext cx="709343" cy="6580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7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24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483" name="Rectangle 482">
            <a:extLst>
              <a:ext uri="{FF2B5EF4-FFF2-40B4-BE49-F238E27FC236}">
                <a16:creationId xmlns:a16="http://schemas.microsoft.com/office/drawing/2014/main" id="{F551E8E6-EE01-4CA0-915D-E1E5F5F89D1D}"/>
              </a:ext>
            </a:extLst>
          </p:cNvPr>
          <p:cNvSpPr/>
          <p:nvPr/>
        </p:nvSpPr>
        <p:spPr>
          <a:xfrm>
            <a:off x="2581888" y="1682247"/>
            <a:ext cx="800219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7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50" b="1" dirty="0">
                <a:solidFill>
                  <a:srgbClr val="1A1A1A"/>
                </a:solidFill>
                <a:latin typeface="Segoe UI"/>
              </a:rPr>
              <a:t>DEV/TST:JMP</a:t>
            </a:r>
          </a:p>
        </p:txBody>
      </p:sp>
      <p:pic>
        <p:nvPicPr>
          <p:cNvPr id="485" name="Graphic 484">
            <a:extLst>
              <a:ext uri="{FF2B5EF4-FFF2-40B4-BE49-F238E27FC236}">
                <a16:creationId xmlns:a16="http://schemas.microsoft.com/office/drawing/2014/main" id="{06108E1C-CEB5-467B-AC8E-6E63FBF401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86640" y="1247260"/>
            <a:ext cx="214046" cy="184666"/>
          </a:xfrm>
          <a:prstGeom prst="rect">
            <a:avLst/>
          </a:prstGeom>
        </p:spPr>
      </p:pic>
      <p:sp>
        <p:nvSpPr>
          <p:cNvPr id="487" name="Rectangle 486">
            <a:extLst>
              <a:ext uri="{FF2B5EF4-FFF2-40B4-BE49-F238E27FC236}">
                <a16:creationId xmlns:a16="http://schemas.microsoft.com/office/drawing/2014/main" id="{33FC7840-6D2C-4EF0-BB4D-17E9D9F03298}"/>
              </a:ext>
            </a:extLst>
          </p:cNvPr>
          <p:cNvSpPr/>
          <p:nvPr/>
        </p:nvSpPr>
        <p:spPr>
          <a:xfrm>
            <a:off x="2628452" y="2261269"/>
            <a:ext cx="714449" cy="6580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7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24">
              <a:solidFill>
                <a:srgbClr val="1A1A1A"/>
              </a:solidFill>
              <a:latin typeface="Segoe UI"/>
            </a:endParaRPr>
          </a:p>
        </p:txBody>
      </p:sp>
      <p:pic>
        <p:nvPicPr>
          <p:cNvPr id="488" name="Picture 487">
            <a:extLst>
              <a:ext uri="{FF2B5EF4-FFF2-40B4-BE49-F238E27FC236}">
                <a16:creationId xmlns:a16="http://schemas.microsoft.com/office/drawing/2014/main" id="{E7887206-4474-4322-928C-9A120EB838A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923" y="4365591"/>
            <a:ext cx="306047" cy="306047"/>
          </a:xfrm>
          <a:prstGeom prst="rect">
            <a:avLst/>
          </a:prstGeom>
        </p:spPr>
      </p:pic>
      <p:sp>
        <p:nvSpPr>
          <p:cNvPr id="489" name="Rectangle 488">
            <a:extLst>
              <a:ext uri="{FF2B5EF4-FFF2-40B4-BE49-F238E27FC236}">
                <a16:creationId xmlns:a16="http://schemas.microsoft.com/office/drawing/2014/main" id="{626C3B39-3CD8-4EDA-8865-A4C67D3D28C0}"/>
              </a:ext>
            </a:extLst>
          </p:cNvPr>
          <p:cNvSpPr/>
          <p:nvPr/>
        </p:nvSpPr>
        <p:spPr>
          <a:xfrm>
            <a:off x="4217322" y="4431685"/>
            <a:ext cx="388248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7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50" b="1" dirty="0">
                <a:solidFill>
                  <a:srgbClr val="1A1A1A"/>
                </a:solidFill>
                <a:latin typeface="Segoe UI"/>
              </a:rPr>
              <a:t>HUB</a:t>
            </a:r>
          </a:p>
        </p:txBody>
      </p:sp>
      <p:pic>
        <p:nvPicPr>
          <p:cNvPr id="490" name="Graphic 489">
            <a:extLst>
              <a:ext uri="{FF2B5EF4-FFF2-40B4-BE49-F238E27FC236}">
                <a16:creationId xmlns:a16="http://schemas.microsoft.com/office/drawing/2014/main" id="{0F4A2149-18E6-4179-8519-9AB5F98877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78990" y="2291171"/>
            <a:ext cx="214046" cy="184666"/>
          </a:xfrm>
          <a:prstGeom prst="rect">
            <a:avLst/>
          </a:prstGeom>
        </p:spPr>
      </p:pic>
      <p:sp>
        <p:nvSpPr>
          <p:cNvPr id="492" name="Rectangle 491">
            <a:extLst>
              <a:ext uri="{FF2B5EF4-FFF2-40B4-BE49-F238E27FC236}">
                <a16:creationId xmlns:a16="http://schemas.microsoft.com/office/drawing/2014/main" id="{46824428-EC95-4CD5-B4EE-838AF81D634B}"/>
              </a:ext>
            </a:extLst>
          </p:cNvPr>
          <p:cNvSpPr/>
          <p:nvPr/>
        </p:nvSpPr>
        <p:spPr>
          <a:xfrm>
            <a:off x="3496955" y="2283712"/>
            <a:ext cx="714449" cy="6580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7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24">
              <a:solidFill>
                <a:srgbClr val="1A1A1A"/>
              </a:solidFill>
              <a:latin typeface="Segoe UI"/>
            </a:endParaRPr>
          </a:p>
        </p:txBody>
      </p:sp>
      <p:pic>
        <p:nvPicPr>
          <p:cNvPr id="493" name="Graphic 492">
            <a:extLst>
              <a:ext uri="{FF2B5EF4-FFF2-40B4-BE49-F238E27FC236}">
                <a16:creationId xmlns:a16="http://schemas.microsoft.com/office/drawing/2014/main" id="{9840CA72-9CD4-4B9B-87B5-CA45F91095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03251" y="2291171"/>
            <a:ext cx="214046" cy="184666"/>
          </a:xfrm>
          <a:prstGeom prst="rect">
            <a:avLst/>
          </a:prstGeom>
        </p:spPr>
      </p:pic>
      <p:pic>
        <p:nvPicPr>
          <p:cNvPr id="494" name="Picture 493">
            <a:extLst>
              <a:ext uri="{FF2B5EF4-FFF2-40B4-BE49-F238E27FC236}">
                <a16:creationId xmlns:a16="http://schemas.microsoft.com/office/drawing/2014/main" id="{4FBD8EAC-07E3-4C67-BF1C-9E24ACA46CB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034" y="2365913"/>
            <a:ext cx="421611" cy="421611"/>
          </a:xfrm>
          <a:prstGeom prst="rect">
            <a:avLst/>
          </a:prstGeom>
        </p:spPr>
      </p:pic>
      <p:sp>
        <p:nvSpPr>
          <p:cNvPr id="498" name="Rectangle 497">
            <a:extLst>
              <a:ext uri="{FF2B5EF4-FFF2-40B4-BE49-F238E27FC236}">
                <a16:creationId xmlns:a16="http://schemas.microsoft.com/office/drawing/2014/main" id="{1700C617-C2A8-4118-8616-F7A395E329D9}"/>
              </a:ext>
            </a:extLst>
          </p:cNvPr>
          <p:cNvSpPr/>
          <p:nvPr/>
        </p:nvSpPr>
        <p:spPr>
          <a:xfrm>
            <a:off x="3525899" y="1234795"/>
            <a:ext cx="709343" cy="6580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7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24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499" name="Rectangle 498">
            <a:extLst>
              <a:ext uri="{FF2B5EF4-FFF2-40B4-BE49-F238E27FC236}">
                <a16:creationId xmlns:a16="http://schemas.microsoft.com/office/drawing/2014/main" id="{7BC6F341-A662-43C2-BC9E-1AB088ABA472}"/>
              </a:ext>
            </a:extLst>
          </p:cNvPr>
          <p:cNvSpPr/>
          <p:nvPr/>
        </p:nvSpPr>
        <p:spPr>
          <a:xfrm>
            <a:off x="3491095" y="1709295"/>
            <a:ext cx="846707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7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50" b="1" dirty="0">
                <a:solidFill>
                  <a:srgbClr val="1A1A1A"/>
                </a:solidFill>
                <a:latin typeface="Segoe UI"/>
              </a:rPr>
              <a:t>STG/PRD:JMP</a:t>
            </a:r>
          </a:p>
        </p:txBody>
      </p:sp>
      <p:pic>
        <p:nvPicPr>
          <p:cNvPr id="501" name="Graphic 500">
            <a:extLst>
              <a:ext uri="{FF2B5EF4-FFF2-40B4-BE49-F238E27FC236}">
                <a16:creationId xmlns:a16="http://schemas.microsoft.com/office/drawing/2014/main" id="{7E8A94BA-D4DE-48EE-937E-5B16231D77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96684" y="1250909"/>
            <a:ext cx="214046" cy="184666"/>
          </a:xfrm>
          <a:prstGeom prst="rect">
            <a:avLst/>
          </a:prstGeom>
        </p:spPr>
      </p:pic>
      <p:sp>
        <p:nvSpPr>
          <p:cNvPr id="502" name="Rectangle 501">
            <a:extLst>
              <a:ext uri="{FF2B5EF4-FFF2-40B4-BE49-F238E27FC236}">
                <a16:creationId xmlns:a16="http://schemas.microsoft.com/office/drawing/2014/main" id="{25CAE09B-7A92-4280-B3FE-8F563C7AB09A}"/>
              </a:ext>
            </a:extLst>
          </p:cNvPr>
          <p:cNvSpPr/>
          <p:nvPr/>
        </p:nvSpPr>
        <p:spPr>
          <a:xfrm>
            <a:off x="2559323" y="2744205"/>
            <a:ext cx="856325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7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50" b="1" dirty="0">
                <a:solidFill>
                  <a:srgbClr val="1A1A1A"/>
                </a:solidFill>
                <a:latin typeface="Segoe UI"/>
              </a:rPr>
              <a:t>ER - GATEWAY</a:t>
            </a:r>
          </a:p>
        </p:txBody>
      </p:sp>
      <p:sp>
        <p:nvSpPr>
          <p:cNvPr id="503" name="Rectangle 502">
            <a:extLst>
              <a:ext uri="{FF2B5EF4-FFF2-40B4-BE49-F238E27FC236}">
                <a16:creationId xmlns:a16="http://schemas.microsoft.com/office/drawing/2014/main" id="{958A0E20-03B9-4754-8A15-FD8C476D52E9}"/>
              </a:ext>
            </a:extLst>
          </p:cNvPr>
          <p:cNvSpPr/>
          <p:nvPr/>
        </p:nvSpPr>
        <p:spPr>
          <a:xfrm>
            <a:off x="3498413" y="2765107"/>
            <a:ext cx="734496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7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50" b="1" dirty="0">
                <a:solidFill>
                  <a:srgbClr val="1A1A1A"/>
                </a:solidFill>
                <a:latin typeface="Segoe UI"/>
              </a:rPr>
              <a:t>AD-DC/DNS</a:t>
            </a:r>
          </a:p>
        </p:txBody>
      </p:sp>
      <p:sp>
        <p:nvSpPr>
          <p:cNvPr id="504" name="Rectangle 503">
            <a:extLst>
              <a:ext uri="{FF2B5EF4-FFF2-40B4-BE49-F238E27FC236}">
                <a16:creationId xmlns:a16="http://schemas.microsoft.com/office/drawing/2014/main" id="{63172E42-7F0C-47CB-8E56-FFD7BB5F065E}"/>
              </a:ext>
            </a:extLst>
          </p:cNvPr>
          <p:cNvSpPr/>
          <p:nvPr/>
        </p:nvSpPr>
        <p:spPr>
          <a:xfrm>
            <a:off x="5484144" y="3977815"/>
            <a:ext cx="3596794" cy="91675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7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2F47F1A1-3BBE-4E4E-A1CC-9E33BD5DE2F6}"/>
              </a:ext>
            </a:extLst>
          </p:cNvPr>
          <p:cNvSpPr/>
          <p:nvPr/>
        </p:nvSpPr>
        <p:spPr>
          <a:xfrm>
            <a:off x="8695817" y="3979425"/>
            <a:ext cx="377026" cy="20774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defTabSz="6857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50" b="1" dirty="0">
                <a:solidFill>
                  <a:srgbClr val="1A1A1A"/>
                </a:solidFill>
                <a:latin typeface="Segoe UI"/>
              </a:rPr>
              <a:t>PRD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9644B441-A81E-49B7-BF49-7B33FDD9FF64}"/>
              </a:ext>
            </a:extLst>
          </p:cNvPr>
          <p:cNvSpPr/>
          <p:nvPr/>
        </p:nvSpPr>
        <p:spPr>
          <a:xfrm>
            <a:off x="6571945" y="4237891"/>
            <a:ext cx="1346543" cy="504658"/>
          </a:xfrm>
          <a:prstGeom prst="rect">
            <a:avLst/>
          </a:prstGeom>
          <a:noFill/>
          <a:ln>
            <a:solidFill>
              <a:srgbClr val="7030A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7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80FA041A-934A-4EBD-AD8C-D94A67271D2F}"/>
              </a:ext>
            </a:extLst>
          </p:cNvPr>
          <p:cNvSpPr/>
          <p:nvPr/>
        </p:nvSpPr>
        <p:spPr>
          <a:xfrm>
            <a:off x="6711328" y="4286999"/>
            <a:ext cx="473301" cy="3796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7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24">
              <a:solidFill>
                <a:srgbClr val="1A1A1A"/>
              </a:solidFill>
              <a:latin typeface="Segoe UI"/>
            </a:endParaRPr>
          </a:p>
        </p:txBody>
      </p:sp>
      <p:pic>
        <p:nvPicPr>
          <p:cNvPr id="509" name="Graphic 508">
            <a:extLst>
              <a:ext uri="{FF2B5EF4-FFF2-40B4-BE49-F238E27FC236}">
                <a16:creationId xmlns:a16="http://schemas.microsoft.com/office/drawing/2014/main" id="{8ECE5900-115A-48EE-80BE-EFF32124E4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21076" y="4284153"/>
            <a:ext cx="214046" cy="184666"/>
          </a:xfrm>
          <a:prstGeom prst="rect">
            <a:avLst/>
          </a:prstGeom>
        </p:spPr>
      </p:pic>
      <p:sp>
        <p:nvSpPr>
          <p:cNvPr id="510" name="Rectangle 509">
            <a:extLst>
              <a:ext uri="{FF2B5EF4-FFF2-40B4-BE49-F238E27FC236}">
                <a16:creationId xmlns:a16="http://schemas.microsoft.com/office/drawing/2014/main" id="{38298371-5D6A-48E9-9FB5-06937FD2B295}"/>
              </a:ext>
            </a:extLst>
          </p:cNvPr>
          <p:cNvSpPr/>
          <p:nvPr/>
        </p:nvSpPr>
        <p:spPr>
          <a:xfrm>
            <a:off x="6697249" y="4482023"/>
            <a:ext cx="397866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7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50" b="1" dirty="0">
                <a:solidFill>
                  <a:srgbClr val="1A1A1A"/>
                </a:solidFill>
                <a:latin typeface="Segoe UI"/>
              </a:rPr>
              <a:t>WAF</a:t>
            </a:r>
          </a:p>
        </p:txBody>
      </p:sp>
      <p:sp>
        <p:nvSpPr>
          <p:cNvPr id="511" name="Rectangle 510">
            <a:extLst>
              <a:ext uri="{FF2B5EF4-FFF2-40B4-BE49-F238E27FC236}">
                <a16:creationId xmlns:a16="http://schemas.microsoft.com/office/drawing/2014/main" id="{C3136125-5E4F-445C-8606-365F227E39B2}"/>
              </a:ext>
            </a:extLst>
          </p:cNvPr>
          <p:cNvSpPr/>
          <p:nvPr/>
        </p:nvSpPr>
        <p:spPr>
          <a:xfrm>
            <a:off x="7328821" y="4286999"/>
            <a:ext cx="473301" cy="3796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7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24">
              <a:solidFill>
                <a:srgbClr val="1A1A1A"/>
              </a:solidFill>
              <a:latin typeface="Segoe UI"/>
            </a:endParaRPr>
          </a:p>
        </p:txBody>
      </p:sp>
      <p:pic>
        <p:nvPicPr>
          <p:cNvPr id="512" name="Graphic 511">
            <a:extLst>
              <a:ext uri="{FF2B5EF4-FFF2-40B4-BE49-F238E27FC236}">
                <a16:creationId xmlns:a16="http://schemas.microsoft.com/office/drawing/2014/main" id="{FD6B6BC8-FDB0-4041-82E9-3AF6246DE7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38569" y="4284153"/>
            <a:ext cx="214046" cy="184666"/>
          </a:xfrm>
          <a:prstGeom prst="rect">
            <a:avLst/>
          </a:prstGeom>
        </p:spPr>
      </p:pic>
      <p:sp>
        <p:nvSpPr>
          <p:cNvPr id="513" name="Rectangle 512">
            <a:extLst>
              <a:ext uri="{FF2B5EF4-FFF2-40B4-BE49-F238E27FC236}">
                <a16:creationId xmlns:a16="http://schemas.microsoft.com/office/drawing/2014/main" id="{A2504013-6C18-43D1-AA2E-B7A04F65225D}"/>
              </a:ext>
            </a:extLst>
          </p:cNvPr>
          <p:cNvSpPr/>
          <p:nvPr/>
        </p:nvSpPr>
        <p:spPr>
          <a:xfrm>
            <a:off x="7344132" y="4482023"/>
            <a:ext cx="369012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7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50" b="1" dirty="0">
                <a:solidFill>
                  <a:srgbClr val="1A1A1A"/>
                </a:solidFill>
                <a:latin typeface="Segoe UI"/>
              </a:rPr>
              <a:t>AKS</a:t>
            </a:r>
          </a:p>
        </p:txBody>
      </p:sp>
      <p:sp>
        <p:nvSpPr>
          <p:cNvPr id="514" name="Rectangle 513">
            <a:extLst>
              <a:ext uri="{FF2B5EF4-FFF2-40B4-BE49-F238E27FC236}">
                <a16:creationId xmlns:a16="http://schemas.microsoft.com/office/drawing/2014/main" id="{BC6FCFFA-F089-497F-95C5-37BF94E5332F}"/>
              </a:ext>
            </a:extLst>
          </p:cNvPr>
          <p:cNvSpPr/>
          <p:nvPr/>
        </p:nvSpPr>
        <p:spPr>
          <a:xfrm>
            <a:off x="5838681" y="4255116"/>
            <a:ext cx="629138" cy="504659"/>
          </a:xfrm>
          <a:prstGeom prst="rect">
            <a:avLst/>
          </a:prstGeom>
          <a:noFill/>
          <a:ln>
            <a:solidFill>
              <a:srgbClr val="7030A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7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515" name="Rectangle 514">
            <a:extLst>
              <a:ext uri="{FF2B5EF4-FFF2-40B4-BE49-F238E27FC236}">
                <a16:creationId xmlns:a16="http://schemas.microsoft.com/office/drawing/2014/main" id="{534EFE58-D4E8-4E85-A18C-3CE77C605846}"/>
              </a:ext>
            </a:extLst>
          </p:cNvPr>
          <p:cNvSpPr/>
          <p:nvPr/>
        </p:nvSpPr>
        <p:spPr>
          <a:xfrm>
            <a:off x="5907359" y="4304223"/>
            <a:ext cx="473301" cy="3796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7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24">
              <a:solidFill>
                <a:srgbClr val="1A1A1A"/>
              </a:solidFill>
              <a:latin typeface="Segoe UI"/>
            </a:endParaRPr>
          </a:p>
        </p:txBody>
      </p:sp>
      <p:pic>
        <p:nvPicPr>
          <p:cNvPr id="516" name="Graphic 515">
            <a:extLst>
              <a:ext uri="{FF2B5EF4-FFF2-40B4-BE49-F238E27FC236}">
                <a16:creationId xmlns:a16="http://schemas.microsoft.com/office/drawing/2014/main" id="{94D97C4A-96BC-40ED-B644-672CF2DD74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17107" y="4301377"/>
            <a:ext cx="214046" cy="184666"/>
          </a:xfrm>
          <a:prstGeom prst="rect">
            <a:avLst/>
          </a:prstGeom>
        </p:spPr>
      </p:pic>
      <p:sp>
        <p:nvSpPr>
          <p:cNvPr id="518" name="Rectangle 517">
            <a:extLst>
              <a:ext uri="{FF2B5EF4-FFF2-40B4-BE49-F238E27FC236}">
                <a16:creationId xmlns:a16="http://schemas.microsoft.com/office/drawing/2014/main" id="{402D838D-002D-45BD-955A-EE2A494BFA53}"/>
              </a:ext>
            </a:extLst>
          </p:cNvPr>
          <p:cNvSpPr/>
          <p:nvPr/>
        </p:nvSpPr>
        <p:spPr>
          <a:xfrm>
            <a:off x="5478752" y="2982520"/>
            <a:ext cx="3602186" cy="91675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7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519" name="Rectangle 518">
            <a:extLst>
              <a:ext uri="{FF2B5EF4-FFF2-40B4-BE49-F238E27FC236}">
                <a16:creationId xmlns:a16="http://schemas.microsoft.com/office/drawing/2014/main" id="{0CB3AAFD-8C45-46D6-92FE-836D979DBF69}"/>
              </a:ext>
            </a:extLst>
          </p:cNvPr>
          <p:cNvSpPr/>
          <p:nvPr/>
        </p:nvSpPr>
        <p:spPr>
          <a:xfrm>
            <a:off x="8678750" y="2980001"/>
            <a:ext cx="364202" cy="20774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defTabSz="6857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50" b="1" dirty="0">
                <a:solidFill>
                  <a:srgbClr val="1A1A1A"/>
                </a:solidFill>
                <a:latin typeface="Segoe UI"/>
              </a:rPr>
              <a:t>STG</a:t>
            </a:r>
          </a:p>
        </p:txBody>
      </p:sp>
      <p:sp>
        <p:nvSpPr>
          <p:cNvPr id="521" name="Rectangle 520">
            <a:extLst>
              <a:ext uri="{FF2B5EF4-FFF2-40B4-BE49-F238E27FC236}">
                <a16:creationId xmlns:a16="http://schemas.microsoft.com/office/drawing/2014/main" id="{2EB14EB2-D375-4CD5-B480-AA453AC3D8A5}"/>
              </a:ext>
            </a:extLst>
          </p:cNvPr>
          <p:cNvSpPr/>
          <p:nvPr/>
        </p:nvSpPr>
        <p:spPr>
          <a:xfrm>
            <a:off x="6557683" y="3258195"/>
            <a:ext cx="1346543" cy="504658"/>
          </a:xfrm>
          <a:prstGeom prst="rect">
            <a:avLst/>
          </a:prstGeom>
          <a:noFill/>
          <a:ln>
            <a:solidFill>
              <a:srgbClr val="7030A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7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522" name="Rectangle 521">
            <a:extLst>
              <a:ext uri="{FF2B5EF4-FFF2-40B4-BE49-F238E27FC236}">
                <a16:creationId xmlns:a16="http://schemas.microsoft.com/office/drawing/2014/main" id="{6F4FA8D1-8612-4693-90C4-D6B92D774706}"/>
              </a:ext>
            </a:extLst>
          </p:cNvPr>
          <p:cNvSpPr/>
          <p:nvPr/>
        </p:nvSpPr>
        <p:spPr>
          <a:xfrm>
            <a:off x="6697065" y="3307302"/>
            <a:ext cx="473301" cy="3796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7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24">
              <a:solidFill>
                <a:srgbClr val="1A1A1A"/>
              </a:solidFill>
              <a:latin typeface="Segoe UI"/>
            </a:endParaRPr>
          </a:p>
        </p:txBody>
      </p:sp>
      <p:pic>
        <p:nvPicPr>
          <p:cNvPr id="523" name="Graphic 522">
            <a:extLst>
              <a:ext uri="{FF2B5EF4-FFF2-40B4-BE49-F238E27FC236}">
                <a16:creationId xmlns:a16="http://schemas.microsoft.com/office/drawing/2014/main" id="{280AF7CD-C4E1-4FDB-A74F-D8EBC68F9A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06813" y="3304456"/>
            <a:ext cx="214046" cy="184666"/>
          </a:xfrm>
          <a:prstGeom prst="rect">
            <a:avLst/>
          </a:prstGeom>
        </p:spPr>
      </p:pic>
      <p:sp>
        <p:nvSpPr>
          <p:cNvPr id="524" name="Rectangle 523">
            <a:extLst>
              <a:ext uri="{FF2B5EF4-FFF2-40B4-BE49-F238E27FC236}">
                <a16:creationId xmlns:a16="http://schemas.microsoft.com/office/drawing/2014/main" id="{884CEFFA-9694-4E0D-93AD-F90D1E2AE88B}"/>
              </a:ext>
            </a:extLst>
          </p:cNvPr>
          <p:cNvSpPr/>
          <p:nvPr/>
        </p:nvSpPr>
        <p:spPr>
          <a:xfrm>
            <a:off x="6682986" y="3502326"/>
            <a:ext cx="397866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7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50" b="1" dirty="0">
                <a:solidFill>
                  <a:srgbClr val="1A1A1A"/>
                </a:solidFill>
                <a:latin typeface="Segoe UI"/>
              </a:rPr>
              <a:t>WAF</a:t>
            </a:r>
          </a:p>
        </p:txBody>
      </p:sp>
      <p:sp>
        <p:nvSpPr>
          <p:cNvPr id="525" name="Rectangle 524">
            <a:extLst>
              <a:ext uri="{FF2B5EF4-FFF2-40B4-BE49-F238E27FC236}">
                <a16:creationId xmlns:a16="http://schemas.microsoft.com/office/drawing/2014/main" id="{CF46ECC0-6554-4B14-A59B-AB7F7610963E}"/>
              </a:ext>
            </a:extLst>
          </p:cNvPr>
          <p:cNvSpPr/>
          <p:nvPr/>
        </p:nvSpPr>
        <p:spPr>
          <a:xfrm>
            <a:off x="7314558" y="3307302"/>
            <a:ext cx="473301" cy="3796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7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24">
              <a:solidFill>
                <a:srgbClr val="1A1A1A"/>
              </a:solidFill>
              <a:latin typeface="Segoe UI"/>
            </a:endParaRPr>
          </a:p>
        </p:txBody>
      </p:sp>
      <p:pic>
        <p:nvPicPr>
          <p:cNvPr id="526" name="Graphic 525">
            <a:extLst>
              <a:ext uri="{FF2B5EF4-FFF2-40B4-BE49-F238E27FC236}">
                <a16:creationId xmlns:a16="http://schemas.microsoft.com/office/drawing/2014/main" id="{27C9EF24-B24A-4980-A34D-7916DE9B2A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24306" y="3304456"/>
            <a:ext cx="214046" cy="184666"/>
          </a:xfrm>
          <a:prstGeom prst="rect">
            <a:avLst/>
          </a:prstGeom>
        </p:spPr>
      </p:pic>
      <p:sp>
        <p:nvSpPr>
          <p:cNvPr id="527" name="Rectangle 526">
            <a:extLst>
              <a:ext uri="{FF2B5EF4-FFF2-40B4-BE49-F238E27FC236}">
                <a16:creationId xmlns:a16="http://schemas.microsoft.com/office/drawing/2014/main" id="{CCA44B9B-BFAE-426A-A7F9-FBA5457BF1AD}"/>
              </a:ext>
            </a:extLst>
          </p:cNvPr>
          <p:cNvSpPr/>
          <p:nvPr/>
        </p:nvSpPr>
        <p:spPr>
          <a:xfrm>
            <a:off x="7329869" y="3502326"/>
            <a:ext cx="369012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7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50" b="1" dirty="0">
                <a:solidFill>
                  <a:srgbClr val="1A1A1A"/>
                </a:solidFill>
                <a:latin typeface="Segoe UI"/>
              </a:rPr>
              <a:t>AKS</a:t>
            </a:r>
          </a:p>
        </p:txBody>
      </p:sp>
      <p:sp>
        <p:nvSpPr>
          <p:cNvPr id="528" name="Rectangle 527">
            <a:extLst>
              <a:ext uri="{FF2B5EF4-FFF2-40B4-BE49-F238E27FC236}">
                <a16:creationId xmlns:a16="http://schemas.microsoft.com/office/drawing/2014/main" id="{5599932A-D250-4177-AC57-D95C7BFBBDD4}"/>
              </a:ext>
            </a:extLst>
          </p:cNvPr>
          <p:cNvSpPr/>
          <p:nvPr/>
        </p:nvSpPr>
        <p:spPr>
          <a:xfrm>
            <a:off x="5833288" y="3259820"/>
            <a:ext cx="629138" cy="504659"/>
          </a:xfrm>
          <a:prstGeom prst="rect">
            <a:avLst/>
          </a:prstGeom>
          <a:noFill/>
          <a:ln>
            <a:solidFill>
              <a:srgbClr val="7030A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7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529" name="Rectangle 528">
            <a:extLst>
              <a:ext uri="{FF2B5EF4-FFF2-40B4-BE49-F238E27FC236}">
                <a16:creationId xmlns:a16="http://schemas.microsoft.com/office/drawing/2014/main" id="{37550484-B594-4867-8136-B5FDAD87367A}"/>
              </a:ext>
            </a:extLst>
          </p:cNvPr>
          <p:cNvSpPr/>
          <p:nvPr/>
        </p:nvSpPr>
        <p:spPr>
          <a:xfrm>
            <a:off x="5901967" y="3308928"/>
            <a:ext cx="473301" cy="3796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7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24">
              <a:solidFill>
                <a:srgbClr val="1A1A1A"/>
              </a:solidFill>
              <a:latin typeface="Segoe UI"/>
            </a:endParaRPr>
          </a:p>
        </p:txBody>
      </p:sp>
      <p:pic>
        <p:nvPicPr>
          <p:cNvPr id="530" name="Graphic 529">
            <a:extLst>
              <a:ext uri="{FF2B5EF4-FFF2-40B4-BE49-F238E27FC236}">
                <a16:creationId xmlns:a16="http://schemas.microsoft.com/office/drawing/2014/main" id="{227B8D1C-F409-4E7D-A4C9-17C3EADC09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11715" y="3306081"/>
            <a:ext cx="214046" cy="184666"/>
          </a:xfrm>
          <a:prstGeom prst="rect">
            <a:avLst/>
          </a:prstGeom>
        </p:spPr>
      </p:pic>
      <p:sp>
        <p:nvSpPr>
          <p:cNvPr id="532" name="Rectangle 531">
            <a:extLst>
              <a:ext uri="{FF2B5EF4-FFF2-40B4-BE49-F238E27FC236}">
                <a16:creationId xmlns:a16="http://schemas.microsoft.com/office/drawing/2014/main" id="{01024480-3CE3-493C-8814-5C59152F554B}"/>
              </a:ext>
            </a:extLst>
          </p:cNvPr>
          <p:cNvSpPr/>
          <p:nvPr/>
        </p:nvSpPr>
        <p:spPr>
          <a:xfrm>
            <a:off x="5478752" y="1959403"/>
            <a:ext cx="3602186" cy="91675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7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533" name="Rectangle 532">
            <a:extLst>
              <a:ext uri="{FF2B5EF4-FFF2-40B4-BE49-F238E27FC236}">
                <a16:creationId xmlns:a16="http://schemas.microsoft.com/office/drawing/2014/main" id="{84762FDC-DA72-40C3-B9A8-9AF99954AC1A}"/>
              </a:ext>
            </a:extLst>
          </p:cNvPr>
          <p:cNvSpPr/>
          <p:nvPr/>
        </p:nvSpPr>
        <p:spPr>
          <a:xfrm>
            <a:off x="8725792" y="1964826"/>
            <a:ext cx="351378" cy="20774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defTabSz="6857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50" b="1" dirty="0">
                <a:solidFill>
                  <a:srgbClr val="1A1A1A"/>
                </a:solidFill>
                <a:latin typeface="Segoe UI"/>
              </a:rPr>
              <a:t>TST</a:t>
            </a:r>
          </a:p>
        </p:txBody>
      </p:sp>
      <p:pic>
        <p:nvPicPr>
          <p:cNvPr id="534" name="Picture 533">
            <a:extLst>
              <a:ext uri="{FF2B5EF4-FFF2-40B4-BE49-F238E27FC236}">
                <a16:creationId xmlns:a16="http://schemas.microsoft.com/office/drawing/2014/main" id="{C1B1D1AE-6718-482B-8B13-6B7224868C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536" y="1857326"/>
            <a:ext cx="334477" cy="334477"/>
          </a:xfrm>
          <a:prstGeom prst="rect">
            <a:avLst/>
          </a:prstGeom>
        </p:spPr>
      </p:pic>
      <p:sp>
        <p:nvSpPr>
          <p:cNvPr id="535" name="Rectangle 534">
            <a:extLst>
              <a:ext uri="{FF2B5EF4-FFF2-40B4-BE49-F238E27FC236}">
                <a16:creationId xmlns:a16="http://schemas.microsoft.com/office/drawing/2014/main" id="{7BB2399C-3BD0-4261-B37D-4046F6CE9AF3}"/>
              </a:ext>
            </a:extLst>
          </p:cNvPr>
          <p:cNvSpPr/>
          <p:nvPr/>
        </p:nvSpPr>
        <p:spPr>
          <a:xfrm>
            <a:off x="6565984" y="2225412"/>
            <a:ext cx="1346543" cy="504658"/>
          </a:xfrm>
          <a:prstGeom prst="rect">
            <a:avLst/>
          </a:prstGeom>
          <a:noFill/>
          <a:ln>
            <a:solidFill>
              <a:srgbClr val="7030A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7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536" name="Rectangle 535">
            <a:extLst>
              <a:ext uri="{FF2B5EF4-FFF2-40B4-BE49-F238E27FC236}">
                <a16:creationId xmlns:a16="http://schemas.microsoft.com/office/drawing/2014/main" id="{CE3DD1B7-340B-4AC2-9C28-51A15CF3F349}"/>
              </a:ext>
            </a:extLst>
          </p:cNvPr>
          <p:cNvSpPr/>
          <p:nvPr/>
        </p:nvSpPr>
        <p:spPr>
          <a:xfrm>
            <a:off x="6705366" y="2274520"/>
            <a:ext cx="473301" cy="3796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7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24">
              <a:solidFill>
                <a:srgbClr val="1A1A1A"/>
              </a:solidFill>
              <a:latin typeface="Segoe UI"/>
            </a:endParaRPr>
          </a:p>
        </p:txBody>
      </p:sp>
      <p:pic>
        <p:nvPicPr>
          <p:cNvPr id="537" name="Graphic 536">
            <a:extLst>
              <a:ext uri="{FF2B5EF4-FFF2-40B4-BE49-F238E27FC236}">
                <a16:creationId xmlns:a16="http://schemas.microsoft.com/office/drawing/2014/main" id="{76F4F09F-9EFB-4057-93C3-537D2E3106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15114" y="2271674"/>
            <a:ext cx="214046" cy="184666"/>
          </a:xfrm>
          <a:prstGeom prst="rect">
            <a:avLst/>
          </a:prstGeom>
        </p:spPr>
      </p:pic>
      <p:sp>
        <p:nvSpPr>
          <p:cNvPr id="538" name="Rectangle 537">
            <a:extLst>
              <a:ext uri="{FF2B5EF4-FFF2-40B4-BE49-F238E27FC236}">
                <a16:creationId xmlns:a16="http://schemas.microsoft.com/office/drawing/2014/main" id="{46F80FAA-8DF9-4C2D-A377-DF27E18828DB}"/>
              </a:ext>
            </a:extLst>
          </p:cNvPr>
          <p:cNvSpPr/>
          <p:nvPr/>
        </p:nvSpPr>
        <p:spPr>
          <a:xfrm>
            <a:off x="6691287" y="2469544"/>
            <a:ext cx="397866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7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50" b="1" dirty="0">
                <a:solidFill>
                  <a:srgbClr val="1A1A1A"/>
                </a:solidFill>
                <a:latin typeface="Segoe UI"/>
              </a:rPr>
              <a:t>WAF</a:t>
            </a:r>
          </a:p>
        </p:txBody>
      </p:sp>
      <p:sp>
        <p:nvSpPr>
          <p:cNvPr id="539" name="Rectangle 538">
            <a:extLst>
              <a:ext uri="{FF2B5EF4-FFF2-40B4-BE49-F238E27FC236}">
                <a16:creationId xmlns:a16="http://schemas.microsoft.com/office/drawing/2014/main" id="{FB16FF15-61A4-45A8-A680-D3057E8141A6}"/>
              </a:ext>
            </a:extLst>
          </p:cNvPr>
          <p:cNvSpPr/>
          <p:nvPr/>
        </p:nvSpPr>
        <p:spPr>
          <a:xfrm>
            <a:off x="7322859" y="2274520"/>
            <a:ext cx="473301" cy="3796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7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24">
              <a:solidFill>
                <a:srgbClr val="1A1A1A"/>
              </a:solidFill>
              <a:latin typeface="Segoe UI"/>
            </a:endParaRPr>
          </a:p>
        </p:txBody>
      </p:sp>
      <p:pic>
        <p:nvPicPr>
          <p:cNvPr id="540" name="Graphic 539">
            <a:extLst>
              <a:ext uri="{FF2B5EF4-FFF2-40B4-BE49-F238E27FC236}">
                <a16:creationId xmlns:a16="http://schemas.microsoft.com/office/drawing/2014/main" id="{07538109-1092-4BB9-9D0F-88249198F7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32607" y="2271674"/>
            <a:ext cx="214046" cy="184666"/>
          </a:xfrm>
          <a:prstGeom prst="rect">
            <a:avLst/>
          </a:prstGeom>
        </p:spPr>
      </p:pic>
      <p:sp>
        <p:nvSpPr>
          <p:cNvPr id="541" name="Rectangle 540">
            <a:extLst>
              <a:ext uri="{FF2B5EF4-FFF2-40B4-BE49-F238E27FC236}">
                <a16:creationId xmlns:a16="http://schemas.microsoft.com/office/drawing/2014/main" id="{6D2A88A1-9968-4BEC-B025-82F3DF35692D}"/>
              </a:ext>
            </a:extLst>
          </p:cNvPr>
          <p:cNvSpPr/>
          <p:nvPr/>
        </p:nvSpPr>
        <p:spPr>
          <a:xfrm>
            <a:off x="7338170" y="2469544"/>
            <a:ext cx="369012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7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50" b="1" dirty="0">
                <a:solidFill>
                  <a:srgbClr val="1A1A1A"/>
                </a:solidFill>
                <a:latin typeface="Segoe UI"/>
              </a:rPr>
              <a:t>AKS</a:t>
            </a:r>
          </a:p>
        </p:txBody>
      </p:sp>
      <p:sp>
        <p:nvSpPr>
          <p:cNvPr id="542" name="Rectangle 541">
            <a:extLst>
              <a:ext uri="{FF2B5EF4-FFF2-40B4-BE49-F238E27FC236}">
                <a16:creationId xmlns:a16="http://schemas.microsoft.com/office/drawing/2014/main" id="{9D62F980-565E-4C45-98DE-27024212E99F}"/>
              </a:ext>
            </a:extLst>
          </p:cNvPr>
          <p:cNvSpPr/>
          <p:nvPr/>
        </p:nvSpPr>
        <p:spPr>
          <a:xfrm>
            <a:off x="5833288" y="2236703"/>
            <a:ext cx="629138" cy="504659"/>
          </a:xfrm>
          <a:prstGeom prst="rect">
            <a:avLst/>
          </a:prstGeom>
          <a:noFill/>
          <a:ln>
            <a:solidFill>
              <a:srgbClr val="7030A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7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543" name="Rectangle 542">
            <a:extLst>
              <a:ext uri="{FF2B5EF4-FFF2-40B4-BE49-F238E27FC236}">
                <a16:creationId xmlns:a16="http://schemas.microsoft.com/office/drawing/2014/main" id="{ECCACB73-49F9-4571-9DDA-9B24D7A71861}"/>
              </a:ext>
            </a:extLst>
          </p:cNvPr>
          <p:cNvSpPr/>
          <p:nvPr/>
        </p:nvSpPr>
        <p:spPr>
          <a:xfrm>
            <a:off x="5901967" y="2285811"/>
            <a:ext cx="473301" cy="3796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7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24">
              <a:solidFill>
                <a:srgbClr val="1A1A1A"/>
              </a:solidFill>
              <a:latin typeface="Segoe UI"/>
            </a:endParaRPr>
          </a:p>
        </p:txBody>
      </p:sp>
      <p:pic>
        <p:nvPicPr>
          <p:cNvPr id="544" name="Graphic 543">
            <a:extLst>
              <a:ext uri="{FF2B5EF4-FFF2-40B4-BE49-F238E27FC236}">
                <a16:creationId xmlns:a16="http://schemas.microsoft.com/office/drawing/2014/main" id="{C0DCC7FF-5495-4571-B944-B2F3F7C93A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27651" y="2274317"/>
            <a:ext cx="214046" cy="184666"/>
          </a:xfrm>
          <a:prstGeom prst="rect">
            <a:avLst/>
          </a:prstGeom>
        </p:spPr>
      </p:pic>
      <p:sp>
        <p:nvSpPr>
          <p:cNvPr id="545" name="Rectangle 544">
            <a:extLst>
              <a:ext uri="{FF2B5EF4-FFF2-40B4-BE49-F238E27FC236}">
                <a16:creationId xmlns:a16="http://schemas.microsoft.com/office/drawing/2014/main" id="{D2E86952-878C-4EE5-BC01-0C8A420D834E}"/>
              </a:ext>
            </a:extLst>
          </p:cNvPr>
          <p:cNvSpPr/>
          <p:nvPr/>
        </p:nvSpPr>
        <p:spPr>
          <a:xfrm>
            <a:off x="5857773" y="2391579"/>
            <a:ext cx="6046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50" b="1" dirty="0">
                <a:solidFill>
                  <a:srgbClr val="1A1A1A"/>
                </a:solidFill>
                <a:latin typeface="Segoe UI"/>
              </a:rPr>
              <a:t>AKS </a:t>
            </a:r>
          </a:p>
          <a:p>
            <a:pPr algn="ctr" defTabSz="6857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50" b="1" dirty="0">
                <a:solidFill>
                  <a:srgbClr val="1A1A1A"/>
                </a:solidFill>
                <a:latin typeface="Segoe UI"/>
              </a:rPr>
              <a:t>DataSync</a:t>
            </a:r>
          </a:p>
        </p:txBody>
      </p:sp>
      <p:sp>
        <p:nvSpPr>
          <p:cNvPr id="546" name="Rectangle 545">
            <a:extLst>
              <a:ext uri="{FF2B5EF4-FFF2-40B4-BE49-F238E27FC236}">
                <a16:creationId xmlns:a16="http://schemas.microsoft.com/office/drawing/2014/main" id="{9F7F758E-7DCE-4788-8E89-F6B76D260ABE}"/>
              </a:ext>
            </a:extLst>
          </p:cNvPr>
          <p:cNvSpPr/>
          <p:nvPr/>
        </p:nvSpPr>
        <p:spPr>
          <a:xfrm>
            <a:off x="5473360" y="921493"/>
            <a:ext cx="3602186" cy="91675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7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547" name="Rectangle 546">
            <a:extLst>
              <a:ext uri="{FF2B5EF4-FFF2-40B4-BE49-F238E27FC236}">
                <a16:creationId xmlns:a16="http://schemas.microsoft.com/office/drawing/2014/main" id="{1865A6E9-B4F2-40DB-88EB-CF82B7EC8C90}"/>
              </a:ext>
            </a:extLst>
          </p:cNvPr>
          <p:cNvSpPr/>
          <p:nvPr/>
        </p:nvSpPr>
        <p:spPr>
          <a:xfrm>
            <a:off x="8727814" y="933834"/>
            <a:ext cx="370614" cy="20774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defTabSz="6857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50" b="1" dirty="0">
                <a:solidFill>
                  <a:srgbClr val="1A1A1A"/>
                </a:solidFill>
                <a:latin typeface="Segoe UI"/>
              </a:rPr>
              <a:t>DEV</a:t>
            </a:r>
          </a:p>
        </p:txBody>
      </p:sp>
      <p:pic>
        <p:nvPicPr>
          <p:cNvPr id="548" name="Picture 547">
            <a:extLst>
              <a:ext uri="{FF2B5EF4-FFF2-40B4-BE49-F238E27FC236}">
                <a16:creationId xmlns:a16="http://schemas.microsoft.com/office/drawing/2014/main" id="{BF67BB7D-72DC-4B16-AB26-97E50ABC15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190" y="841748"/>
            <a:ext cx="319219" cy="319219"/>
          </a:xfrm>
          <a:prstGeom prst="rect">
            <a:avLst/>
          </a:prstGeom>
        </p:spPr>
      </p:pic>
      <p:sp>
        <p:nvSpPr>
          <p:cNvPr id="549" name="Rectangle 548">
            <a:extLst>
              <a:ext uri="{FF2B5EF4-FFF2-40B4-BE49-F238E27FC236}">
                <a16:creationId xmlns:a16="http://schemas.microsoft.com/office/drawing/2014/main" id="{65822C00-936C-40EA-91CB-761D554A459B}"/>
              </a:ext>
            </a:extLst>
          </p:cNvPr>
          <p:cNvSpPr/>
          <p:nvPr/>
        </p:nvSpPr>
        <p:spPr>
          <a:xfrm>
            <a:off x="6558539" y="1204194"/>
            <a:ext cx="1346543" cy="504658"/>
          </a:xfrm>
          <a:prstGeom prst="rect">
            <a:avLst/>
          </a:prstGeom>
          <a:noFill/>
          <a:ln>
            <a:solidFill>
              <a:srgbClr val="7030A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7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550" name="Rectangle 549">
            <a:extLst>
              <a:ext uri="{FF2B5EF4-FFF2-40B4-BE49-F238E27FC236}">
                <a16:creationId xmlns:a16="http://schemas.microsoft.com/office/drawing/2014/main" id="{FACF18EC-04B6-408E-B2A9-D8A010D3F595}"/>
              </a:ext>
            </a:extLst>
          </p:cNvPr>
          <p:cNvSpPr/>
          <p:nvPr/>
        </p:nvSpPr>
        <p:spPr>
          <a:xfrm>
            <a:off x="6697922" y="1253302"/>
            <a:ext cx="473301" cy="3796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7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24">
              <a:solidFill>
                <a:srgbClr val="1A1A1A"/>
              </a:solidFill>
              <a:latin typeface="Segoe UI"/>
            </a:endParaRPr>
          </a:p>
        </p:txBody>
      </p:sp>
      <p:pic>
        <p:nvPicPr>
          <p:cNvPr id="551" name="Graphic 550">
            <a:extLst>
              <a:ext uri="{FF2B5EF4-FFF2-40B4-BE49-F238E27FC236}">
                <a16:creationId xmlns:a16="http://schemas.microsoft.com/office/drawing/2014/main" id="{0E6F2114-32D1-45CC-877D-28F08D8088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07669" y="1250456"/>
            <a:ext cx="214046" cy="184666"/>
          </a:xfrm>
          <a:prstGeom prst="rect">
            <a:avLst/>
          </a:prstGeom>
        </p:spPr>
      </p:pic>
      <p:sp>
        <p:nvSpPr>
          <p:cNvPr id="552" name="Rectangle 551">
            <a:extLst>
              <a:ext uri="{FF2B5EF4-FFF2-40B4-BE49-F238E27FC236}">
                <a16:creationId xmlns:a16="http://schemas.microsoft.com/office/drawing/2014/main" id="{16A13E3E-240A-4B55-BA70-CAAECF446B58}"/>
              </a:ext>
            </a:extLst>
          </p:cNvPr>
          <p:cNvSpPr/>
          <p:nvPr/>
        </p:nvSpPr>
        <p:spPr>
          <a:xfrm>
            <a:off x="6683842" y="1448326"/>
            <a:ext cx="397866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7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50" b="1" dirty="0">
                <a:solidFill>
                  <a:srgbClr val="1A1A1A"/>
                </a:solidFill>
                <a:latin typeface="Segoe UI"/>
              </a:rPr>
              <a:t>WAF</a:t>
            </a:r>
          </a:p>
        </p:txBody>
      </p:sp>
      <p:sp>
        <p:nvSpPr>
          <p:cNvPr id="553" name="Rectangle 552">
            <a:extLst>
              <a:ext uri="{FF2B5EF4-FFF2-40B4-BE49-F238E27FC236}">
                <a16:creationId xmlns:a16="http://schemas.microsoft.com/office/drawing/2014/main" id="{702D6B19-F373-4DA3-9200-03E9A12D69D5}"/>
              </a:ext>
            </a:extLst>
          </p:cNvPr>
          <p:cNvSpPr/>
          <p:nvPr/>
        </p:nvSpPr>
        <p:spPr>
          <a:xfrm>
            <a:off x="7315415" y="1253302"/>
            <a:ext cx="473301" cy="3796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7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24">
              <a:solidFill>
                <a:srgbClr val="1A1A1A"/>
              </a:solidFill>
              <a:latin typeface="Segoe UI"/>
            </a:endParaRPr>
          </a:p>
        </p:txBody>
      </p:sp>
      <p:pic>
        <p:nvPicPr>
          <p:cNvPr id="554" name="Graphic 553">
            <a:extLst>
              <a:ext uri="{FF2B5EF4-FFF2-40B4-BE49-F238E27FC236}">
                <a16:creationId xmlns:a16="http://schemas.microsoft.com/office/drawing/2014/main" id="{9E5F33A5-4DC8-485B-A439-9CDA839AA2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25162" y="1250456"/>
            <a:ext cx="214046" cy="184666"/>
          </a:xfrm>
          <a:prstGeom prst="rect">
            <a:avLst/>
          </a:prstGeom>
        </p:spPr>
      </p:pic>
      <p:sp>
        <p:nvSpPr>
          <p:cNvPr id="555" name="Rectangle 554">
            <a:extLst>
              <a:ext uri="{FF2B5EF4-FFF2-40B4-BE49-F238E27FC236}">
                <a16:creationId xmlns:a16="http://schemas.microsoft.com/office/drawing/2014/main" id="{0B6B93FA-D287-451B-98E9-FC493F193A02}"/>
              </a:ext>
            </a:extLst>
          </p:cNvPr>
          <p:cNvSpPr/>
          <p:nvPr/>
        </p:nvSpPr>
        <p:spPr>
          <a:xfrm>
            <a:off x="7330726" y="1448326"/>
            <a:ext cx="369012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7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50" b="1" dirty="0">
                <a:solidFill>
                  <a:srgbClr val="1A1A1A"/>
                </a:solidFill>
                <a:latin typeface="Segoe UI"/>
              </a:rPr>
              <a:t>AKS</a:t>
            </a:r>
          </a:p>
        </p:txBody>
      </p:sp>
      <p:sp>
        <p:nvSpPr>
          <p:cNvPr id="557" name="Rectangle 556">
            <a:extLst>
              <a:ext uri="{FF2B5EF4-FFF2-40B4-BE49-F238E27FC236}">
                <a16:creationId xmlns:a16="http://schemas.microsoft.com/office/drawing/2014/main" id="{5F73586B-937E-4BA0-B8B3-DA8D68C569A6}"/>
              </a:ext>
            </a:extLst>
          </p:cNvPr>
          <p:cNvSpPr/>
          <p:nvPr/>
        </p:nvSpPr>
        <p:spPr>
          <a:xfrm>
            <a:off x="5827896" y="1198794"/>
            <a:ext cx="629138" cy="504659"/>
          </a:xfrm>
          <a:prstGeom prst="rect">
            <a:avLst/>
          </a:prstGeom>
          <a:noFill/>
          <a:ln>
            <a:solidFill>
              <a:srgbClr val="7030A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7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558" name="Rectangle 557">
            <a:extLst>
              <a:ext uri="{FF2B5EF4-FFF2-40B4-BE49-F238E27FC236}">
                <a16:creationId xmlns:a16="http://schemas.microsoft.com/office/drawing/2014/main" id="{14A277D2-B956-4C1E-B0AA-318F4861DD10}"/>
              </a:ext>
            </a:extLst>
          </p:cNvPr>
          <p:cNvSpPr/>
          <p:nvPr/>
        </p:nvSpPr>
        <p:spPr>
          <a:xfrm>
            <a:off x="5896574" y="1247901"/>
            <a:ext cx="473301" cy="3796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7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24">
              <a:solidFill>
                <a:srgbClr val="1A1A1A"/>
              </a:solidFill>
              <a:latin typeface="Segoe UI"/>
            </a:endParaRPr>
          </a:p>
        </p:txBody>
      </p:sp>
      <p:pic>
        <p:nvPicPr>
          <p:cNvPr id="559" name="Graphic 558">
            <a:extLst>
              <a:ext uri="{FF2B5EF4-FFF2-40B4-BE49-F238E27FC236}">
                <a16:creationId xmlns:a16="http://schemas.microsoft.com/office/drawing/2014/main" id="{B33EAA68-07A5-4FF7-89D3-5FA93BC69D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06322" y="1245055"/>
            <a:ext cx="214046" cy="184666"/>
          </a:xfrm>
          <a:prstGeom prst="rect">
            <a:avLst/>
          </a:prstGeom>
        </p:spPr>
      </p:pic>
      <p:cxnSp>
        <p:nvCxnSpPr>
          <p:cNvPr id="562" name="Straight Arrow Connector 561">
            <a:extLst>
              <a:ext uri="{FF2B5EF4-FFF2-40B4-BE49-F238E27FC236}">
                <a16:creationId xmlns:a16="http://schemas.microsoft.com/office/drawing/2014/main" id="{9414E7AE-3F98-4333-A13E-1C37FBC5FD3A}"/>
              </a:ext>
            </a:extLst>
          </p:cNvPr>
          <p:cNvCxnSpPr>
            <a:cxnSpLocks/>
          </p:cNvCxnSpPr>
          <p:nvPr/>
        </p:nvCxnSpPr>
        <p:spPr>
          <a:xfrm>
            <a:off x="4583652" y="1452301"/>
            <a:ext cx="815284" cy="1"/>
          </a:xfrm>
          <a:prstGeom prst="straightConnector1">
            <a:avLst/>
          </a:prstGeom>
          <a:ln>
            <a:solidFill>
              <a:schemeClr val="accent2">
                <a:lumMod val="75000"/>
                <a:lumOff val="25000"/>
                <a:alpha val="50000"/>
              </a:schemeClr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63" name="Picture 562">
            <a:extLst>
              <a:ext uri="{FF2B5EF4-FFF2-40B4-BE49-F238E27FC236}">
                <a16:creationId xmlns:a16="http://schemas.microsoft.com/office/drawing/2014/main" id="{0340317C-5367-4C49-92F8-056BE45E9DA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185" y="1120638"/>
            <a:ext cx="306047" cy="306047"/>
          </a:xfrm>
          <a:prstGeom prst="rect">
            <a:avLst/>
          </a:prstGeom>
        </p:spPr>
      </p:pic>
      <p:sp>
        <p:nvSpPr>
          <p:cNvPr id="564" name="Rectangle 563">
            <a:extLst>
              <a:ext uri="{FF2B5EF4-FFF2-40B4-BE49-F238E27FC236}">
                <a16:creationId xmlns:a16="http://schemas.microsoft.com/office/drawing/2014/main" id="{D3E5D0D8-AC00-4A73-9247-7E079E852CE8}"/>
              </a:ext>
            </a:extLst>
          </p:cNvPr>
          <p:cNvSpPr/>
          <p:nvPr/>
        </p:nvSpPr>
        <p:spPr>
          <a:xfrm>
            <a:off x="4645145" y="1491997"/>
            <a:ext cx="803425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7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50" b="1" dirty="0">
                <a:solidFill>
                  <a:srgbClr val="1A1A1A"/>
                </a:solidFill>
                <a:latin typeface="Segoe UI"/>
              </a:rPr>
              <a:t>VNET Peering</a:t>
            </a:r>
          </a:p>
        </p:txBody>
      </p:sp>
      <p:cxnSp>
        <p:nvCxnSpPr>
          <p:cNvPr id="565" name="Straight Arrow Connector 564">
            <a:extLst>
              <a:ext uri="{FF2B5EF4-FFF2-40B4-BE49-F238E27FC236}">
                <a16:creationId xmlns:a16="http://schemas.microsoft.com/office/drawing/2014/main" id="{919D15D5-6CD1-4A6E-B00C-2217AC56D43C}"/>
              </a:ext>
            </a:extLst>
          </p:cNvPr>
          <p:cNvCxnSpPr>
            <a:cxnSpLocks/>
          </p:cNvCxnSpPr>
          <p:nvPr/>
        </p:nvCxnSpPr>
        <p:spPr>
          <a:xfrm>
            <a:off x="4586478" y="2488214"/>
            <a:ext cx="815284" cy="1"/>
          </a:xfrm>
          <a:prstGeom prst="straightConnector1">
            <a:avLst/>
          </a:prstGeom>
          <a:ln>
            <a:solidFill>
              <a:schemeClr val="accent2">
                <a:lumMod val="75000"/>
                <a:lumOff val="25000"/>
                <a:alpha val="50000"/>
              </a:schemeClr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66" name="Picture 565">
            <a:extLst>
              <a:ext uri="{FF2B5EF4-FFF2-40B4-BE49-F238E27FC236}">
                <a16:creationId xmlns:a16="http://schemas.microsoft.com/office/drawing/2014/main" id="{B2E12425-F036-4AB7-8B06-F214BA411C6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245" y="2165672"/>
            <a:ext cx="306047" cy="306047"/>
          </a:xfrm>
          <a:prstGeom prst="rect">
            <a:avLst/>
          </a:prstGeom>
        </p:spPr>
      </p:pic>
      <p:sp>
        <p:nvSpPr>
          <p:cNvPr id="567" name="Rectangle 566">
            <a:extLst>
              <a:ext uri="{FF2B5EF4-FFF2-40B4-BE49-F238E27FC236}">
                <a16:creationId xmlns:a16="http://schemas.microsoft.com/office/drawing/2014/main" id="{190161F9-7853-46D4-B435-789BD357FDBB}"/>
              </a:ext>
            </a:extLst>
          </p:cNvPr>
          <p:cNvSpPr/>
          <p:nvPr/>
        </p:nvSpPr>
        <p:spPr>
          <a:xfrm>
            <a:off x="4689405" y="2607937"/>
            <a:ext cx="803425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7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50" b="1" dirty="0">
                <a:solidFill>
                  <a:srgbClr val="1A1A1A"/>
                </a:solidFill>
                <a:latin typeface="Segoe UI"/>
              </a:rPr>
              <a:t>VNET Peering</a:t>
            </a:r>
          </a:p>
        </p:txBody>
      </p:sp>
      <p:cxnSp>
        <p:nvCxnSpPr>
          <p:cNvPr id="568" name="Straight Arrow Connector 567">
            <a:extLst>
              <a:ext uri="{FF2B5EF4-FFF2-40B4-BE49-F238E27FC236}">
                <a16:creationId xmlns:a16="http://schemas.microsoft.com/office/drawing/2014/main" id="{431702E4-B4FF-4A93-9EC1-47C641F8164D}"/>
              </a:ext>
            </a:extLst>
          </p:cNvPr>
          <p:cNvCxnSpPr>
            <a:cxnSpLocks/>
          </p:cNvCxnSpPr>
          <p:nvPr/>
        </p:nvCxnSpPr>
        <p:spPr>
          <a:xfrm>
            <a:off x="4618244" y="3531716"/>
            <a:ext cx="815284" cy="1"/>
          </a:xfrm>
          <a:prstGeom prst="straightConnector1">
            <a:avLst/>
          </a:prstGeom>
          <a:ln>
            <a:solidFill>
              <a:schemeClr val="accent2">
                <a:lumMod val="75000"/>
                <a:lumOff val="25000"/>
                <a:alpha val="50000"/>
              </a:schemeClr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69" name="Picture 568">
            <a:extLst>
              <a:ext uri="{FF2B5EF4-FFF2-40B4-BE49-F238E27FC236}">
                <a16:creationId xmlns:a16="http://schemas.microsoft.com/office/drawing/2014/main" id="{66793F8F-913E-4826-B42B-791BB1AB60B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464" y="3255514"/>
            <a:ext cx="306047" cy="306047"/>
          </a:xfrm>
          <a:prstGeom prst="rect">
            <a:avLst/>
          </a:prstGeom>
        </p:spPr>
      </p:pic>
      <p:sp>
        <p:nvSpPr>
          <p:cNvPr id="570" name="Rectangle 569">
            <a:extLst>
              <a:ext uri="{FF2B5EF4-FFF2-40B4-BE49-F238E27FC236}">
                <a16:creationId xmlns:a16="http://schemas.microsoft.com/office/drawing/2014/main" id="{D636E35F-E201-48B6-8601-7D653CFEBFC8}"/>
              </a:ext>
            </a:extLst>
          </p:cNvPr>
          <p:cNvSpPr/>
          <p:nvPr/>
        </p:nvSpPr>
        <p:spPr>
          <a:xfrm>
            <a:off x="4684629" y="3672401"/>
            <a:ext cx="803425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7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50" b="1" dirty="0">
                <a:solidFill>
                  <a:srgbClr val="1A1A1A"/>
                </a:solidFill>
                <a:latin typeface="Segoe UI"/>
              </a:rPr>
              <a:t>VNET Peering</a:t>
            </a:r>
          </a:p>
        </p:txBody>
      </p:sp>
      <p:cxnSp>
        <p:nvCxnSpPr>
          <p:cNvPr id="571" name="Straight Arrow Connector 570">
            <a:extLst>
              <a:ext uri="{FF2B5EF4-FFF2-40B4-BE49-F238E27FC236}">
                <a16:creationId xmlns:a16="http://schemas.microsoft.com/office/drawing/2014/main" id="{B4E7FAF3-ADD2-442B-A0DD-7ECB7A787AF4}"/>
              </a:ext>
            </a:extLst>
          </p:cNvPr>
          <p:cNvCxnSpPr>
            <a:cxnSpLocks/>
          </p:cNvCxnSpPr>
          <p:nvPr/>
        </p:nvCxnSpPr>
        <p:spPr>
          <a:xfrm>
            <a:off x="4577875" y="4480443"/>
            <a:ext cx="815284" cy="1"/>
          </a:xfrm>
          <a:prstGeom prst="straightConnector1">
            <a:avLst/>
          </a:prstGeom>
          <a:ln>
            <a:solidFill>
              <a:schemeClr val="accent2">
                <a:lumMod val="75000"/>
                <a:lumOff val="25000"/>
                <a:alpha val="50000"/>
              </a:schemeClr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72" name="Picture 571">
            <a:extLst>
              <a:ext uri="{FF2B5EF4-FFF2-40B4-BE49-F238E27FC236}">
                <a16:creationId xmlns:a16="http://schemas.microsoft.com/office/drawing/2014/main" id="{E3E6A6D0-1190-4356-BF87-31B09235159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990" y="4164091"/>
            <a:ext cx="306047" cy="306047"/>
          </a:xfrm>
          <a:prstGeom prst="rect">
            <a:avLst/>
          </a:prstGeom>
        </p:spPr>
      </p:pic>
      <p:sp>
        <p:nvSpPr>
          <p:cNvPr id="573" name="Rectangle 572">
            <a:extLst>
              <a:ext uri="{FF2B5EF4-FFF2-40B4-BE49-F238E27FC236}">
                <a16:creationId xmlns:a16="http://schemas.microsoft.com/office/drawing/2014/main" id="{988D87AE-6CFC-45AE-9B67-524265A201F0}"/>
              </a:ext>
            </a:extLst>
          </p:cNvPr>
          <p:cNvSpPr/>
          <p:nvPr/>
        </p:nvSpPr>
        <p:spPr>
          <a:xfrm>
            <a:off x="4654383" y="4576443"/>
            <a:ext cx="803425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7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50" b="1" dirty="0">
                <a:solidFill>
                  <a:srgbClr val="1A1A1A"/>
                </a:solidFill>
                <a:latin typeface="Segoe UI"/>
              </a:rPr>
              <a:t>VNET Peering</a:t>
            </a:r>
          </a:p>
        </p:txBody>
      </p:sp>
      <p:pic>
        <p:nvPicPr>
          <p:cNvPr id="574" name="Picture 573">
            <a:extLst>
              <a:ext uri="{FF2B5EF4-FFF2-40B4-BE49-F238E27FC236}">
                <a16:creationId xmlns:a16="http://schemas.microsoft.com/office/drawing/2014/main" id="{B2ACF635-A895-485A-8DFF-B5C1D3A936C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202" y="1948450"/>
            <a:ext cx="306047" cy="306047"/>
          </a:xfrm>
          <a:prstGeom prst="rect">
            <a:avLst/>
          </a:prstGeom>
        </p:spPr>
      </p:pic>
      <p:pic>
        <p:nvPicPr>
          <p:cNvPr id="575" name="Picture 574">
            <a:extLst>
              <a:ext uri="{FF2B5EF4-FFF2-40B4-BE49-F238E27FC236}">
                <a16:creationId xmlns:a16="http://schemas.microsoft.com/office/drawing/2014/main" id="{73F15E2B-F095-4E60-A206-72ECE513906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453" y="1957779"/>
            <a:ext cx="306047" cy="306047"/>
          </a:xfrm>
          <a:prstGeom prst="rect">
            <a:avLst/>
          </a:prstGeom>
        </p:spPr>
      </p:pic>
      <p:pic>
        <p:nvPicPr>
          <p:cNvPr id="576" name="Picture 575">
            <a:extLst>
              <a:ext uri="{FF2B5EF4-FFF2-40B4-BE49-F238E27FC236}">
                <a16:creationId xmlns:a16="http://schemas.microsoft.com/office/drawing/2014/main" id="{4DDFF2AC-D244-4A00-A609-A498710B962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810" y="3003349"/>
            <a:ext cx="306047" cy="306047"/>
          </a:xfrm>
          <a:prstGeom prst="rect">
            <a:avLst/>
          </a:prstGeom>
        </p:spPr>
      </p:pic>
      <p:pic>
        <p:nvPicPr>
          <p:cNvPr id="578" name="Picture 577">
            <a:extLst>
              <a:ext uri="{FF2B5EF4-FFF2-40B4-BE49-F238E27FC236}">
                <a16:creationId xmlns:a16="http://schemas.microsoft.com/office/drawing/2014/main" id="{43561B61-B47E-4EB7-8EB6-8939ED1A3E4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129" y="3954934"/>
            <a:ext cx="306047" cy="306047"/>
          </a:xfrm>
          <a:prstGeom prst="rect">
            <a:avLst/>
          </a:prstGeom>
        </p:spPr>
      </p:pic>
      <p:cxnSp>
        <p:nvCxnSpPr>
          <p:cNvPr id="580" name="Straight Arrow Connector 579">
            <a:extLst>
              <a:ext uri="{FF2B5EF4-FFF2-40B4-BE49-F238E27FC236}">
                <a16:creationId xmlns:a16="http://schemas.microsoft.com/office/drawing/2014/main" id="{63801209-D5EF-4D93-A295-CCBA128E1E07}"/>
              </a:ext>
            </a:extLst>
          </p:cNvPr>
          <p:cNvCxnSpPr>
            <a:cxnSpLocks/>
          </p:cNvCxnSpPr>
          <p:nvPr/>
        </p:nvCxnSpPr>
        <p:spPr>
          <a:xfrm>
            <a:off x="4591449" y="2577666"/>
            <a:ext cx="815284" cy="1"/>
          </a:xfrm>
          <a:prstGeom prst="straightConnector1">
            <a:avLst/>
          </a:prstGeom>
          <a:ln>
            <a:solidFill>
              <a:schemeClr val="accent2">
                <a:lumMod val="75000"/>
                <a:lumOff val="25000"/>
                <a:alpha val="50000"/>
              </a:schemeClr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1" name="Straight Arrow Connector 580">
            <a:extLst>
              <a:ext uri="{FF2B5EF4-FFF2-40B4-BE49-F238E27FC236}">
                <a16:creationId xmlns:a16="http://schemas.microsoft.com/office/drawing/2014/main" id="{94799742-F2F1-4EE0-9BC3-D7895AB1643A}"/>
              </a:ext>
            </a:extLst>
          </p:cNvPr>
          <p:cNvCxnSpPr>
            <a:cxnSpLocks/>
          </p:cNvCxnSpPr>
          <p:nvPr/>
        </p:nvCxnSpPr>
        <p:spPr>
          <a:xfrm>
            <a:off x="4613723" y="3621168"/>
            <a:ext cx="815284" cy="1"/>
          </a:xfrm>
          <a:prstGeom prst="straightConnector1">
            <a:avLst/>
          </a:prstGeom>
          <a:ln>
            <a:solidFill>
              <a:schemeClr val="accent2">
                <a:lumMod val="75000"/>
                <a:lumOff val="25000"/>
                <a:alpha val="50000"/>
              </a:schemeClr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2" name="Straight Arrow Connector 581">
            <a:extLst>
              <a:ext uri="{FF2B5EF4-FFF2-40B4-BE49-F238E27FC236}">
                <a16:creationId xmlns:a16="http://schemas.microsoft.com/office/drawing/2014/main" id="{D95EA8F5-00BD-47B1-A53C-422FFCF82CF4}"/>
              </a:ext>
            </a:extLst>
          </p:cNvPr>
          <p:cNvCxnSpPr>
            <a:cxnSpLocks/>
          </p:cNvCxnSpPr>
          <p:nvPr/>
        </p:nvCxnSpPr>
        <p:spPr>
          <a:xfrm>
            <a:off x="4585479" y="4573982"/>
            <a:ext cx="815284" cy="1"/>
          </a:xfrm>
          <a:prstGeom prst="straightConnector1">
            <a:avLst/>
          </a:prstGeom>
          <a:ln>
            <a:solidFill>
              <a:schemeClr val="accent2">
                <a:lumMod val="75000"/>
                <a:lumOff val="25000"/>
                <a:alpha val="50000"/>
              </a:schemeClr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3" name="Rectangle 582">
            <a:extLst>
              <a:ext uri="{FF2B5EF4-FFF2-40B4-BE49-F238E27FC236}">
                <a16:creationId xmlns:a16="http://schemas.microsoft.com/office/drawing/2014/main" id="{3F69949B-D92D-4904-8FA7-B24AD0440F9C}"/>
              </a:ext>
            </a:extLst>
          </p:cNvPr>
          <p:cNvSpPr/>
          <p:nvPr/>
        </p:nvSpPr>
        <p:spPr>
          <a:xfrm>
            <a:off x="5418591" y="1346420"/>
            <a:ext cx="367408" cy="207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defTabSz="6857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50" b="1" dirty="0">
                <a:solidFill>
                  <a:srgbClr val="FFFFFF"/>
                </a:solidFill>
                <a:latin typeface="Segoe UI"/>
              </a:rPr>
              <a:t>CUS</a:t>
            </a:r>
          </a:p>
        </p:txBody>
      </p:sp>
      <p:sp>
        <p:nvSpPr>
          <p:cNvPr id="584" name="Rectangle 583">
            <a:extLst>
              <a:ext uri="{FF2B5EF4-FFF2-40B4-BE49-F238E27FC236}">
                <a16:creationId xmlns:a16="http://schemas.microsoft.com/office/drawing/2014/main" id="{41758FFA-DF4B-4009-9DAA-879A14C04D92}"/>
              </a:ext>
            </a:extLst>
          </p:cNvPr>
          <p:cNvSpPr/>
          <p:nvPr/>
        </p:nvSpPr>
        <p:spPr>
          <a:xfrm>
            <a:off x="5395701" y="2224191"/>
            <a:ext cx="367408" cy="207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defTabSz="6857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50" b="1" dirty="0">
                <a:solidFill>
                  <a:srgbClr val="FFFFFF"/>
                </a:solidFill>
                <a:latin typeface="Segoe UI"/>
              </a:rPr>
              <a:t>CUS</a:t>
            </a:r>
          </a:p>
        </p:txBody>
      </p:sp>
      <p:sp>
        <p:nvSpPr>
          <p:cNvPr id="585" name="Rectangle 584">
            <a:extLst>
              <a:ext uri="{FF2B5EF4-FFF2-40B4-BE49-F238E27FC236}">
                <a16:creationId xmlns:a16="http://schemas.microsoft.com/office/drawing/2014/main" id="{123AD879-B984-440D-B48A-6A9ADAE4597A}"/>
              </a:ext>
            </a:extLst>
          </p:cNvPr>
          <p:cNvSpPr/>
          <p:nvPr/>
        </p:nvSpPr>
        <p:spPr>
          <a:xfrm>
            <a:off x="5405065" y="2437675"/>
            <a:ext cx="359394" cy="207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defTabSz="6857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50" b="1" dirty="0">
                <a:solidFill>
                  <a:srgbClr val="FFFFFF"/>
                </a:solidFill>
                <a:latin typeface="Segoe UI"/>
              </a:rPr>
              <a:t>EUS</a:t>
            </a:r>
          </a:p>
        </p:txBody>
      </p:sp>
      <p:sp>
        <p:nvSpPr>
          <p:cNvPr id="586" name="Rectangle 585">
            <a:extLst>
              <a:ext uri="{FF2B5EF4-FFF2-40B4-BE49-F238E27FC236}">
                <a16:creationId xmlns:a16="http://schemas.microsoft.com/office/drawing/2014/main" id="{451C7B3A-B22D-44EE-81B4-455EA46F8CCE}"/>
              </a:ext>
            </a:extLst>
          </p:cNvPr>
          <p:cNvSpPr/>
          <p:nvPr/>
        </p:nvSpPr>
        <p:spPr>
          <a:xfrm>
            <a:off x="5385927" y="3285583"/>
            <a:ext cx="367408" cy="207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defTabSz="6857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50" b="1" dirty="0">
                <a:solidFill>
                  <a:srgbClr val="FFFFFF"/>
                </a:solidFill>
                <a:latin typeface="Segoe UI"/>
              </a:rPr>
              <a:t>CUS</a:t>
            </a:r>
          </a:p>
        </p:txBody>
      </p:sp>
      <p:sp>
        <p:nvSpPr>
          <p:cNvPr id="587" name="Rectangle 586">
            <a:extLst>
              <a:ext uri="{FF2B5EF4-FFF2-40B4-BE49-F238E27FC236}">
                <a16:creationId xmlns:a16="http://schemas.microsoft.com/office/drawing/2014/main" id="{A2B8A8DE-9DF7-4709-9545-A31CA7078C7A}"/>
              </a:ext>
            </a:extLst>
          </p:cNvPr>
          <p:cNvSpPr/>
          <p:nvPr/>
        </p:nvSpPr>
        <p:spPr>
          <a:xfrm>
            <a:off x="5395291" y="3499068"/>
            <a:ext cx="359394" cy="207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defTabSz="6857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50" b="1" dirty="0">
                <a:solidFill>
                  <a:srgbClr val="FFFFFF"/>
                </a:solidFill>
                <a:latin typeface="Segoe UI"/>
              </a:rPr>
              <a:t>EUS</a:t>
            </a:r>
          </a:p>
        </p:txBody>
      </p:sp>
      <p:sp>
        <p:nvSpPr>
          <p:cNvPr id="588" name="Rectangle 587">
            <a:extLst>
              <a:ext uri="{FF2B5EF4-FFF2-40B4-BE49-F238E27FC236}">
                <a16:creationId xmlns:a16="http://schemas.microsoft.com/office/drawing/2014/main" id="{490AE5C6-3720-43B6-AFDE-B9ED6564F527}"/>
              </a:ext>
            </a:extLst>
          </p:cNvPr>
          <p:cNvSpPr/>
          <p:nvPr/>
        </p:nvSpPr>
        <p:spPr>
          <a:xfrm>
            <a:off x="5365546" y="4255334"/>
            <a:ext cx="367408" cy="207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defTabSz="6857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50" b="1" dirty="0">
                <a:solidFill>
                  <a:srgbClr val="FFFFFF"/>
                </a:solidFill>
                <a:latin typeface="Segoe UI"/>
              </a:rPr>
              <a:t>CUS</a:t>
            </a:r>
          </a:p>
        </p:txBody>
      </p:sp>
      <p:sp>
        <p:nvSpPr>
          <p:cNvPr id="589" name="Rectangle 588">
            <a:extLst>
              <a:ext uri="{FF2B5EF4-FFF2-40B4-BE49-F238E27FC236}">
                <a16:creationId xmlns:a16="http://schemas.microsoft.com/office/drawing/2014/main" id="{B33A3608-D634-4A9C-9C37-78B5270E79F7}"/>
              </a:ext>
            </a:extLst>
          </p:cNvPr>
          <p:cNvSpPr/>
          <p:nvPr/>
        </p:nvSpPr>
        <p:spPr>
          <a:xfrm>
            <a:off x="5374910" y="4468818"/>
            <a:ext cx="359394" cy="207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defTabSz="6857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50" b="1" dirty="0">
                <a:solidFill>
                  <a:srgbClr val="FFFFFF"/>
                </a:solidFill>
                <a:latin typeface="Segoe UI"/>
              </a:rPr>
              <a:t>EUS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F9F42B-64F2-49C7-8DD7-445E4FFD093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38262" y="2360084"/>
            <a:ext cx="399353" cy="399353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AA119347-DFB7-490C-B3A4-8EE76517EB97}"/>
              </a:ext>
            </a:extLst>
          </p:cNvPr>
          <p:cNvGrpSpPr/>
          <p:nvPr/>
        </p:nvGrpSpPr>
        <p:grpSpPr>
          <a:xfrm>
            <a:off x="2718666" y="1293793"/>
            <a:ext cx="359870" cy="395843"/>
            <a:chOff x="5705855" y="2944278"/>
            <a:chExt cx="816771" cy="87486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F5730F8-CEF2-48B9-8D7C-F1273AB35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705855" y="3038855"/>
              <a:ext cx="780290" cy="780290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38D7827D-0233-4D61-A437-FBD62F95F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281843" y="2944278"/>
              <a:ext cx="240783" cy="240783"/>
            </a:xfrm>
            <a:prstGeom prst="rect">
              <a:avLst/>
            </a:prstGeom>
          </p:spPr>
        </p:pic>
      </p:grpSp>
      <p:grpSp>
        <p:nvGrpSpPr>
          <p:cNvPr id="718" name="Group 717">
            <a:extLst>
              <a:ext uri="{FF2B5EF4-FFF2-40B4-BE49-F238E27FC236}">
                <a16:creationId xmlns:a16="http://schemas.microsoft.com/office/drawing/2014/main" id="{6812A771-9CBE-4622-A347-40C13F76D362}"/>
              </a:ext>
            </a:extLst>
          </p:cNvPr>
          <p:cNvGrpSpPr/>
          <p:nvPr/>
        </p:nvGrpSpPr>
        <p:grpSpPr>
          <a:xfrm>
            <a:off x="3643466" y="1320274"/>
            <a:ext cx="359870" cy="395843"/>
            <a:chOff x="5705855" y="2944278"/>
            <a:chExt cx="816771" cy="874867"/>
          </a:xfrm>
        </p:grpSpPr>
        <p:pic>
          <p:nvPicPr>
            <p:cNvPr id="719" name="Picture 718">
              <a:extLst>
                <a:ext uri="{FF2B5EF4-FFF2-40B4-BE49-F238E27FC236}">
                  <a16:creationId xmlns:a16="http://schemas.microsoft.com/office/drawing/2014/main" id="{D7A255EB-14AE-4103-8340-291BE60D9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705855" y="3038855"/>
              <a:ext cx="780290" cy="780290"/>
            </a:xfrm>
            <a:prstGeom prst="rect">
              <a:avLst/>
            </a:prstGeom>
          </p:spPr>
        </p:pic>
        <p:pic>
          <p:nvPicPr>
            <p:cNvPr id="720" name="Graphic 719">
              <a:extLst>
                <a:ext uri="{FF2B5EF4-FFF2-40B4-BE49-F238E27FC236}">
                  <a16:creationId xmlns:a16="http://schemas.microsoft.com/office/drawing/2014/main" id="{84E681FF-F606-49A5-A14E-8854E5180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281843" y="2944278"/>
              <a:ext cx="240783" cy="240783"/>
            </a:xfrm>
            <a:prstGeom prst="rect">
              <a:avLst/>
            </a:prstGeom>
          </p:spPr>
        </p:pic>
      </p:grpSp>
      <p:sp>
        <p:nvSpPr>
          <p:cNvPr id="725" name="Rectangle 724">
            <a:extLst>
              <a:ext uri="{FF2B5EF4-FFF2-40B4-BE49-F238E27FC236}">
                <a16:creationId xmlns:a16="http://schemas.microsoft.com/office/drawing/2014/main" id="{0840CC12-3C41-4111-B491-7E828FD4DB44}"/>
              </a:ext>
            </a:extLst>
          </p:cNvPr>
          <p:cNvSpPr/>
          <p:nvPr/>
        </p:nvSpPr>
        <p:spPr>
          <a:xfrm>
            <a:off x="5837383" y="996306"/>
            <a:ext cx="426720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7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50" dirty="0">
                <a:solidFill>
                  <a:srgbClr val="1A1A1A"/>
                </a:solidFill>
                <a:latin typeface="Segoe UI"/>
              </a:rPr>
              <a:t>DATA</a:t>
            </a:r>
          </a:p>
        </p:txBody>
      </p:sp>
      <p:pic>
        <p:nvPicPr>
          <p:cNvPr id="726" name="Picture 725">
            <a:extLst>
              <a:ext uri="{FF2B5EF4-FFF2-40B4-BE49-F238E27FC236}">
                <a16:creationId xmlns:a16="http://schemas.microsoft.com/office/drawing/2014/main" id="{DDAAC458-435A-485D-8521-F4CD8861089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021" y="951587"/>
            <a:ext cx="276155" cy="276155"/>
          </a:xfrm>
          <a:prstGeom prst="rect">
            <a:avLst/>
          </a:prstGeom>
        </p:spPr>
      </p:pic>
      <p:sp>
        <p:nvSpPr>
          <p:cNvPr id="727" name="Rectangle 726">
            <a:extLst>
              <a:ext uri="{FF2B5EF4-FFF2-40B4-BE49-F238E27FC236}">
                <a16:creationId xmlns:a16="http://schemas.microsoft.com/office/drawing/2014/main" id="{82FCBBA2-D171-4389-9C8E-60A177879B14}"/>
              </a:ext>
            </a:extLst>
          </p:cNvPr>
          <p:cNvSpPr/>
          <p:nvPr/>
        </p:nvSpPr>
        <p:spPr>
          <a:xfrm>
            <a:off x="6928323" y="989467"/>
            <a:ext cx="354584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7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50" dirty="0">
                <a:solidFill>
                  <a:srgbClr val="1A1A1A"/>
                </a:solidFill>
                <a:latin typeface="Segoe UI"/>
              </a:rPr>
              <a:t>AKS</a:t>
            </a:r>
          </a:p>
        </p:txBody>
      </p:sp>
      <p:pic>
        <p:nvPicPr>
          <p:cNvPr id="728" name="Picture 727">
            <a:extLst>
              <a:ext uri="{FF2B5EF4-FFF2-40B4-BE49-F238E27FC236}">
                <a16:creationId xmlns:a16="http://schemas.microsoft.com/office/drawing/2014/main" id="{289B781B-2C0B-4B1F-A86B-299E78EE19E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637" y="949628"/>
            <a:ext cx="276155" cy="276155"/>
          </a:xfrm>
          <a:prstGeom prst="rect">
            <a:avLst/>
          </a:prstGeom>
        </p:spPr>
      </p:pic>
      <p:sp>
        <p:nvSpPr>
          <p:cNvPr id="729" name="Rectangle 728">
            <a:extLst>
              <a:ext uri="{FF2B5EF4-FFF2-40B4-BE49-F238E27FC236}">
                <a16:creationId xmlns:a16="http://schemas.microsoft.com/office/drawing/2014/main" id="{57FA00FE-1E04-4485-90A5-9DB881ADEF5E}"/>
              </a:ext>
            </a:extLst>
          </p:cNvPr>
          <p:cNvSpPr/>
          <p:nvPr/>
        </p:nvSpPr>
        <p:spPr>
          <a:xfrm>
            <a:off x="3107453" y="3380927"/>
            <a:ext cx="714449" cy="6580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7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24">
              <a:solidFill>
                <a:srgbClr val="1A1A1A"/>
              </a:solidFill>
              <a:latin typeface="Segoe UI"/>
            </a:endParaRPr>
          </a:p>
        </p:txBody>
      </p:sp>
      <p:pic>
        <p:nvPicPr>
          <p:cNvPr id="730" name="Graphic 729">
            <a:extLst>
              <a:ext uri="{FF2B5EF4-FFF2-40B4-BE49-F238E27FC236}">
                <a16:creationId xmlns:a16="http://schemas.microsoft.com/office/drawing/2014/main" id="{611FE3B8-46C8-41A9-8548-6A0300D272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38598" y="3386301"/>
            <a:ext cx="214046" cy="184666"/>
          </a:xfrm>
          <a:prstGeom prst="rect">
            <a:avLst/>
          </a:prstGeom>
        </p:spPr>
      </p:pic>
      <p:sp>
        <p:nvSpPr>
          <p:cNvPr id="731" name="Rectangle 730">
            <a:extLst>
              <a:ext uri="{FF2B5EF4-FFF2-40B4-BE49-F238E27FC236}">
                <a16:creationId xmlns:a16="http://schemas.microsoft.com/office/drawing/2014/main" id="{F372C0EA-8062-4D17-942F-38AECD79CA03}"/>
              </a:ext>
            </a:extLst>
          </p:cNvPr>
          <p:cNvSpPr/>
          <p:nvPr/>
        </p:nvSpPr>
        <p:spPr>
          <a:xfrm>
            <a:off x="3182829" y="3870126"/>
            <a:ext cx="641522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7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50" b="1" dirty="0">
                <a:solidFill>
                  <a:srgbClr val="1A1A1A"/>
                </a:solidFill>
                <a:latin typeface="Segoe UI"/>
              </a:rPr>
              <a:t>FIREWALL</a:t>
            </a:r>
          </a:p>
        </p:txBody>
      </p:sp>
      <p:pic>
        <p:nvPicPr>
          <p:cNvPr id="732" name="Graphic 731">
            <a:extLst>
              <a:ext uri="{FF2B5EF4-FFF2-40B4-BE49-F238E27FC236}">
                <a16:creationId xmlns:a16="http://schemas.microsoft.com/office/drawing/2014/main" id="{136FD8D2-0BEB-4FF3-B83B-3B95E99E78A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38759" y="3505327"/>
            <a:ext cx="349026" cy="349026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80DA5A0-FC06-4688-9AE5-FF10C98CAAD1}"/>
              </a:ext>
            </a:extLst>
          </p:cNvPr>
          <p:cNvCxnSpPr>
            <a:cxnSpLocks/>
            <a:stCxn id="729" idx="2"/>
          </p:cNvCxnSpPr>
          <p:nvPr/>
        </p:nvCxnSpPr>
        <p:spPr>
          <a:xfrm>
            <a:off x="3464678" y="4039019"/>
            <a:ext cx="0" cy="887521"/>
          </a:xfrm>
          <a:prstGeom prst="line">
            <a:avLst/>
          </a:prstGeom>
          <a:ln>
            <a:solidFill>
              <a:schemeClr val="tx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3" name="Picture 732">
            <a:extLst>
              <a:ext uri="{FF2B5EF4-FFF2-40B4-BE49-F238E27FC236}">
                <a16:creationId xmlns:a16="http://schemas.microsoft.com/office/drawing/2014/main" id="{A0C5EB3D-5526-4A2D-AB98-3C57C74DE15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070" y="4668177"/>
            <a:ext cx="475323" cy="475323"/>
          </a:xfrm>
          <a:prstGeom prst="rect">
            <a:avLst/>
          </a:prstGeom>
        </p:spPr>
      </p:pic>
      <p:sp>
        <p:nvSpPr>
          <p:cNvPr id="734" name="TextBox 733">
            <a:extLst>
              <a:ext uri="{FF2B5EF4-FFF2-40B4-BE49-F238E27FC236}">
                <a16:creationId xmlns:a16="http://schemas.microsoft.com/office/drawing/2014/main" id="{BD879BD4-C6DB-42BB-9D3F-DCBCD5BD43A1}"/>
              </a:ext>
            </a:extLst>
          </p:cNvPr>
          <p:cNvSpPr txBox="1"/>
          <p:nvPr/>
        </p:nvSpPr>
        <p:spPr>
          <a:xfrm>
            <a:off x="3698393" y="4824450"/>
            <a:ext cx="9300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1A1A1A"/>
                </a:solidFill>
                <a:latin typeface="Segoe UI"/>
              </a:rPr>
              <a:t>Internet</a:t>
            </a:r>
          </a:p>
        </p:txBody>
      </p:sp>
      <p:pic>
        <p:nvPicPr>
          <p:cNvPr id="740" name="Picture 739">
            <a:extLst>
              <a:ext uri="{FF2B5EF4-FFF2-40B4-BE49-F238E27FC236}">
                <a16:creationId xmlns:a16="http://schemas.microsoft.com/office/drawing/2014/main" id="{96C7E6BF-85CF-474E-891B-5C4B07CB3D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220" y="3866094"/>
            <a:ext cx="334477" cy="334477"/>
          </a:xfrm>
          <a:prstGeom prst="rect">
            <a:avLst/>
          </a:prstGeom>
        </p:spPr>
      </p:pic>
      <p:pic>
        <p:nvPicPr>
          <p:cNvPr id="741" name="Picture 740">
            <a:extLst>
              <a:ext uri="{FF2B5EF4-FFF2-40B4-BE49-F238E27FC236}">
                <a16:creationId xmlns:a16="http://schemas.microsoft.com/office/drawing/2014/main" id="{9E3DCE7E-1DC9-4EF5-B451-5E027D48BF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057" y="2876160"/>
            <a:ext cx="334477" cy="334477"/>
          </a:xfrm>
          <a:prstGeom prst="rect">
            <a:avLst/>
          </a:prstGeom>
        </p:spPr>
      </p:pic>
      <p:grpSp>
        <p:nvGrpSpPr>
          <p:cNvPr id="756" name="Group 755">
            <a:extLst>
              <a:ext uri="{FF2B5EF4-FFF2-40B4-BE49-F238E27FC236}">
                <a16:creationId xmlns:a16="http://schemas.microsoft.com/office/drawing/2014/main" id="{7B0EA5FE-07DD-448D-A595-145B6E44CA88}"/>
              </a:ext>
            </a:extLst>
          </p:cNvPr>
          <p:cNvGrpSpPr/>
          <p:nvPr/>
        </p:nvGrpSpPr>
        <p:grpSpPr>
          <a:xfrm>
            <a:off x="7914749" y="1211438"/>
            <a:ext cx="856483" cy="546518"/>
            <a:chOff x="10552993" y="1615251"/>
            <a:chExt cx="1141976" cy="728690"/>
          </a:xfrm>
        </p:grpSpPr>
        <p:pic>
          <p:nvPicPr>
            <p:cNvPr id="746" name="Graphic 745">
              <a:extLst>
                <a:ext uri="{FF2B5EF4-FFF2-40B4-BE49-F238E27FC236}">
                  <a16:creationId xmlns:a16="http://schemas.microsoft.com/office/drawing/2014/main" id="{58AD3897-A776-4608-9B76-26D36B02C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1368688" y="1615251"/>
              <a:ext cx="304135" cy="304135"/>
            </a:xfrm>
            <a:prstGeom prst="rect">
              <a:avLst/>
            </a:prstGeom>
          </p:spPr>
        </p:pic>
        <p:grpSp>
          <p:nvGrpSpPr>
            <p:cNvPr id="748" name="Group 747">
              <a:extLst>
                <a:ext uri="{FF2B5EF4-FFF2-40B4-BE49-F238E27FC236}">
                  <a16:creationId xmlns:a16="http://schemas.microsoft.com/office/drawing/2014/main" id="{324FE634-C260-43B2-8AF6-748AB8855B76}"/>
                </a:ext>
              </a:extLst>
            </p:cNvPr>
            <p:cNvGrpSpPr/>
            <p:nvPr/>
          </p:nvGrpSpPr>
          <p:grpSpPr>
            <a:xfrm>
              <a:off x="10552993" y="1745439"/>
              <a:ext cx="541896" cy="392354"/>
              <a:chOff x="10550061" y="1745439"/>
              <a:chExt cx="681071" cy="392354"/>
            </a:xfrm>
          </p:grpSpPr>
          <p:sp>
            <p:nvSpPr>
              <p:cNvPr id="743" name="Rectangle 742">
                <a:extLst>
                  <a:ext uri="{FF2B5EF4-FFF2-40B4-BE49-F238E27FC236}">
                    <a16:creationId xmlns:a16="http://schemas.microsoft.com/office/drawing/2014/main" id="{EC4F51D3-2C92-4CD5-9217-F19ED26D5549}"/>
                  </a:ext>
                </a:extLst>
              </p:cNvPr>
              <p:cNvSpPr/>
              <p:nvPr/>
            </p:nvSpPr>
            <p:spPr>
              <a:xfrm>
                <a:off x="10550061" y="1745439"/>
                <a:ext cx="657187" cy="392354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75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24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747" name="Rectangle 746">
                <a:extLst>
                  <a:ext uri="{FF2B5EF4-FFF2-40B4-BE49-F238E27FC236}">
                    <a16:creationId xmlns:a16="http://schemas.microsoft.com/office/drawing/2014/main" id="{49F83152-D91A-42A9-846F-B577D48E4123}"/>
                  </a:ext>
                </a:extLst>
              </p:cNvPr>
              <p:cNvSpPr/>
              <p:nvPr/>
            </p:nvSpPr>
            <p:spPr>
              <a:xfrm>
                <a:off x="10644988" y="1818506"/>
                <a:ext cx="586144" cy="276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775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750" b="1" dirty="0">
                    <a:solidFill>
                      <a:srgbClr val="FFFFFF"/>
                    </a:solidFill>
                    <a:latin typeface="Segoe UI"/>
                  </a:rPr>
                  <a:t>SEP</a:t>
                </a:r>
              </a:p>
            </p:txBody>
          </p:sp>
        </p:grpSp>
        <p:pic>
          <p:nvPicPr>
            <p:cNvPr id="750" name="Picture 749">
              <a:extLst>
                <a:ext uri="{FF2B5EF4-FFF2-40B4-BE49-F238E27FC236}">
                  <a16:creationId xmlns:a16="http://schemas.microsoft.com/office/drawing/2014/main" id="{EDD4381E-F427-4CD3-A04C-EC29D14750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1361731" y="2010703"/>
              <a:ext cx="333238" cy="333238"/>
            </a:xfrm>
            <a:prstGeom prst="rect">
              <a:avLst/>
            </a:prstGeom>
          </p:spPr>
        </p:pic>
        <p:cxnSp>
          <p:nvCxnSpPr>
            <p:cNvPr id="752" name="Straight Arrow Connector 751">
              <a:extLst>
                <a:ext uri="{FF2B5EF4-FFF2-40B4-BE49-F238E27FC236}">
                  <a16:creationId xmlns:a16="http://schemas.microsoft.com/office/drawing/2014/main" id="{081A4392-B4E8-41C9-A507-B4C7693C6238}"/>
                </a:ext>
              </a:extLst>
            </p:cNvPr>
            <p:cNvCxnSpPr>
              <a:cxnSpLocks/>
              <a:stCxn id="743" idx="3"/>
              <a:endCxn id="746" idx="1"/>
            </p:cNvCxnSpPr>
            <p:nvPr/>
          </p:nvCxnSpPr>
          <p:spPr>
            <a:xfrm flipV="1">
              <a:off x="11075892" y="1767319"/>
              <a:ext cx="292796" cy="17429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5" name="Straight Arrow Connector 754">
              <a:extLst>
                <a:ext uri="{FF2B5EF4-FFF2-40B4-BE49-F238E27FC236}">
                  <a16:creationId xmlns:a16="http://schemas.microsoft.com/office/drawing/2014/main" id="{6A68603C-D4C3-4ABD-8525-6052143431A0}"/>
                </a:ext>
              </a:extLst>
            </p:cNvPr>
            <p:cNvCxnSpPr>
              <a:stCxn id="743" idx="3"/>
              <a:endCxn id="750" idx="1"/>
            </p:cNvCxnSpPr>
            <p:nvPr/>
          </p:nvCxnSpPr>
          <p:spPr>
            <a:xfrm>
              <a:off x="11075892" y="1941616"/>
              <a:ext cx="285839" cy="23570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7" name="Group 756">
            <a:extLst>
              <a:ext uri="{FF2B5EF4-FFF2-40B4-BE49-F238E27FC236}">
                <a16:creationId xmlns:a16="http://schemas.microsoft.com/office/drawing/2014/main" id="{AB1ABCBA-F01B-4700-90DF-A9BF2569A416}"/>
              </a:ext>
            </a:extLst>
          </p:cNvPr>
          <p:cNvGrpSpPr/>
          <p:nvPr/>
        </p:nvGrpSpPr>
        <p:grpSpPr>
          <a:xfrm>
            <a:off x="7925524" y="2262863"/>
            <a:ext cx="856483" cy="546518"/>
            <a:chOff x="10552993" y="1615251"/>
            <a:chExt cx="1141976" cy="728690"/>
          </a:xfrm>
        </p:grpSpPr>
        <p:pic>
          <p:nvPicPr>
            <p:cNvPr id="758" name="Graphic 757">
              <a:extLst>
                <a:ext uri="{FF2B5EF4-FFF2-40B4-BE49-F238E27FC236}">
                  <a16:creationId xmlns:a16="http://schemas.microsoft.com/office/drawing/2014/main" id="{DBD04CAF-7AAE-4C62-897C-AF418812A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1368688" y="1615251"/>
              <a:ext cx="304135" cy="304135"/>
            </a:xfrm>
            <a:prstGeom prst="rect">
              <a:avLst/>
            </a:prstGeom>
          </p:spPr>
        </p:pic>
        <p:grpSp>
          <p:nvGrpSpPr>
            <p:cNvPr id="759" name="Group 758">
              <a:extLst>
                <a:ext uri="{FF2B5EF4-FFF2-40B4-BE49-F238E27FC236}">
                  <a16:creationId xmlns:a16="http://schemas.microsoft.com/office/drawing/2014/main" id="{E7F208DF-2E48-43C0-80E0-FA8583CC303C}"/>
                </a:ext>
              </a:extLst>
            </p:cNvPr>
            <p:cNvGrpSpPr/>
            <p:nvPr/>
          </p:nvGrpSpPr>
          <p:grpSpPr>
            <a:xfrm>
              <a:off x="10552993" y="1745439"/>
              <a:ext cx="541896" cy="392354"/>
              <a:chOff x="10550061" y="1745439"/>
              <a:chExt cx="681071" cy="392354"/>
            </a:xfrm>
          </p:grpSpPr>
          <p:sp>
            <p:nvSpPr>
              <p:cNvPr id="763" name="Rectangle 762">
                <a:extLst>
                  <a:ext uri="{FF2B5EF4-FFF2-40B4-BE49-F238E27FC236}">
                    <a16:creationId xmlns:a16="http://schemas.microsoft.com/office/drawing/2014/main" id="{27086E31-306C-4D63-A400-E89E1FB65D58}"/>
                  </a:ext>
                </a:extLst>
              </p:cNvPr>
              <p:cNvSpPr/>
              <p:nvPr/>
            </p:nvSpPr>
            <p:spPr>
              <a:xfrm>
                <a:off x="10550061" y="1745439"/>
                <a:ext cx="657187" cy="392354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75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24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764" name="Rectangle 763">
                <a:extLst>
                  <a:ext uri="{FF2B5EF4-FFF2-40B4-BE49-F238E27FC236}">
                    <a16:creationId xmlns:a16="http://schemas.microsoft.com/office/drawing/2014/main" id="{670149C3-A7DB-4C3D-AE55-7DEF050DA2C5}"/>
                  </a:ext>
                </a:extLst>
              </p:cNvPr>
              <p:cNvSpPr/>
              <p:nvPr/>
            </p:nvSpPr>
            <p:spPr>
              <a:xfrm>
                <a:off x="10644988" y="1820822"/>
                <a:ext cx="586144" cy="276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775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750" b="1" dirty="0">
                    <a:solidFill>
                      <a:srgbClr val="FFFFFF"/>
                    </a:solidFill>
                    <a:latin typeface="Segoe UI"/>
                  </a:rPr>
                  <a:t>SEP</a:t>
                </a:r>
              </a:p>
            </p:txBody>
          </p:sp>
        </p:grpSp>
        <p:pic>
          <p:nvPicPr>
            <p:cNvPr id="760" name="Picture 759">
              <a:extLst>
                <a:ext uri="{FF2B5EF4-FFF2-40B4-BE49-F238E27FC236}">
                  <a16:creationId xmlns:a16="http://schemas.microsoft.com/office/drawing/2014/main" id="{A621B130-7ABF-470F-82B7-F582340C0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1361731" y="2010703"/>
              <a:ext cx="333238" cy="333238"/>
            </a:xfrm>
            <a:prstGeom prst="rect">
              <a:avLst/>
            </a:prstGeom>
          </p:spPr>
        </p:pic>
        <p:cxnSp>
          <p:nvCxnSpPr>
            <p:cNvPr id="761" name="Straight Arrow Connector 760">
              <a:extLst>
                <a:ext uri="{FF2B5EF4-FFF2-40B4-BE49-F238E27FC236}">
                  <a16:creationId xmlns:a16="http://schemas.microsoft.com/office/drawing/2014/main" id="{5DCCB960-4536-4698-A0A6-01751258F36E}"/>
                </a:ext>
              </a:extLst>
            </p:cNvPr>
            <p:cNvCxnSpPr>
              <a:cxnSpLocks/>
              <a:stCxn id="763" idx="3"/>
              <a:endCxn id="758" idx="1"/>
            </p:cNvCxnSpPr>
            <p:nvPr/>
          </p:nvCxnSpPr>
          <p:spPr>
            <a:xfrm flipV="1">
              <a:off x="11075892" y="1767319"/>
              <a:ext cx="292796" cy="17429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2" name="Straight Arrow Connector 761">
              <a:extLst>
                <a:ext uri="{FF2B5EF4-FFF2-40B4-BE49-F238E27FC236}">
                  <a16:creationId xmlns:a16="http://schemas.microsoft.com/office/drawing/2014/main" id="{74BB8F96-2A83-4932-AA55-E225BAC61A2C}"/>
                </a:ext>
              </a:extLst>
            </p:cNvPr>
            <p:cNvCxnSpPr>
              <a:stCxn id="763" idx="3"/>
              <a:endCxn id="760" idx="1"/>
            </p:cNvCxnSpPr>
            <p:nvPr/>
          </p:nvCxnSpPr>
          <p:spPr>
            <a:xfrm>
              <a:off x="11075892" y="1941616"/>
              <a:ext cx="285839" cy="23570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5" name="Group 764">
            <a:extLst>
              <a:ext uri="{FF2B5EF4-FFF2-40B4-BE49-F238E27FC236}">
                <a16:creationId xmlns:a16="http://schemas.microsoft.com/office/drawing/2014/main" id="{4B2110E1-396D-4D81-A6E1-B30DD1F15348}"/>
              </a:ext>
            </a:extLst>
          </p:cNvPr>
          <p:cNvGrpSpPr/>
          <p:nvPr/>
        </p:nvGrpSpPr>
        <p:grpSpPr>
          <a:xfrm>
            <a:off x="7925516" y="3272017"/>
            <a:ext cx="856483" cy="546518"/>
            <a:chOff x="10552992" y="1615251"/>
            <a:chExt cx="1141977" cy="728690"/>
          </a:xfrm>
        </p:grpSpPr>
        <p:pic>
          <p:nvPicPr>
            <p:cNvPr id="766" name="Graphic 765">
              <a:extLst>
                <a:ext uri="{FF2B5EF4-FFF2-40B4-BE49-F238E27FC236}">
                  <a16:creationId xmlns:a16="http://schemas.microsoft.com/office/drawing/2014/main" id="{C58E5C33-EDA4-4372-B6C9-AACBAFFA2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1368688" y="1615251"/>
              <a:ext cx="304135" cy="304135"/>
            </a:xfrm>
            <a:prstGeom prst="rect">
              <a:avLst/>
            </a:prstGeom>
          </p:spPr>
        </p:pic>
        <p:grpSp>
          <p:nvGrpSpPr>
            <p:cNvPr id="767" name="Group 766">
              <a:extLst>
                <a:ext uri="{FF2B5EF4-FFF2-40B4-BE49-F238E27FC236}">
                  <a16:creationId xmlns:a16="http://schemas.microsoft.com/office/drawing/2014/main" id="{793E7967-CFD8-44C9-B467-B0B0253F6CC2}"/>
                </a:ext>
              </a:extLst>
            </p:cNvPr>
            <p:cNvGrpSpPr/>
            <p:nvPr/>
          </p:nvGrpSpPr>
          <p:grpSpPr>
            <a:xfrm>
              <a:off x="10552992" y="1745439"/>
              <a:ext cx="532407" cy="392354"/>
              <a:chOff x="10550061" y="1745439"/>
              <a:chExt cx="669145" cy="392354"/>
            </a:xfrm>
          </p:grpSpPr>
          <p:sp>
            <p:nvSpPr>
              <p:cNvPr id="771" name="Rectangle 770">
                <a:extLst>
                  <a:ext uri="{FF2B5EF4-FFF2-40B4-BE49-F238E27FC236}">
                    <a16:creationId xmlns:a16="http://schemas.microsoft.com/office/drawing/2014/main" id="{3D962D15-0AF5-4C57-9930-F7C756C3A90E}"/>
                  </a:ext>
                </a:extLst>
              </p:cNvPr>
              <p:cNvSpPr/>
              <p:nvPr/>
            </p:nvSpPr>
            <p:spPr>
              <a:xfrm>
                <a:off x="10550061" y="1745439"/>
                <a:ext cx="657187" cy="392354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75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24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772" name="Rectangle 771">
                <a:extLst>
                  <a:ext uri="{FF2B5EF4-FFF2-40B4-BE49-F238E27FC236}">
                    <a16:creationId xmlns:a16="http://schemas.microsoft.com/office/drawing/2014/main" id="{328F81FD-0BF1-410B-8678-F37354F9082A}"/>
                  </a:ext>
                </a:extLst>
              </p:cNvPr>
              <p:cNvSpPr/>
              <p:nvPr/>
            </p:nvSpPr>
            <p:spPr>
              <a:xfrm>
                <a:off x="10633062" y="1818506"/>
                <a:ext cx="586144" cy="276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775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750" b="1" dirty="0">
                    <a:solidFill>
                      <a:srgbClr val="FFFFFF"/>
                    </a:solidFill>
                    <a:latin typeface="Segoe UI"/>
                  </a:rPr>
                  <a:t>SEP</a:t>
                </a:r>
              </a:p>
            </p:txBody>
          </p:sp>
        </p:grpSp>
        <p:pic>
          <p:nvPicPr>
            <p:cNvPr id="768" name="Picture 767">
              <a:extLst>
                <a:ext uri="{FF2B5EF4-FFF2-40B4-BE49-F238E27FC236}">
                  <a16:creationId xmlns:a16="http://schemas.microsoft.com/office/drawing/2014/main" id="{5874C75F-5AB4-4DC8-BDBD-AF2B25A3A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1361731" y="2010703"/>
              <a:ext cx="333238" cy="333238"/>
            </a:xfrm>
            <a:prstGeom prst="rect">
              <a:avLst/>
            </a:prstGeom>
          </p:spPr>
        </p:pic>
        <p:cxnSp>
          <p:nvCxnSpPr>
            <p:cNvPr id="769" name="Straight Arrow Connector 768">
              <a:extLst>
                <a:ext uri="{FF2B5EF4-FFF2-40B4-BE49-F238E27FC236}">
                  <a16:creationId xmlns:a16="http://schemas.microsoft.com/office/drawing/2014/main" id="{A02C0567-BB85-4357-90C9-6B969D7287AA}"/>
                </a:ext>
              </a:extLst>
            </p:cNvPr>
            <p:cNvCxnSpPr>
              <a:cxnSpLocks/>
              <a:stCxn id="771" idx="3"/>
              <a:endCxn id="766" idx="1"/>
            </p:cNvCxnSpPr>
            <p:nvPr/>
          </p:nvCxnSpPr>
          <p:spPr>
            <a:xfrm flipV="1">
              <a:off x="11075892" y="1767319"/>
              <a:ext cx="292796" cy="17429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0" name="Straight Arrow Connector 769">
              <a:extLst>
                <a:ext uri="{FF2B5EF4-FFF2-40B4-BE49-F238E27FC236}">
                  <a16:creationId xmlns:a16="http://schemas.microsoft.com/office/drawing/2014/main" id="{460A59E5-2423-4163-B454-88F6255BA699}"/>
                </a:ext>
              </a:extLst>
            </p:cNvPr>
            <p:cNvCxnSpPr>
              <a:stCxn id="771" idx="3"/>
              <a:endCxn id="768" idx="1"/>
            </p:cNvCxnSpPr>
            <p:nvPr/>
          </p:nvCxnSpPr>
          <p:spPr>
            <a:xfrm>
              <a:off x="11075892" y="1941616"/>
              <a:ext cx="285839" cy="23570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3" name="Group 772">
            <a:extLst>
              <a:ext uri="{FF2B5EF4-FFF2-40B4-BE49-F238E27FC236}">
                <a16:creationId xmlns:a16="http://schemas.microsoft.com/office/drawing/2014/main" id="{B37BDC3A-E445-41AC-8ADF-D7F1A5E8710D}"/>
              </a:ext>
            </a:extLst>
          </p:cNvPr>
          <p:cNvGrpSpPr/>
          <p:nvPr/>
        </p:nvGrpSpPr>
        <p:grpSpPr>
          <a:xfrm>
            <a:off x="7939959" y="4250084"/>
            <a:ext cx="856483" cy="546518"/>
            <a:chOff x="10552993" y="1615251"/>
            <a:chExt cx="1141976" cy="728690"/>
          </a:xfrm>
        </p:grpSpPr>
        <p:pic>
          <p:nvPicPr>
            <p:cNvPr id="774" name="Graphic 773">
              <a:extLst>
                <a:ext uri="{FF2B5EF4-FFF2-40B4-BE49-F238E27FC236}">
                  <a16:creationId xmlns:a16="http://schemas.microsoft.com/office/drawing/2014/main" id="{184B7127-2946-4685-97E1-17F85E036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1368688" y="1615251"/>
              <a:ext cx="304135" cy="304135"/>
            </a:xfrm>
            <a:prstGeom prst="rect">
              <a:avLst/>
            </a:prstGeom>
          </p:spPr>
        </p:pic>
        <p:grpSp>
          <p:nvGrpSpPr>
            <p:cNvPr id="775" name="Group 774">
              <a:extLst>
                <a:ext uri="{FF2B5EF4-FFF2-40B4-BE49-F238E27FC236}">
                  <a16:creationId xmlns:a16="http://schemas.microsoft.com/office/drawing/2014/main" id="{C72D6CB9-8970-4158-A960-445DBB93A836}"/>
                </a:ext>
              </a:extLst>
            </p:cNvPr>
            <p:cNvGrpSpPr/>
            <p:nvPr/>
          </p:nvGrpSpPr>
          <p:grpSpPr>
            <a:xfrm>
              <a:off x="10552993" y="1745439"/>
              <a:ext cx="552366" cy="392354"/>
              <a:chOff x="10550061" y="1745439"/>
              <a:chExt cx="694230" cy="392354"/>
            </a:xfrm>
          </p:grpSpPr>
          <p:sp>
            <p:nvSpPr>
              <p:cNvPr id="779" name="Rectangle 778">
                <a:extLst>
                  <a:ext uri="{FF2B5EF4-FFF2-40B4-BE49-F238E27FC236}">
                    <a16:creationId xmlns:a16="http://schemas.microsoft.com/office/drawing/2014/main" id="{E397F0AD-C67F-4654-BB2E-5AB14ADE0FA3}"/>
                  </a:ext>
                </a:extLst>
              </p:cNvPr>
              <p:cNvSpPr/>
              <p:nvPr/>
            </p:nvSpPr>
            <p:spPr>
              <a:xfrm>
                <a:off x="10550061" y="1745439"/>
                <a:ext cx="657187" cy="392354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75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24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780" name="Rectangle 779">
                <a:extLst>
                  <a:ext uri="{FF2B5EF4-FFF2-40B4-BE49-F238E27FC236}">
                    <a16:creationId xmlns:a16="http://schemas.microsoft.com/office/drawing/2014/main" id="{1B7AD0C8-BDAD-4EB3-847F-95174FABC6F0}"/>
                  </a:ext>
                </a:extLst>
              </p:cNvPr>
              <p:cNvSpPr/>
              <p:nvPr/>
            </p:nvSpPr>
            <p:spPr>
              <a:xfrm>
                <a:off x="10658147" y="1824358"/>
                <a:ext cx="586144" cy="276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775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750" b="1" dirty="0">
                    <a:solidFill>
                      <a:srgbClr val="FFFFFF"/>
                    </a:solidFill>
                    <a:latin typeface="Segoe UI"/>
                  </a:rPr>
                  <a:t>SEP</a:t>
                </a:r>
              </a:p>
            </p:txBody>
          </p:sp>
        </p:grpSp>
        <p:pic>
          <p:nvPicPr>
            <p:cNvPr id="776" name="Picture 775">
              <a:extLst>
                <a:ext uri="{FF2B5EF4-FFF2-40B4-BE49-F238E27FC236}">
                  <a16:creationId xmlns:a16="http://schemas.microsoft.com/office/drawing/2014/main" id="{4191D0C1-0850-4BCC-B012-EC952C5FF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1361731" y="2010703"/>
              <a:ext cx="333238" cy="333238"/>
            </a:xfrm>
            <a:prstGeom prst="rect">
              <a:avLst/>
            </a:prstGeom>
          </p:spPr>
        </p:pic>
        <p:cxnSp>
          <p:nvCxnSpPr>
            <p:cNvPr id="777" name="Straight Arrow Connector 776">
              <a:extLst>
                <a:ext uri="{FF2B5EF4-FFF2-40B4-BE49-F238E27FC236}">
                  <a16:creationId xmlns:a16="http://schemas.microsoft.com/office/drawing/2014/main" id="{9B066D17-1B49-4ACF-B10F-02309A08962A}"/>
                </a:ext>
              </a:extLst>
            </p:cNvPr>
            <p:cNvCxnSpPr>
              <a:cxnSpLocks/>
              <a:stCxn id="779" idx="3"/>
              <a:endCxn id="774" idx="1"/>
            </p:cNvCxnSpPr>
            <p:nvPr/>
          </p:nvCxnSpPr>
          <p:spPr>
            <a:xfrm flipV="1">
              <a:off x="11075892" y="1767319"/>
              <a:ext cx="292796" cy="17429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8" name="Straight Arrow Connector 777">
              <a:extLst>
                <a:ext uri="{FF2B5EF4-FFF2-40B4-BE49-F238E27FC236}">
                  <a16:creationId xmlns:a16="http://schemas.microsoft.com/office/drawing/2014/main" id="{A0B20551-E7D5-42D5-9FF0-47E2086022DD}"/>
                </a:ext>
              </a:extLst>
            </p:cNvPr>
            <p:cNvCxnSpPr>
              <a:stCxn id="779" idx="3"/>
              <a:endCxn id="776" idx="1"/>
            </p:cNvCxnSpPr>
            <p:nvPr/>
          </p:nvCxnSpPr>
          <p:spPr>
            <a:xfrm>
              <a:off x="11075892" y="1941616"/>
              <a:ext cx="285839" cy="23570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" name="Rectangle 203">
            <a:extLst>
              <a:ext uri="{FF2B5EF4-FFF2-40B4-BE49-F238E27FC236}">
                <a16:creationId xmlns:a16="http://schemas.microsoft.com/office/drawing/2014/main" id="{51932B89-875C-4355-B15E-53F0C4A76952}"/>
              </a:ext>
            </a:extLst>
          </p:cNvPr>
          <p:cNvSpPr/>
          <p:nvPr/>
        </p:nvSpPr>
        <p:spPr>
          <a:xfrm>
            <a:off x="3055892" y="3317822"/>
            <a:ext cx="851289" cy="791065"/>
          </a:xfrm>
          <a:prstGeom prst="rect">
            <a:avLst/>
          </a:prstGeom>
          <a:noFill/>
          <a:ln>
            <a:solidFill>
              <a:srgbClr val="7030A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7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latin typeface="Segoe UI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980C130-44E9-4061-8171-3338EFD615C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815583" y="1349947"/>
            <a:ext cx="228600" cy="228600"/>
          </a:xfrm>
          <a:prstGeom prst="rect">
            <a:avLst/>
          </a:prstGeom>
        </p:spPr>
      </p:pic>
      <p:pic>
        <p:nvPicPr>
          <p:cNvPr id="205" name="Graphic 204">
            <a:extLst>
              <a:ext uri="{FF2B5EF4-FFF2-40B4-BE49-F238E27FC236}">
                <a16:creationId xmlns:a16="http://schemas.microsoft.com/office/drawing/2014/main" id="{1FDF8998-1E31-4EB2-A435-5FB948F44D4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812993" y="2416824"/>
            <a:ext cx="228600" cy="228600"/>
          </a:xfrm>
          <a:prstGeom prst="rect">
            <a:avLst/>
          </a:prstGeom>
        </p:spPr>
      </p:pic>
      <p:pic>
        <p:nvPicPr>
          <p:cNvPr id="206" name="Graphic 205">
            <a:extLst>
              <a:ext uri="{FF2B5EF4-FFF2-40B4-BE49-F238E27FC236}">
                <a16:creationId xmlns:a16="http://schemas.microsoft.com/office/drawing/2014/main" id="{4FCA0FF6-6980-4390-823C-B6FAC5C7075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827256" y="3435324"/>
            <a:ext cx="228600" cy="228600"/>
          </a:xfrm>
          <a:prstGeom prst="rect">
            <a:avLst/>
          </a:prstGeom>
        </p:spPr>
      </p:pic>
      <p:pic>
        <p:nvPicPr>
          <p:cNvPr id="207" name="Graphic 206">
            <a:extLst>
              <a:ext uri="{FF2B5EF4-FFF2-40B4-BE49-F238E27FC236}">
                <a16:creationId xmlns:a16="http://schemas.microsoft.com/office/drawing/2014/main" id="{9057E4C9-83C2-4FB3-A4C7-229E0E474FB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835212" y="4438089"/>
            <a:ext cx="228600" cy="2286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93D016F7-CD70-475C-A612-2E763ED2396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333977" y="785776"/>
            <a:ext cx="289550" cy="289550"/>
          </a:xfrm>
          <a:prstGeom prst="rect">
            <a:avLst/>
          </a:prstGeom>
        </p:spPr>
      </p:pic>
      <p:pic>
        <p:nvPicPr>
          <p:cNvPr id="209" name="Graphic 208">
            <a:extLst>
              <a:ext uri="{FF2B5EF4-FFF2-40B4-BE49-F238E27FC236}">
                <a16:creationId xmlns:a16="http://schemas.microsoft.com/office/drawing/2014/main" id="{FFDE048C-6738-4365-8B60-53C8948B274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332462" y="1904061"/>
            <a:ext cx="289550" cy="289550"/>
          </a:xfrm>
          <a:prstGeom prst="rect">
            <a:avLst/>
          </a:prstGeom>
        </p:spPr>
      </p:pic>
      <p:pic>
        <p:nvPicPr>
          <p:cNvPr id="210" name="Graphic 209">
            <a:extLst>
              <a:ext uri="{FF2B5EF4-FFF2-40B4-BE49-F238E27FC236}">
                <a16:creationId xmlns:a16="http://schemas.microsoft.com/office/drawing/2014/main" id="{5A31BD21-7BE7-4DBA-90BE-1943786B437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339174" y="2914165"/>
            <a:ext cx="289550" cy="289550"/>
          </a:xfrm>
          <a:prstGeom prst="rect">
            <a:avLst/>
          </a:prstGeom>
        </p:spPr>
      </p:pic>
      <p:pic>
        <p:nvPicPr>
          <p:cNvPr id="211" name="Graphic 210">
            <a:extLst>
              <a:ext uri="{FF2B5EF4-FFF2-40B4-BE49-F238E27FC236}">
                <a16:creationId xmlns:a16="http://schemas.microsoft.com/office/drawing/2014/main" id="{89C1EA81-F428-4E1B-89EA-DEB6B5C7AE3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323429" y="3924026"/>
            <a:ext cx="289550" cy="289550"/>
          </a:xfrm>
          <a:prstGeom prst="rect">
            <a:avLst/>
          </a:prstGeom>
        </p:spPr>
      </p:pic>
      <p:pic>
        <p:nvPicPr>
          <p:cNvPr id="212" name="Graphic 211">
            <a:extLst>
              <a:ext uri="{FF2B5EF4-FFF2-40B4-BE49-F238E27FC236}">
                <a16:creationId xmlns:a16="http://schemas.microsoft.com/office/drawing/2014/main" id="{A949E845-2F6C-4883-BE55-06BD3CD799D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2225139" y="810630"/>
            <a:ext cx="289550" cy="2895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9F4534-168A-41A7-91D2-A09BED6AE02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49" y="2534399"/>
            <a:ext cx="324789" cy="324789"/>
          </a:xfrm>
          <a:prstGeom prst="rect">
            <a:avLst/>
          </a:prstGeom>
        </p:spPr>
      </p:pic>
      <p:sp>
        <p:nvSpPr>
          <p:cNvPr id="217" name="Rectangle 216">
            <a:extLst>
              <a:ext uri="{FF2B5EF4-FFF2-40B4-BE49-F238E27FC236}">
                <a16:creationId xmlns:a16="http://schemas.microsoft.com/office/drawing/2014/main" id="{D8471E6C-B1B5-4600-A172-EDF11DC7253B}"/>
              </a:ext>
            </a:extLst>
          </p:cNvPr>
          <p:cNvSpPr/>
          <p:nvPr/>
        </p:nvSpPr>
        <p:spPr>
          <a:xfrm>
            <a:off x="5840227" y="1356346"/>
            <a:ext cx="6046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50" b="1" dirty="0">
                <a:solidFill>
                  <a:srgbClr val="1A1A1A"/>
                </a:solidFill>
                <a:latin typeface="Segoe UI"/>
              </a:rPr>
              <a:t>AKS </a:t>
            </a:r>
          </a:p>
          <a:p>
            <a:pPr algn="ctr" defTabSz="6857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50" b="1" dirty="0">
                <a:solidFill>
                  <a:srgbClr val="1A1A1A"/>
                </a:solidFill>
                <a:latin typeface="Segoe UI"/>
              </a:rPr>
              <a:t>DataSync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2806FFE5-8CE6-450F-BD08-F0324A33A0AF}"/>
              </a:ext>
            </a:extLst>
          </p:cNvPr>
          <p:cNvSpPr/>
          <p:nvPr/>
        </p:nvSpPr>
        <p:spPr>
          <a:xfrm>
            <a:off x="5857772" y="3414560"/>
            <a:ext cx="6046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50" b="1" dirty="0">
                <a:solidFill>
                  <a:srgbClr val="1A1A1A"/>
                </a:solidFill>
                <a:latin typeface="Segoe UI"/>
              </a:rPr>
              <a:t>AKS </a:t>
            </a:r>
          </a:p>
          <a:p>
            <a:pPr algn="ctr" defTabSz="6857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50" b="1" dirty="0">
                <a:solidFill>
                  <a:srgbClr val="1A1A1A"/>
                </a:solidFill>
                <a:latin typeface="Segoe UI"/>
              </a:rPr>
              <a:t>DataSync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43C6E47C-CABF-4078-9AB7-4F43B4CE882B}"/>
              </a:ext>
            </a:extLst>
          </p:cNvPr>
          <p:cNvSpPr/>
          <p:nvPr/>
        </p:nvSpPr>
        <p:spPr>
          <a:xfrm>
            <a:off x="5839893" y="4412213"/>
            <a:ext cx="6046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50" b="1" dirty="0">
                <a:solidFill>
                  <a:srgbClr val="1A1A1A"/>
                </a:solidFill>
                <a:latin typeface="Segoe UI"/>
              </a:rPr>
              <a:t>AKS </a:t>
            </a:r>
          </a:p>
          <a:p>
            <a:pPr algn="ctr" defTabSz="6857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50" b="1" dirty="0">
                <a:solidFill>
                  <a:srgbClr val="1A1A1A"/>
                </a:solidFill>
                <a:latin typeface="Segoe UI"/>
              </a:rPr>
              <a:t>DataSync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4941426A-DE83-4D1D-B330-67C22702823E}"/>
              </a:ext>
            </a:extLst>
          </p:cNvPr>
          <p:cNvSpPr/>
          <p:nvPr/>
        </p:nvSpPr>
        <p:spPr>
          <a:xfrm>
            <a:off x="5837383" y="2001283"/>
            <a:ext cx="426720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7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50" dirty="0">
                <a:solidFill>
                  <a:srgbClr val="1A1A1A"/>
                </a:solidFill>
                <a:latin typeface="Segoe UI"/>
              </a:rPr>
              <a:t>DATA</a:t>
            </a: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7C72C7BE-43DD-4C4A-9314-2C9E8E99D935}"/>
              </a:ext>
            </a:extLst>
          </p:cNvPr>
          <p:cNvSpPr/>
          <p:nvPr/>
        </p:nvSpPr>
        <p:spPr>
          <a:xfrm>
            <a:off x="5781301" y="3040630"/>
            <a:ext cx="426720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7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50" dirty="0">
                <a:solidFill>
                  <a:srgbClr val="1A1A1A"/>
                </a:solidFill>
                <a:latin typeface="Segoe UI"/>
              </a:rPr>
              <a:t>DATA</a:t>
            </a: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5946B52C-0424-4C06-A3F9-FEDAC5145B7D}"/>
              </a:ext>
            </a:extLst>
          </p:cNvPr>
          <p:cNvSpPr/>
          <p:nvPr/>
        </p:nvSpPr>
        <p:spPr>
          <a:xfrm>
            <a:off x="5801371" y="4022041"/>
            <a:ext cx="426720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7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50" dirty="0">
                <a:solidFill>
                  <a:srgbClr val="1A1A1A"/>
                </a:solidFill>
                <a:latin typeface="Segoe UI"/>
              </a:rPr>
              <a:t>DATA</a:t>
            </a: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24A52E2D-BAA9-427D-B653-FD67CBA86A03}"/>
              </a:ext>
            </a:extLst>
          </p:cNvPr>
          <p:cNvSpPr/>
          <p:nvPr/>
        </p:nvSpPr>
        <p:spPr>
          <a:xfrm>
            <a:off x="6919869" y="2008268"/>
            <a:ext cx="354584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7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50" dirty="0">
                <a:solidFill>
                  <a:srgbClr val="1A1A1A"/>
                </a:solidFill>
                <a:latin typeface="Segoe UI"/>
              </a:rPr>
              <a:t>AKS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BE2510E3-66C8-4E43-A771-7F0CFFC781F7}"/>
              </a:ext>
            </a:extLst>
          </p:cNvPr>
          <p:cNvSpPr/>
          <p:nvPr/>
        </p:nvSpPr>
        <p:spPr>
          <a:xfrm>
            <a:off x="6911861" y="3037950"/>
            <a:ext cx="354584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7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50" dirty="0">
                <a:solidFill>
                  <a:srgbClr val="1A1A1A"/>
                </a:solidFill>
                <a:latin typeface="Segoe UI"/>
              </a:rPr>
              <a:t>AKS</a:t>
            </a:r>
          </a:p>
        </p:txBody>
      </p:sp>
      <p:pic>
        <p:nvPicPr>
          <p:cNvPr id="182" name="Picture 181">
            <a:extLst>
              <a:ext uri="{FF2B5EF4-FFF2-40B4-BE49-F238E27FC236}">
                <a16:creationId xmlns:a16="http://schemas.microsoft.com/office/drawing/2014/main" id="{D2640FF8-6DA1-4C60-B0FD-37AABF5C337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175" y="2998111"/>
            <a:ext cx="276155" cy="276155"/>
          </a:xfrm>
          <a:prstGeom prst="rect">
            <a:avLst/>
          </a:prstGeom>
        </p:spPr>
      </p:pic>
      <p:sp>
        <p:nvSpPr>
          <p:cNvPr id="183" name="Rectangle 182">
            <a:extLst>
              <a:ext uri="{FF2B5EF4-FFF2-40B4-BE49-F238E27FC236}">
                <a16:creationId xmlns:a16="http://schemas.microsoft.com/office/drawing/2014/main" id="{B3FF2BC0-167C-4FD1-8865-5A67E00EB2A3}"/>
              </a:ext>
            </a:extLst>
          </p:cNvPr>
          <p:cNvSpPr/>
          <p:nvPr/>
        </p:nvSpPr>
        <p:spPr>
          <a:xfrm>
            <a:off x="6954314" y="3999053"/>
            <a:ext cx="354584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7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50" dirty="0">
                <a:solidFill>
                  <a:srgbClr val="1A1A1A"/>
                </a:solidFill>
                <a:latin typeface="Segoe UI"/>
              </a:rPr>
              <a:t>AKS</a:t>
            </a:r>
          </a:p>
        </p:txBody>
      </p:sp>
      <p:pic>
        <p:nvPicPr>
          <p:cNvPr id="184" name="Picture 183">
            <a:extLst>
              <a:ext uri="{FF2B5EF4-FFF2-40B4-BE49-F238E27FC236}">
                <a16:creationId xmlns:a16="http://schemas.microsoft.com/office/drawing/2014/main" id="{37B454D0-5CE3-40FF-8C02-21BE98F6CD4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628" y="3959214"/>
            <a:ext cx="276155" cy="27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3014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48B7B1E4-1DA2-4ADD-A7D7-E8B1DCEEC923}"/>
              </a:ext>
            </a:extLst>
          </p:cNvPr>
          <p:cNvSpPr/>
          <p:nvPr/>
        </p:nvSpPr>
        <p:spPr>
          <a:xfrm>
            <a:off x="5099807" y="2007148"/>
            <a:ext cx="3460962" cy="2954033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740FE4A-C797-49BD-A72D-318783F52AF8}"/>
              </a:ext>
            </a:extLst>
          </p:cNvPr>
          <p:cNvSpPr/>
          <p:nvPr/>
        </p:nvSpPr>
        <p:spPr>
          <a:xfrm>
            <a:off x="523794" y="2007148"/>
            <a:ext cx="3460962" cy="2954033"/>
          </a:xfrm>
          <a:prstGeom prst="rect">
            <a:avLst/>
          </a:prstGeom>
          <a:solidFill>
            <a:schemeClr val="bg2">
              <a:lumMod val="90000"/>
              <a:alpha val="50196"/>
            </a:schemeClr>
          </a:solidFill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49FDF5-38B5-46DE-8971-E785F9AFE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920" y="2831762"/>
            <a:ext cx="346249" cy="346249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D1FA368C-6688-47D0-9346-EF327A11A1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341" y="4237554"/>
            <a:ext cx="414678" cy="414678"/>
          </a:xfrm>
          <a:prstGeom prst="rect">
            <a:avLst/>
          </a:prstGeom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5F98FD4D-A0DD-4A41-8322-7F1CA4C71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Multi-Region Setup</a:t>
            </a:r>
          </a:p>
        </p:txBody>
      </p:sp>
      <p:pic>
        <p:nvPicPr>
          <p:cNvPr id="34" name="Picture 4" descr="Related image">
            <a:extLst>
              <a:ext uri="{FF2B5EF4-FFF2-40B4-BE49-F238E27FC236}">
                <a16:creationId xmlns:a16="http://schemas.microsoft.com/office/drawing/2014/main" id="{E3AC73C2-7B43-4C85-8E83-D19454AA9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715" y="3896992"/>
            <a:ext cx="833222" cy="43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A869D98-97D7-4351-BA7D-0D9D51DDD0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769" y="3550742"/>
            <a:ext cx="346250" cy="34625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E82CA1A-C8B2-44FE-99E8-FE77554189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964" y="2748489"/>
            <a:ext cx="456393" cy="45639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A0AD3C9-3914-428B-B1F2-E9CD3D9A621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731" y="993519"/>
            <a:ext cx="346249" cy="34624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EEAD52F-62C2-4C3A-B1F7-F16E8CF5BEE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669" y="1497447"/>
            <a:ext cx="346249" cy="346249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FB069477-A0C6-485F-A914-1ECA36249D2C}"/>
              </a:ext>
            </a:extLst>
          </p:cNvPr>
          <p:cNvSpPr/>
          <p:nvPr/>
        </p:nvSpPr>
        <p:spPr>
          <a:xfrm>
            <a:off x="7315200" y="2005645"/>
            <a:ext cx="1052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Central US </a:t>
            </a:r>
          </a:p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REGION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31C6B3F2-D944-4551-A484-6388183668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97637" y="2726439"/>
            <a:ext cx="411860" cy="38187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F36C919-B93E-40AA-B5D0-5334DCD121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11937" y="2840739"/>
            <a:ext cx="411860" cy="38187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12DEA07-FD3B-47B5-9DAE-D776B73EF5A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26237" y="2955039"/>
            <a:ext cx="411860" cy="381871"/>
          </a:xfrm>
          <a:prstGeom prst="rect">
            <a:avLst/>
          </a:prstGeom>
        </p:spPr>
      </p:pic>
      <p:pic>
        <p:nvPicPr>
          <p:cNvPr id="56" name="Picture 6" descr="Related image">
            <a:extLst>
              <a:ext uri="{FF2B5EF4-FFF2-40B4-BE49-F238E27FC236}">
                <a16:creationId xmlns:a16="http://schemas.microsoft.com/office/drawing/2014/main" id="{CC235D1D-3D62-4D3C-9A62-41E15BDF3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208" y="2984236"/>
            <a:ext cx="240894" cy="24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9980539D-037B-49B0-BC5D-AE651C3A3CA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245" y="3856781"/>
            <a:ext cx="490991" cy="490991"/>
          </a:xfrm>
          <a:prstGeom prst="rect">
            <a:avLst/>
          </a:prstGeom>
        </p:spPr>
      </p:pic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34E7C3E9-D56F-4807-A344-071A756CD2E7}"/>
              </a:ext>
            </a:extLst>
          </p:cNvPr>
          <p:cNvCxnSpPr>
            <a:cxnSpLocks/>
            <a:stCxn id="43" idx="2"/>
            <a:endCxn id="67" idx="1"/>
          </p:cNvCxnSpPr>
          <p:nvPr/>
        </p:nvCxnSpPr>
        <p:spPr>
          <a:xfrm rot="16200000" flipH="1">
            <a:off x="4894826" y="1451664"/>
            <a:ext cx="404200" cy="1188263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427444F-5ACA-496B-981C-C70F57A62368}"/>
              </a:ext>
            </a:extLst>
          </p:cNvPr>
          <p:cNvCxnSpPr>
            <a:stCxn id="42" idx="2"/>
            <a:endCxn id="43" idx="0"/>
          </p:cNvCxnSpPr>
          <p:nvPr/>
        </p:nvCxnSpPr>
        <p:spPr>
          <a:xfrm flipH="1">
            <a:off x="4502794" y="1339767"/>
            <a:ext cx="1062" cy="1576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7ECC6FC-D205-4E78-870D-D344C31B5576}"/>
              </a:ext>
            </a:extLst>
          </p:cNvPr>
          <p:cNvCxnSpPr>
            <a:cxnSpLocks/>
          </p:cNvCxnSpPr>
          <p:nvPr/>
        </p:nvCxnSpPr>
        <p:spPr>
          <a:xfrm>
            <a:off x="4502794" y="555388"/>
            <a:ext cx="4915" cy="4159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6931FDEC-466A-4A57-BFBC-B32227B52AE0}"/>
              </a:ext>
            </a:extLst>
          </p:cNvPr>
          <p:cNvCxnSpPr>
            <a:cxnSpLocks/>
            <a:stCxn id="55" idx="2"/>
            <a:endCxn id="34" idx="0"/>
          </p:cNvCxnSpPr>
          <p:nvPr/>
        </p:nvCxnSpPr>
        <p:spPr>
          <a:xfrm rot="16200000" flipH="1">
            <a:off x="6010705" y="3458371"/>
            <a:ext cx="560082" cy="31715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4E78CFF1-C303-4F23-A442-A2E8EE42CB9C}"/>
              </a:ext>
            </a:extLst>
          </p:cNvPr>
          <p:cNvCxnSpPr>
            <a:cxnSpLocks/>
            <a:endCxn id="82" idx="3"/>
          </p:cNvCxnSpPr>
          <p:nvPr/>
        </p:nvCxnSpPr>
        <p:spPr>
          <a:xfrm rot="10800000" flipV="1">
            <a:off x="4793998" y="3336909"/>
            <a:ext cx="1223162" cy="46090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A2B195C-E189-4F54-8B95-3DE7CFC59356}"/>
              </a:ext>
            </a:extLst>
          </p:cNvPr>
          <p:cNvCxnSpPr/>
          <p:nvPr/>
        </p:nvCxnSpPr>
        <p:spPr>
          <a:xfrm>
            <a:off x="6428385" y="2984236"/>
            <a:ext cx="41661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C479F4C5-6A07-4344-9C04-E024D71978A2}"/>
              </a:ext>
            </a:extLst>
          </p:cNvPr>
          <p:cNvSpPr/>
          <p:nvPr/>
        </p:nvSpPr>
        <p:spPr>
          <a:xfrm>
            <a:off x="359981" y="963505"/>
            <a:ext cx="8347600" cy="4121213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B70DA51-A946-492D-96CC-0EE9F589E2AD}"/>
              </a:ext>
            </a:extLst>
          </p:cNvPr>
          <p:cNvSpPr/>
          <p:nvPr/>
        </p:nvSpPr>
        <p:spPr>
          <a:xfrm>
            <a:off x="3064769" y="4242100"/>
            <a:ext cx="595036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50" dirty="0">
                <a:solidFill>
                  <a:prstClr val="black"/>
                </a:solidFill>
                <a:latin typeface="Calibri"/>
              </a:rPr>
              <a:t>Secondary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BC63262-45C5-45CC-98FA-C162D1FC883C}"/>
              </a:ext>
            </a:extLst>
          </p:cNvPr>
          <p:cNvSpPr/>
          <p:nvPr/>
        </p:nvSpPr>
        <p:spPr>
          <a:xfrm>
            <a:off x="5213985" y="4260424"/>
            <a:ext cx="490840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50" dirty="0">
                <a:solidFill>
                  <a:prstClr val="black"/>
                </a:solidFill>
                <a:latin typeface="Calibri"/>
              </a:rPr>
              <a:t>Primary</a:t>
            </a:r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FAD0B70A-348D-409F-9272-9A8D641DAE6E}"/>
              </a:ext>
            </a:extLst>
          </p:cNvPr>
          <p:cNvCxnSpPr>
            <a:cxnSpLocks/>
          </p:cNvCxnSpPr>
          <p:nvPr/>
        </p:nvCxnSpPr>
        <p:spPr>
          <a:xfrm rot="5400000" flipH="1">
            <a:off x="4389175" y="3396334"/>
            <a:ext cx="18324" cy="2097119"/>
          </a:xfrm>
          <a:prstGeom prst="bentConnector3">
            <a:avLst>
              <a:gd name="adj1" fmla="val -1577259"/>
            </a:avLst>
          </a:prstGeom>
          <a:ln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D389E50B-3D4A-446F-BDAE-22D784F21A69}"/>
              </a:ext>
            </a:extLst>
          </p:cNvPr>
          <p:cNvSpPr/>
          <p:nvPr/>
        </p:nvSpPr>
        <p:spPr>
          <a:xfrm>
            <a:off x="667187" y="1986207"/>
            <a:ext cx="8145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East US2</a:t>
            </a:r>
          </a:p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REGION</a:t>
            </a:r>
          </a:p>
        </p:txBody>
      </p:sp>
      <p:pic>
        <p:nvPicPr>
          <p:cNvPr id="67" name="Picture 66" descr="Azure Application Gateway.png">
            <a:extLst>
              <a:ext uri="{FF2B5EF4-FFF2-40B4-BE49-F238E27FC236}">
                <a16:creationId xmlns:a16="http://schemas.microsoft.com/office/drawing/2014/main" id="{13B621AD-8C8C-4E98-8D92-FA1338B7EC3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056" y="2025116"/>
            <a:ext cx="445559" cy="445559"/>
          </a:xfrm>
          <a:prstGeom prst="rect">
            <a:avLst/>
          </a:prstGeom>
        </p:spPr>
      </p:pic>
      <p:pic>
        <p:nvPicPr>
          <p:cNvPr id="68" name="Picture 67" descr="Azure Application Gateway.png">
            <a:extLst>
              <a:ext uri="{FF2B5EF4-FFF2-40B4-BE49-F238E27FC236}">
                <a16:creationId xmlns:a16="http://schemas.microsoft.com/office/drawing/2014/main" id="{8A438DD4-D374-49AB-9F27-B4753893DC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343" y="2027078"/>
            <a:ext cx="445559" cy="445559"/>
          </a:xfrm>
          <a:prstGeom prst="rect">
            <a:avLst/>
          </a:prstGeom>
        </p:spPr>
      </p:pic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19450A46-41C9-4A0B-86E0-34A71A94CA42}"/>
              </a:ext>
            </a:extLst>
          </p:cNvPr>
          <p:cNvCxnSpPr>
            <a:cxnSpLocks/>
            <a:stCxn id="43" idx="2"/>
            <a:endCxn id="68" idx="3"/>
          </p:cNvCxnSpPr>
          <p:nvPr/>
        </p:nvCxnSpPr>
        <p:spPr>
          <a:xfrm rot="5400000">
            <a:off x="3681768" y="1428830"/>
            <a:ext cx="406162" cy="1235892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756AF165-F837-4B5E-B2FC-C4D32E25CB4E}"/>
              </a:ext>
            </a:extLst>
          </p:cNvPr>
          <p:cNvCxnSpPr/>
          <p:nvPr/>
        </p:nvCxnSpPr>
        <p:spPr>
          <a:xfrm flipH="1">
            <a:off x="5913836" y="2511608"/>
            <a:ext cx="1062" cy="1576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0CE5FE6C-CB8C-44C1-9ECC-58BA8CD7890E}"/>
              </a:ext>
            </a:extLst>
          </p:cNvPr>
          <p:cNvCxnSpPr/>
          <p:nvPr/>
        </p:nvCxnSpPr>
        <p:spPr>
          <a:xfrm flipH="1">
            <a:off x="3046592" y="2499988"/>
            <a:ext cx="1062" cy="1576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2" name="Picture 71">
            <a:extLst>
              <a:ext uri="{FF2B5EF4-FFF2-40B4-BE49-F238E27FC236}">
                <a16:creationId xmlns:a16="http://schemas.microsoft.com/office/drawing/2014/main" id="{3059DE5A-1FBD-41AD-8F48-39247761EC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72794" y="2683030"/>
            <a:ext cx="411860" cy="381871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EFD8E20E-75D2-45E3-AA0A-B818282ADF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87094" y="2797330"/>
            <a:ext cx="411860" cy="381871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48C3446E-B8A5-408A-9A28-1F39E478A3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01394" y="2911630"/>
            <a:ext cx="411860" cy="381871"/>
          </a:xfrm>
          <a:prstGeom prst="rect">
            <a:avLst/>
          </a:prstGeom>
        </p:spPr>
      </p:pic>
      <p:pic>
        <p:nvPicPr>
          <p:cNvPr id="75" name="Picture 6" descr="Related image">
            <a:extLst>
              <a:ext uri="{FF2B5EF4-FFF2-40B4-BE49-F238E27FC236}">
                <a16:creationId xmlns:a16="http://schemas.microsoft.com/office/drawing/2014/main" id="{A3EFF807-9E8E-436D-96FA-CFB5885E1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365" y="2940827"/>
            <a:ext cx="240894" cy="24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8" name="Connector: Elbow 77">
            <a:extLst>
              <a:ext uri="{FF2B5EF4-FFF2-40B4-BE49-F238E27FC236}">
                <a16:creationId xmlns:a16="http://schemas.microsoft.com/office/drawing/2014/main" id="{C3193998-4A84-4F40-BCF3-F9F41BC04303}"/>
              </a:ext>
            </a:extLst>
          </p:cNvPr>
          <p:cNvCxnSpPr>
            <a:cxnSpLocks/>
            <a:endCxn id="82" idx="1"/>
          </p:cNvCxnSpPr>
          <p:nvPr/>
        </p:nvCxnSpPr>
        <p:spPr>
          <a:xfrm>
            <a:off x="3308350" y="3276680"/>
            <a:ext cx="1070150" cy="52113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Connector: Elbow 78">
            <a:extLst>
              <a:ext uri="{FF2B5EF4-FFF2-40B4-BE49-F238E27FC236}">
                <a16:creationId xmlns:a16="http://schemas.microsoft.com/office/drawing/2014/main" id="{7A74700B-AB1A-4F39-BE64-B56773EF1DE0}"/>
              </a:ext>
            </a:extLst>
          </p:cNvPr>
          <p:cNvCxnSpPr>
            <a:cxnSpLocks/>
          </p:cNvCxnSpPr>
          <p:nvPr/>
        </p:nvCxnSpPr>
        <p:spPr>
          <a:xfrm rot="5400000">
            <a:off x="2677870" y="3340723"/>
            <a:ext cx="579511" cy="45142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0" name="Picture 4" descr="Related image">
            <a:extLst>
              <a:ext uri="{FF2B5EF4-FFF2-40B4-BE49-F238E27FC236}">
                <a16:creationId xmlns:a16="http://schemas.microsoft.com/office/drawing/2014/main" id="{ADB91718-D368-4651-A352-C2F8DAB99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669" y="3832924"/>
            <a:ext cx="833222" cy="43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E197E801-1380-4AAA-B78A-A8C06E00015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712" y="3856191"/>
            <a:ext cx="490991" cy="490991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02BBDFD0-CD6B-4554-A102-4066AEAD7A0D}"/>
              </a:ext>
            </a:extLst>
          </p:cNvPr>
          <p:cNvSpPr/>
          <p:nvPr/>
        </p:nvSpPr>
        <p:spPr>
          <a:xfrm>
            <a:off x="4378500" y="3647776"/>
            <a:ext cx="41549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"/>
              </a:rPr>
              <a:t>VIP</a:t>
            </a:r>
          </a:p>
        </p:txBody>
      </p:sp>
      <p:cxnSp>
        <p:nvCxnSpPr>
          <p:cNvPr id="83" name="Connector: Elbow 82">
            <a:extLst>
              <a:ext uri="{FF2B5EF4-FFF2-40B4-BE49-F238E27FC236}">
                <a16:creationId xmlns:a16="http://schemas.microsoft.com/office/drawing/2014/main" id="{4F231BF2-D117-4161-A72C-EB9C1ABE9371}"/>
              </a:ext>
            </a:extLst>
          </p:cNvPr>
          <p:cNvCxnSpPr>
            <a:cxnSpLocks/>
          </p:cNvCxnSpPr>
          <p:nvPr/>
        </p:nvCxnSpPr>
        <p:spPr>
          <a:xfrm rot="16200000" flipH="1">
            <a:off x="4888329" y="3577487"/>
            <a:ext cx="177501" cy="872078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6" name="Connector: Elbow 85">
            <a:extLst>
              <a:ext uri="{FF2B5EF4-FFF2-40B4-BE49-F238E27FC236}">
                <a16:creationId xmlns:a16="http://schemas.microsoft.com/office/drawing/2014/main" id="{00DBB1AD-8F56-4000-AFD4-1B7CF8E3795B}"/>
              </a:ext>
            </a:extLst>
          </p:cNvPr>
          <p:cNvCxnSpPr>
            <a:cxnSpLocks/>
          </p:cNvCxnSpPr>
          <p:nvPr/>
        </p:nvCxnSpPr>
        <p:spPr>
          <a:xfrm rot="5400000">
            <a:off x="4139854" y="3700499"/>
            <a:ext cx="176911" cy="625464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9" name="Connector: Elbow 88">
            <a:extLst>
              <a:ext uri="{FF2B5EF4-FFF2-40B4-BE49-F238E27FC236}">
                <a16:creationId xmlns:a16="http://schemas.microsoft.com/office/drawing/2014/main" id="{4A950EEC-8361-4578-A8AF-B14B67637160}"/>
              </a:ext>
            </a:extLst>
          </p:cNvPr>
          <p:cNvCxnSpPr>
            <a:cxnSpLocks/>
          </p:cNvCxnSpPr>
          <p:nvPr/>
        </p:nvCxnSpPr>
        <p:spPr>
          <a:xfrm rot="5400000" flipH="1">
            <a:off x="4525675" y="2459844"/>
            <a:ext cx="83497" cy="3704538"/>
          </a:xfrm>
          <a:prstGeom prst="bentConnector3">
            <a:avLst>
              <a:gd name="adj1" fmla="val -548671"/>
            </a:avLst>
          </a:prstGeom>
          <a:ln>
            <a:solidFill>
              <a:schemeClr val="bg1">
                <a:lumMod val="50000"/>
              </a:schemeClr>
            </a:solidFill>
            <a:prstDash val="dash"/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70FEFD7D-A17D-4EFD-9FDD-D31E344CC956}"/>
              </a:ext>
            </a:extLst>
          </p:cNvPr>
          <p:cNvSpPr/>
          <p:nvPr/>
        </p:nvSpPr>
        <p:spPr>
          <a:xfrm>
            <a:off x="3884849" y="4645004"/>
            <a:ext cx="1492347" cy="30777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Geo Replication</a:t>
            </a: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44ED04F4-39C3-4C51-9914-0C44908441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16" y="2762061"/>
            <a:ext cx="346249" cy="346249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82BA09BD-013B-456B-A7AB-8E0450CAA5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55" y="3940687"/>
            <a:ext cx="414678" cy="414678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3AB58197-930A-46CA-810B-48592A136E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60" y="3214586"/>
            <a:ext cx="346250" cy="34625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A9273D8F-F720-4498-BA14-8E75C2EB1AE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603" y="2748489"/>
            <a:ext cx="456393" cy="456393"/>
          </a:xfrm>
          <a:prstGeom prst="rect">
            <a:avLst/>
          </a:prstGeom>
        </p:spPr>
      </p:pic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8F429C15-49E5-47CD-A92B-E9F86D4F0BED}"/>
              </a:ext>
            </a:extLst>
          </p:cNvPr>
          <p:cNvCxnSpPr/>
          <p:nvPr/>
        </p:nvCxnSpPr>
        <p:spPr>
          <a:xfrm>
            <a:off x="2298543" y="2935184"/>
            <a:ext cx="416611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Connector: Elbow 100">
            <a:extLst>
              <a:ext uri="{FF2B5EF4-FFF2-40B4-BE49-F238E27FC236}">
                <a16:creationId xmlns:a16="http://schemas.microsoft.com/office/drawing/2014/main" id="{65071E46-E0C5-4954-AEBF-D41B05C1927D}"/>
              </a:ext>
            </a:extLst>
          </p:cNvPr>
          <p:cNvCxnSpPr>
            <a:cxnSpLocks/>
            <a:stCxn id="38" idx="2"/>
            <a:endCxn id="99" idx="2"/>
          </p:cNvCxnSpPr>
          <p:nvPr/>
        </p:nvCxnSpPr>
        <p:spPr>
          <a:xfrm rot="5400000">
            <a:off x="4538480" y="571202"/>
            <a:ext cx="9525" cy="5267361"/>
          </a:xfrm>
          <a:prstGeom prst="bentConnector3">
            <a:avLst>
              <a:gd name="adj1" fmla="val 18925717"/>
            </a:avLst>
          </a:prstGeom>
          <a:ln>
            <a:solidFill>
              <a:schemeClr val="bg1">
                <a:lumMod val="50000"/>
              </a:schemeClr>
            </a:solidFill>
            <a:prstDash val="dash"/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1" name="Rectangle 110">
            <a:extLst>
              <a:ext uri="{FF2B5EF4-FFF2-40B4-BE49-F238E27FC236}">
                <a16:creationId xmlns:a16="http://schemas.microsoft.com/office/drawing/2014/main" id="{456D27E7-D708-4111-8F4A-30D9EF20E38C}"/>
              </a:ext>
            </a:extLst>
          </p:cNvPr>
          <p:cNvSpPr/>
          <p:nvPr/>
        </p:nvSpPr>
        <p:spPr>
          <a:xfrm>
            <a:off x="2074921" y="4869046"/>
            <a:ext cx="966183" cy="30777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Failover</a:t>
            </a:r>
          </a:p>
        </p:txBody>
      </p:sp>
      <p:pic>
        <p:nvPicPr>
          <p:cNvPr id="58" name="Graphic 57">
            <a:extLst>
              <a:ext uri="{FF2B5EF4-FFF2-40B4-BE49-F238E27FC236}">
                <a16:creationId xmlns:a16="http://schemas.microsoft.com/office/drawing/2014/main" id="{90EFB354-A350-4400-8CD5-4E4EC6F058C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25195" y="1026241"/>
            <a:ext cx="381000" cy="38100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EE6260E4-1811-45B9-B9D7-B3F2EC1D33E0}"/>
              </a:ext>
            </a:extLst>
          </p:cNvPr>
          <p:cNvSpPr txBox="1"/>
          <p:nvPr/>
        </p:nvSpPr>
        <p:spPr bwMode="auto">
          <a:xfrm>
            <a:off x="431970" y="1003556"/>
            <a:ext cx="10385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2060"/>
                </a:solidFill>
                <a:latin typeface="Tekton Pro" pitchFamily="34" charset="0"/>
              </a:rPr>
              <a:t>PRD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A1C8C1C3-26E4-477C-A767-1071F937777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138" y="291453"/>
            <a:ext cx="475323" cy="475323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B0CBA577-5AE5-4849-A4EA-F64CE40DC6ED}"/>
              </a:ext>
            </a:extLst>
          </p:cNvPr>
          <p:cNvSpPr txBox="1"/>
          <p:nvPr/>
        </p:nvSpPr>
        <p:spPr>
          <a:xfrm>
            <a:off x="4733461" y="447726"/>
            <a:ext cx="9300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1A1A1A"/>
                </a:solidFill>
                <a:latin typeface="Segoe UI"/>
              </a:rPr>
              <a:t>Internet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4620258-EC89-40A5-817D-91EAB21A10BA}"/>
              </a:ext>
            </a:extLst>
          </p:cNvPr>
          <p:cNvSpPr txBox="1"/>
          <p:nvPr/>
        </p:nvSpPr>
        <p:spPr>
          <a:xfrm>
            <a:off x="4710704" y="1555155"/>
            <a:ext cx="11012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1A1A1A"/>
                </a:solidFill>
                <a:latin typeface="Segoe UI"/>
              </a:rPr>
              <a:t>Traffic Manager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9211FF9-843E-436E-8B53-A09EF6DAC12E}"/>
              </a:ext>
            </a:extLst>
          </p:cNvPr>
          <p:cNvSpPr txBox="1"/>
          <p:nvPr/>
        </p:nvSpPr>
        <p:spPr>
          <a:xfrm>
            <a:off x="6865937" y="2507198"/>
            <a:ext cx="11012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b="1" dirty="0" err="1">
                <a:solidFill>
                  <a:srgbClr val="1A1A1A"/>
                </a:solidFill>
                <a:latin typeface="Segoe UI"/>
              </a:rPr>
              <a:t>EventHubs</a:t>
            </a:r>
            <a:endParaRPr lang="en-US" sz="900" b="1" dirty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A1BDC69-2A6F-4E2F-8D09-7404B73D1613}"/>
              </a:ext>
            </a:extLst>
          </p:cNvPr>
          <p:cNvSpPr txBox="1"/>
          <p:nvPr/>
        </p:nvSpPr>
        <p:spPr>
          <a:xfrm>
            <a:off x="5096237" y="2747105"/>
            <a:ext cx="11012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1A1A1A"/>
                </a:solidFill>
                <a:latin typeface="Segoe UI"/>
              </a:rPr>
              <a:t>AKS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5D78939-1955-460C-B34A-898C89A61A00}"/>
              </a:ext>
            </a:extLst>
          </p:cNvPr>
          <p:cNvSpPr txBox="1"/>
          <p:nvPr/>
        </p:nvSpPr>
        <p:spPr>
          <a:xfrm>
            <a:off x="6261897" y="2296696"/>
            <a:ext cx="11012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1A1A1A"/>
                </a:solidFill>
                <a:latin typeface="Segoe UI"/>
              </a:rPr>
              <a:t>WAF v2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8946B1C-62EA-4DEA-A0F9-B00ED9FD50C0}"/>
              </a:ext>
            </a:extLst>
          </p:cNvPr>
          <p:cNvSpPr txBox="1"/>
          <p:nvPr/>
        </p:nvSpPr>
        <p:spPr>
          <a:xfrm>
            <a:off x="7679754" y="3236969"/>
            <a:ext cx="11012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1A1A1A"/>
                </a:solidFill>
                <a:latin typeface="Segoe UI"/>
              </a:rPr>
              <a:t>App Insights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B628546-BF6C-4C80-837C-4B187070D930}"/>
              </a:ext>
            </a:extLst>
          </p:cNvPr>
          <p:cNvSpPr txBox="1"/>
          <p:nvPr/>
        </p:nvSpPr>
        <p:spPr>
          <a:xfrm>
            <a:off x="7630804" y="3960539"/>
            <a:ext cx="11012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1A1A1A"/>
                </a:solidFill>
                <a:latin typeface="Segoe UI"/>
              </a:rPr>
              <a:t>Azure Monitor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FBC70D3-C3A4-481B-8E6D-A3E6DE752F4A}"/>
              </a:ext>
            </a:extLst>
          </p:cNvPr>
          <p:cNvSpPr txBox="1"/>
          <p:nvPr/>
        </p:nvSpPr>
        <p:spPr>
          <a:xfrm>
            <a:off x="7725552" y="4676702"/>
            <a:ext cx="11012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1A1A1A"/>
                </a:solidFill>
                <a:latin typeface="Segoe UI"/>
              </a:rPr>
              <a:t>Key Vault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C6891C8-3DAE-4069-ABD5-D00E8F40D201}"/>
              </a:ext>
            </a:extLst>
          </p:cNvPr>
          <p:cNvSpPr txBox="1"/>
          <p:nvPr/>
        </p:nvSpPr>
        <p:spPr>
          <a:xfrm>
            <a:off x="5365298" y="3622676"/>
            <a:ext cx="11012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1A1A1A"/>
                </a:solidFill>
                <a:latin typeface="Segoe UI"/>
              </a:rPr>
              <a:t>Azure SQL DB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57E8311B-09C8-4AC6-B535-722BAFDDC43F}"/>
              </a:ext>
            </a:extLst>
          </p:cNvPr>
          <p:cNvSpPr txBox="1"/>
          <p:nvPr/>
        </p:nvSpPr>
        <p:spPr>
          <a:xfrm>
            <a:off x="6433954" y="4359988"/>
            <a:ext cx="11012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1A1A1A"/>
                </a:solidFill>
                <a:latin typeface="Segoe UI"/>
              </a:rPr>
              <a:t>CosmosDB</a:t>
            </a:r>
          </a:p>
        </p:txBody>
      </p:sp>
    </p:spTree>
    <p:extLst>
      <p:ext uri="{BB962C8B-B14F-4D97-AF65-F5344CB8AC3E}">
        <p14:creationId xmlns:p14="http://schemas.microsoft.com/office/powerpoint/2010/main" val="1570426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9E33B-3EC9-4CC4-87C6-1F2CA50B5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Application Gateway - WAF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7ED5A7-26B9-40B7-A1CF-6423FB421D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Version 2  (NGINX)</a:t>
            </a:r>
          </a:p>
          <a:p>
            <a:r>
              <a:rPr lang="en-US" dirty="0"/>
              <a:t>Zone Redundant </a:t>
            </a:r>
          </a:p>
          <a:p>
            <a:r>
              <a:rPr lang="en-US" dirty="0"/>
              <a:t>WAF enabled, protection mode – 128K Max Body Size, 10MB upload</a:t>
            </a:r>
          </a:p>
          <a:p>
            <a:r>
              <a:rPr lang="en-US" dirty="0"/>
              <a:t>Backend Pool</a:t>
            </a:r>
          </a:p>
          <a:p>
            <a:pPr lvl="1"/>
            <a:r>
              <a:rPr lang="en-US" dirty="0"/>
              <a:t>Targets Azure Load Balancer in front of AKS by Private IP</a:t>
            </a:r>
          </a:p>
          <a:p>
            <a:r>
              <a:rPr lang="en-US" dirty="0"/>
              <a:t>HTTP Settings</a:t>
            </a:r>
          </a:p>
          <a:p>
            <a:pPr lvl="1"/>
            <a:r>
              <a:rPr lang="en-US" dirty="0"/>
              <a:t>443/HTTPS Non-Cookie based affinity</a:t>
            </a:r>
          </a:p>
          <a:p>
            <a:pPr lvl="1"/>
            <a:r>
              <a:rPr lang="en-US" dirty="0"/>
              <a:t>Connection Draining Enabled</a:t>
            </a:r>
          </a:p>
          <a:p>
            <a:pPr lvl="1"/>
            <a:r>
              <a:rPr lang="en-US" dirty="0"/>
              <a:t>Timeout 120 seconds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189357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9E33B-3EC9-4CC4-87C6-1F2CA50B5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Application Gateway – WAF (</a:t>
            </a:r>
            <a:r>
              <a:rPr lang="en-US" dirty="0" err="1"/>
              <a:t>con’t</a:t>
            </a:r>
            <a:r>
              <a:rPr lang="en-US" dirty="0"/>
              <a:t>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7ED5A7-26B9-40B7-A1CF-6423FB421D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Frontend IP Config</a:t>
            </a:r>
          </a:p>
          <a:p>
            <a:pPr lvl="1"/>
            <a:r>
              <a:rPr lang="en-US" dirty="0"/>
              <a:t>Public Address (Static)</a:t>
            </a:r>
          </a:p>
          <a:p>
            <a:r>
              <a:rPr lang="en-US" dirty="0"/>
              <a:t>Listeners * 2</a:t>
            </a:r>
          </a:p>
          <a:p>
            <a:pPr lvl="1"/>
            <a:r>
              <a:rPr lang="en-US" dirty="0"/>
              <a:t>80, 443</a:t>
            </a:r>
          </a:p>
          <a:p>
            <a:r>
              <a:rPr lang="en-US" dirty="0"/>
              <a:t>Rules * 2 in support of Listeners</a:t>
            </a:r>
          </a:p>
          <a:p>
            <a:r>
              <a:rPr lang="en-US" dirty="0"/>
              <a:t>Probe * 1 to canary app running in AKS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06871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0C5BA-5AC9-44BC-924A-E3E0E1708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C3083D1-B0DF-4472-AC65-C38BBA591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294886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CAD9D-F5E8-4AE5-82CB-0937F489F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Endpoints and PaaS Firewalls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0E6F8-B77C-433A-808C-79198B509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28700"/>
            <a:ext cx="8534400" cy="3200400"/>
          </a:xfrm>
        </p:spPr>
        <p:txBody>
          <a:bodyPr/>
          <a:lstStyle/>
          <a:p>
            <a:r>
              <a:rPr lang="en-US" dirty="0"/>
              <a:t>Enable Service Endpoints on PaaS Services to allow AKS to talk to PaaS Services without going to Azure Edge</a:t>
            </a:r>
          </a:p>
          <a:p>
            <a:r>
              <a:rPr lang="en-US" dirty="0"/>
              <a:t>Whitelist AKS and other networks to secure PaaS Services</a:t>
            </a:r>
          </a:p>
        </p:txBody>
      </p:sp>
      <p:pic>
        <p:nvPicPr>
          <p:cNvPr id="4098" name="Picture 1" descr="image001">
            <a:extLst>
              <a:ext uri="{FF2B5EF4-FFF2-40B4-BE49-F238E27FC236}">
                <a16:creationId xmlns:a16="http://schemas.microsoft.com/office/drawing/2014/main" id="{66428120-6CB0-497C-93F9-43B59E3C5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68" y="2343150"/>
            <a:ext cx="8777288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0085360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47921DDA-20A9-48B1-9913-0909CA767511}"/>
              </a:ext>
            </a:extLst>
          </p:cNvPr>
          <p:cNvSpPr/>
          <p:nvPr/>
        </p:nvSpPr>
        <p:spPr>
          <a:xfrm>
            <a:off x="616977" y="593552"/>
            <a:ext cx="1986236" cy="17525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US" dirty="0">
              <a:solidFill>
                <a:srgbClr val="FFFFFF"/>
              </a:solidFill>
              <a:latin typeface="Cambria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BB5B168-3D49-4D0B-8B45-2E1E0AD2FA7D}"/>
              </a:ext>
            </a:extLst>
          </p:cNvPr>
          <p:cNvSpPr/>
          <p:nvPr/>
        </p:nvSpPr>
        <p:spPr>
          <a:xfrm>
            <a:off x="4384505" y="72762"/>
            <a:ext cx="4635333" cy="497071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US" dirty="0">
              <a:solidFill>
                <a:srgbClr val="FFFFFF"/>
              </a:solidFill>
              <a:latin typeface="Cambria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251B614-E271-463C-8F6A-1F219363F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1" y="18094"/>
            <a:ext cx="8229600" cy="571500"/>
          </a:xfrm>
        </p:spPr>
        <p:txBody>
          <a:bodyPr/>
          <a:lstStyle/>
          <a:p>
            <a:pPr algn="l"/>
            <a:r>
              <a:rPr lang="en-US" dirty="0"/>
              <a:t>ExpressRoute &amp; Peerings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87368EBE-77AC-4946-A920-0AB86CBF8F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341" y="245230"/>
            <a:ext cx="268430" cy="268430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AF4B96BA-0BD8-408C-B36B-EB1A05945411}"/>
              </a:ext>
            </a:extLst>
          </p:cNvPr>
          <p:cNvSpPr txBox="1"/>
          <p:nvPr/>
        </p:nvSpPr>
        <p:spPr>
          <a:xfrm>
            <a:off x="5005517" y="260584"/>
            <a:ext cx="267723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en-US" sz="1050" b="1" dirty="0">
                <a:solidFill>
                  <a:srgbClr val="000000"/>
                </a:solidFill>
              </a:rPr>
              <a:t>C1-ITD-HUB-NET-vnet 10.51.0.0/20</a:t>
            </a:r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id="{4CFDA5CB-05A5-4D00-9548-22C2A440E0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60" y="1888507"/>
            <a:ext cx="397223" cy="397223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B6F7F492-B96E-4A49-B3E2-4A02AFA011F2}"/>
              </a:ext>
            </a:extLst>
          </p:cNvPr>
          <p:cNvSpPr txBox="1"/>
          <p:nvPr/>
        </p:nvSpPr>
        <p:spPr>
          <a:xfrm>
            <a:off x="1055897" y="1926752"/>
            <a:ext cx="1597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en-US" dirty="0">
                <a:solidFill>
                  <a:srgbClr val="000000"/>
                </a:solidFill>
              </a:rPr>
              <a:t>Corp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D4EF001F-975E-4078-A598-D3E7E9963068}"/>
              </a:ext>
            </a:extLst>
          </p:cNvPr>
          <p:cNvSpPr txBox="1"/>
          <p:nvPr/>
        </p:nvSpPr>
        <p:spPr>
          <a:xfrm rot="16200000">
            <a:off x="8194414" y="4161570"/>
            <a:ext cx="1300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en-US" dirty="0">
                <a:solidFill>
                  <a:srgbClr val="000000"/>
                </a:solidFill>
              </a:rPr>
              <a:t>Central US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5039A7B-8912-469E-BEA8-B69B5108CA49}"/>
              </a:ext>
            </a:extLst>
          </p:cNvPr>
          <p:cNvSpPr txBox="1"/>
          <p:nvPr/>
        </p:nvSpPr>
        <p:spPr>
          <a:xfrm>
            <a:off x="608866" y="670477"/>
            <a:ext cx="16994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en-US" sz="1050" b="1" dirty="0">
                <a:solidFill>
                  <a:srgbClr val="000000"/>
                </a:solidFill>
              </a:rPr>
              <a:t>10.12.x.x/16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220991ED-3AA9-406B-91E3-ACC99F4B3F2A}"/>
              </a:ext>
            </a:extLst>
          </p:cNvPr>
          <p:cNvSpPr txBox="1"/>
          <p:nvPr/>
        </p:nvSpPr>
        <p:spPr>
          <a:xfrm>
            <a:off x="1672993" y="1586714"/>
            <a:ext cx="8260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US" sz="1050" b="1" dirty="0">
                <a:solidFill>
                  <a:srgbClr val="000000"/>
                </a:solidFill>
              </a:rPr>
              <a:t>CISCO ASA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19093F8F-C81F-45BB-A7F9-1BC9747746B9}"/>
              </a:ext>
            </a:extLst>
          </p:cNvPr>
          <p:cNvSpPr/>
          <p:nvPr/>
        </p:nvSpPr>
        <p:spPr>
          <a:xfrm>
            <a:off x="4648934" y="198464"/>
            <a:ext cx="3886200" cy="1464299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US">
              <a:solidFill>
                <a:srgbClr val="FFFFFF"/>
              </a:solidFill>
              <a:latin typeface="Cambri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1B2B92-177D-4851-ADD0-F9D9EE634F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061" y="999966"/>
            <a:ext cx="585218" cy="5852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22D446D-D717-4289-BD25-64AD8BBE233C}"/>
              </a:ext>
            </a:extLst>
          </p:cNvPr>
          <p:cNvSpPr/>
          <p:nvPr/>
        </p:nvSpPr>
        <p:spPr>
          <a:xfrm>
            <a:off x="5470766" y="509945"/>
            <a:ext cx="1065941" cy="88761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endParaRPr lang="en-US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22EB1A81-A625-4B3E-8FCD-AD41FD54D687}"/>
              </a:ext>
            </a:extLst>
          </p:cNvPr>
          <p:cNvSpPr/>
          <p:nvPr/>
        </p:nvSpPr>
        <p:spPr>
          <a:xfrm>
            <a:off x="6737508" y="528479"/>
            <a:ext cx="1065941" cy="88761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endParaRPr lang="en-US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A114B5A-CD52-4142-9F5F-2C4B27BC67BF}"/>
              </a:ext>
            </a:extLst>
          </p:cNvPr>
          <p:cNvSpPr txBox="1"/>
          <p:nvPr/>
        </p:nvSpPr>
        <p:spPr>
          <a:xfrm>
            <a:off x="5352793" y="1401811"/>
            <a:ext cx="12692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US" sz="1050" b="1" dirty="0">
                <a:solidFill>
                  <a:srgbClr val="000000"/>
                </a:solidFill>
              </a:rPr>
              <a:t>GatewaySubnet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FE9EE8B-C320-482D-AF5E-3EE87D770328}"/>
              </a:ext>
            </a:extLst>
          </p:cNvPr>
          <p:cNvSpPr txBox="1"/>
          <p:nvPr/>
        </p:nvSpPr>
        <p:spPr>
          <a:xfrm>
            <a:off x="6859375" y="1400177"/>
            <a:ext cx="8422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US" sz="1050" b="1" dirty="0" err="1">
                <a:solidFill>
                  <a:srgbClr val="000000"/>
                </a:solidFill>
              </a:rPr>
              <a:t>jumpbox</a:t>
            </a:r>
            <a:endParaRPr lang="en-US" sz="1050" b="1" dirty="0">
              <a:solidFill>
                <a:srgbClr val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4E8AE6-AB92-4542-A619-2B500126D7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653" y="561304"/>
            <a:ext cx="427499" cy="427499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D0DF8206-9927-4C51-8F40-A86787BEA98B}"/>
              </a:ext>
            </a:extLst>
          </p:cNvPr>
          <p:cNvSpPr txBox="1"/>
          <p:nvPr/>
        </p:nvSpPr>
        <p:spPr>
          <a:xfrm>
            <a:off x="5572389" y="996679"/>
            <a:ext cx="80301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US" sz="1050" b="1" dirty="0">
                <a:solidFill>
                  <a:srgbClr val="000000"/>
                </a:solidFill>
              </a:rPr>
              <a:t>ER Gateway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181459C-A5EF-486B-BE1F-49F62583957B}"/>
              </a:ext>
            </a:extLst>
          </p:cNvPr>
          <p:cNvSpPr txBox="1"/>
          <p:nvPr/>
        </p:nvSpPr>
        <p:spPr>
          <a:xfrm>
            <a:off x="6751727" y="1042098"/>
            <a:ext cx="10375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US" sz="1050" b="1" dirty="0">
                <a:solidFill>
                  <a:srgbClr val="000000"/>
                </a:solidFill>
              </a:rPr>
              <a:t>Jumpboxes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E9937C4-2144-4ABA-B9C4-47E20F2A682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848" y="3897583"/>
            <a:ext cx="585218" cy="58521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56EFDE4-5BDF-4625-B8F6-F2065CB5BA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10" y="3885505"/>
            <a:ext cx="585218" cy="585218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5656D740-7579-4112-998B-94C34CA66CA6}"/>
              </a:ext>
            </a:extLst>
          </p:cNvPr>
          <p:cNvSpPr txBox="1"/>
          <p:nvPr/>
        </p:nvSpPr>
        <p:spPr>
          <a:xfrm>
            <a:off x="4899504" y="4514275"/>
            <a:ext cx="11085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US" sz="1050" b="1" dirty="0">
                <a:solidFill>
                  <a:srgbClr val="000000"/>
                </a:solidFill>
              </a:rPr>
              <a:t>Azure SQL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5CDDF55-61CC-404F-AE5F-140BC5E0AE0A}"/>
              </a:ext>
            </a:extLst>
          </p:cNvPr>
          <p:cNvSpPr txBox="1"/>
          <p:nvPr/>
        </p:nvSpPr>
        <p:spPr>
          <a:xfrm>
            <a:off x="6331060" y="4467809"/>
            <a:ext cx="9249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US" sz="1050" b="1" dirty="0" err="1">
                <a:solidFill>
                  <a:srgbClr val="000000"/>
                </a:solidFill>
              </a:rPr>
              <a:t>CosmosDB</a:t>
            </a:r>
            <a:endParaRPr lang="en-US" sz="1050" b="1" dirty="0">
              <a:solidFill>
                <a:srgbClr val="000000"/>
              </a:solidFill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CE4BF29F-412B-4634-A1D6-D1355808DB02}"/>
              </a:ext>
            </a:extLst>
          </p:cNvPr>
          <p:cNvSpPr txBox="1"/>
          <p:nvPr/>
        </p:nvSpPr>
        <p:spPr>
          <a:xfrm>
            <a:off x="7663658" y="4469294"/>
            <a:ext cx="7592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US" sz="1050" b="1" dirty="0">
                <a:solidFill>
                  <a:srgbClr val="000000"/>
                </a:solidFill>
              </a:rPr>
              <a:t>Storage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43ABA484-0A48-4671-9A30-E73B31253159}"/>
              </a:ext>
            </a:extLst>
          </p:cNvPr>
          <p:cNvSpPr/>
          <p:nvPr/>
        </p:nvSpPr>
        <p:spPr>
          <a:xfrm>
            <a:off x="4688093" y="3787550"/>
            <a:ext cx="3886200" cy="1117374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US">
              <a:solidFill>
                <a:srgbClr val="FFFFFF"/>
              </a:solidFill>
              <a:latin typeface="Cambria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305D9988-D869-4DCE-90BB-26AF108D2EE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256" y="628746"/>
            <a:ext cx="398443" cy="39844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C6DF479-B259-4869-B47B-9512917B3AC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30567" y="3933935"/>
            <a:ext cx="525958" cy="525958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8FC9CF1A-6D07-4560-9256-0EB3C5CEDE29}"/>
              </a:ext>
            </a:extLst>
          </p:cNvPr>
          <p:cNvGrpSpPr/>
          <p:nvPr/>
        </p:nvGrpSpPr>
        <p:grpSpPr>
          <a:xfrm>
            <a:off x="2625445" y="953510"/>
            <a:ext cx="2009267" cy="308038"/>
            <a:chOff x="3737000" y="1204220"/>
            <a:chExt cx="2518502" cy="243723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4BD84514-6E60-4111-B23B-10A3EDC1DC76}"/>
                </a:ext>
              </a:extLst>
            </p:cNvPr>
            <p:cNvCxnSpPr>
              <a:cxnSpLocks/>
            </p:cNvCxnSpPr>
            <p:nvPr/>
          </p:nvCxnSpPr>
          <p:spPr>
            <a:xfrm>
              <a:off x="3737000" y="1204220"/>
              <a:ext cx="2518502" cy="0"/>
            </a:xfrm>
            <a:prstGeom prst="line">
              <a:avLst/>
            </a:prstGeom>
            <a:ln w="381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B17137E-DB47-4A57-B11F-32959D4F712D}"/>
                </a:ext>
              </a:extLst>
            </p:cNvPr>
            <p:cNvCxnSpPr>
              <a:cxnSpLocks/>
            </p:cNvCxnSpPr>
            <p:nvPr/>
          </p:nvCxnSpPr>
          <p:spPr>
            <a:xfrm>
              <a:off x="3750370" y="1447943"/>
              <a:ext cx="2482994" cy="0"/>
            </a:xfrm>
            <a:prstGeom prst="line">
              <a:avLst/>
            </a:prstGeom>
            <a:ln w="381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54F3991-315B-4869-B925-8C57DDDBE3A2}"/>
                </a:ext>
              </a:extLst>
            </p:cNvPr>
            <p:cNvSpPr txBox="1"/>
            <p:nvPr/>
          </p:nvSpPr>
          <p:spPr>
            <a:xfrm>
              <a:off x="4001603" y="1220184"/>
              <a:ext cx="1960819" cy="219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/>
              <a:r>
                <a:rPr lang="en-US" sz="1200" dirty="0">
                  <a:solidFill>
                    <a:srgbClr val="000000"/>
                  </a:solidFill>
                </a:rPr>
                <a:t>Private Peering</a:t>
              </a:r>
            </a:p>
          </p:txBody>
        </p:sp>
      </p:grp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9150F00C-D4E8-47B2-B286-03AC77D80FEC}"/>
              </a:ext>
            </a:extLst>
          </p:cNvPr>
          <p:cNvSpPr txBox="1">
            <a:spLocks/>
          </p:cNvSpPr>
          <p:nvPr/>
        </p:nvSpPr>
        <p:spPr>
          <a:xfrm>
            <a:off x="313118" y="2542037"/>
            <a:ext cx="3873981" cy="236288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l" defTabSz="-13873163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100" b="1">
                <a:solidFill>
                  <a:schemeClr val="tx1"/>
                </a:solidFill>
                <a:latin typeface="Calibri" pitchFamily="34" charset="0"/>
                <a:ea typeface="+mn-ea"/>
                <a:cs typeface="Segoe UI" pitchFamily="34" charset="0"/>
              </a:defRPr>
            </a:lvl1pPr>
            <a:lvl2pPr marL="742950" indent="-285750" algn="l" defTabSz="-13873163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o"/>
              <a:defRPr sz="1900">
                <a:solidFill>
                  <a:schemeClr val="tx1"/>
                </a:solidFill>
                <a:latin typeface="Calibri Light" pitchFamily="34" charset="0"/>
                <a:cs typeface="Segoe UI" pitchFamily="34" charset="0"/>
              </a:defRPr>
            </a:lvl2pPr>
            <a:lvl3pPr marL="1143000" indent="-228600" algn="l" defTabSz="-13873163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o"/>
              <a:defRPr sz="1700">
                <a:solidFill>
                  <a:schemeClr val="tx1"/>
                </a:solidFill>
                <a:latin typeface="Calibri Light" pitchFamily="34" charset="0"/>
                <a:cs typeface="Segoe UI" pitchFamily="34" charset="0"/>
              </a:defRPr>
            </a:lvl3pPr>
            <a:lvl4pPr marL="1600200" indent="-228600" algn="l" defTabSz="-13873163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o"/>
              <a:defRPr sz="1500">
                <a:solidFill>
                  <a:schemeClr val="tx1"/>
                </a:solidFill>
                <a:latin typeface="Calibri Light" pitchFamily="34" charset="0"/>
                <a:cs typeface="Segoe UI" pitchFamily="34" charset="0"/>
              </a:defRPr>
            </a:lvl4pPr>
            <a:lvl5pPr marL="2057400" indent="-228600" algn="l" defTabSz="-13873163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o"/>
              <a:defRPr sz="1300">
                <a:solidFill>
                  <a:schemeClr val="tx1"/>
                </a:solidFill>
                <a:latin typeface="Calibri Light" pitchFamily="34" charset="0"/>
                <a:cs typeface="Segoe UI" pitchFamily="34" charset="0"/>
              </a:defRPr>
            </a:lvl5pPr>
            <a:lvl6pPr marL="2514600" indent="-228600" algn="l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alpha val="100000"/>
                </a:schemeClr>
              </a:buClr>
              <a:buFont typeface="Wingdings"/>
              <a:buChar char=""/>
              <a:defRPr sz="1400" b="1">
                <a:solidFill>
                  <a:schemeClr val="tx1">
                    <a:alpha val="100000"/>
                  </a:schemeClr>
                </a:solidFill>
                <a:latin typeface="+mn-lt"/>
              </a:defRPr>
            </a:lvl6pPr>
            <a:lvl7pPr marL="2971800" indent="-228600" algn="l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alpha val="100000"/>
                </a:schemeClr>
              </a:buClr>
              <a:buFont typeface="Wingdings"/>
              <a:buChar char=""/>
              <a:defRPr sz="1400" b="1">
                <a:solidFill>
                  <a:schemeClr val="tx1">
                    <a:alpha val="100000"/>
                  </a:schemeClr>
                </a:solidFill>
                <a:latin typeface="+mn-lt"/>
              </a:defRPr>
            </a:lvl7pPr>
            <a:lvl8pPr marL="3429000" indent="-228600" algn="l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alpha val="100000"/>
                </a:schemeClr>
              </a:buClr>
              <a:buFont typeface="Wingdings"/>
              <a:buChar char=""/>
              <a:defRPr sz="1400" b="1">
                <a:solidFill>
                  <a:schemeClr val="tx1">
                    <a:alpha val="100000"/>
                  </a:schemeClr>
                </a:solidFill>
                <a:latin typeface="+mn-lt"/>
              </a:defRPr>
            </a:lvl8pPr>
            <a:lvl9pPr marL="3886200" indent="-228600" algn="l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alpha val="100000"/>
                </a:schemeClr>
              </a:buClr>
              <a:buFont typeface="Wingdings"/>
              <a:buChar char=""/>
              <a:defRPr sz="1400" b="1">
                <a:solidFill>
                  <a:schemeClr val="tx1">
                    <a:alpha val="100000"/>
                  </a:schemeClr>
                </a:solidFill>
                <a:latin typeface="+mn-lt"/>
              </a:defRPr>
            </a:lvl9pPr>
          </a:lstStyle>
          <a:p>
            <a:pPr defTabSz="-13872816"/>
            <a:r>
              <a:rPr lang="en-US" sz="1800" kern="0" dirty="0">
                <a:solidFill>
                  <a:schemeClr val="bg1"/>
                </a:solidFill>
              </a:rPr>
              <a:t>On-premises VMs to connect to Azure Services via private IP addresses without egressing to the Internet</a:t>
            </a:r>
          </a:p>
          <a:p>
            <a:pPr defTabSz="-13872816"/>
            <a:r>
              <a:rPr lang="en-US" sz="1800" kern="0" dirty="0">
                <a:solidFill>
                  <a:schemeClr val="bg1"/>
                </a:solidFill>
              </a:rPr>
              <a:t>DSY Reaches across ExpressRoute to Classic DBs</a:t>
            </a:r>
          </a:p>
          <a:p>
            <a:pPr defTabSz="-13872816"/>
            <a:r>
              <a:rPr lang="en-US" sz="1800" kern="0" dirty="0">
                <a:solidFill>
                  <a:schemeClr val="bg1"/>
                </a:solidFill>
              </a:rPr>
              <a:t>Service endpoints allow VNET resources to talk to PaaS Services</a:t>
            </a:r>
          </a:p>
        </p:txBody>
      </p:sp>
      <p:pic>
        <p:nvPicPr>
          <p:cNvPr id="44" name="Picture 43" descr="Image result for megaport">
            <a:extLst>
              <a:ext uri="{FF2B5EF4-FFF2-40B4-BE49-F238E27FC236}">
                <a16:creationId xmlns:a16="http://schemas.microsoft.com/office/drawing/2014/main" id="{FF771E2E-4DA3-4783-B2F2-2C9E7DE7C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606" y="1365936"/>
            <a:ext cx="1531078" cy="43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B3A7A850-9ECC-4044-B945-7C15F96FA612}"/>
              </a:ext>
            </a:extLst>
          </p:cNvPr>
          <p:cNvSpPr/>
          <p:nvPr/>
        </p:nvSpPr>
        <p:spPr>
          <a:xfrm>
            <a:off x="5216623" y="3460711"/>
            <a:ext cx="2929199" cy="294266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58"/>
            <a:r>
              <a:rPr lang="en-US" sz="1324" dirty="0">
                <a:solidFill>
                  <a:srgbClr val="FFFFFF"/>
                </a:solidFill>
                <a:latin typeface="Segoe UI"/>
              </a:rPr>
              <a:t>Service Endpoints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46BA75A8-57FA-4E22-B241-E0539C03CC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341" y="2039543"/>
            <a:ext cx="268430" cy="268430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0D1F545D-7826-48FC-9805-67CF79A41D25}"/>
              </a:ext>
            </a:extLst>
          </p:cNvPr>
          <p:cNvSpPr txBox="1"/>
          <p:nvPr/>
        </p:nvSpPr>
        <p:spPr>
          <a:xfrm>
            <a:off x="5005517" y="2054897"/>
            <a:ext cx="267723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en-US" sz="1050" b="1" dirty="0">
                <a:solidFill>
                  <a:srgbClr val="000000"/>
                </a:solidFill>
              </a:rPr>
              <a:t>C1-PLT-DSY-vnet 10.51.28.0/22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E3F0DC4-5210-4CD2-A660-853958A6AA41}"/>
              </a:ext>
            </a:extLst>
          </p:cNvPr>
          <p:cNvSpPr/>
          <p:nvPr/>
        </p:nvSpPr>
        <p:spPr>
          <a:xfrm>
            <a:off x="4648934" y="1992777"/>
            <a:ext cx="3886200" cy="1464299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US">
              <a:solidFill>
                <a:srgbClr val="FFFFFF"/>
              </a:solidFill>
              <a:latin typeface="Cambria"/>
            </a:endParaRP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76CAAA82-900C-4624-AC3A-43F302C0F355}"/>
              </a:ext>
            </a:extLst>
          </p:cNvPr>
          <p:cNvSpPr/>
          <p:nvPr/>
        </p:nvSpPr>
        <p:spPr>
          <a:xfrm>
            <a:off x="6089035" y="2320059"/>
            <a:ext cx="1065941" cy="88761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endParaRPr lang="en-US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720BFC9-6E6F-4AFD-8125-ABB8E3524399}"/>
              </a:ext>
            </a:extLst>
          </p:cNvPr>
          <p:cNvSpPr txBox="1"/>
          <p:nvPr/>
        </p:nvSpPr>
        <p:spPr>
          <a:xfrm>
            <a:off x="6210903" y="3191757"/>
            <a:ext cx="8422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US" sz="1050" b="1" dirty="0">
                <a:solidFill>
                  <a:srgbClr val="000000"/>
                </a:solidFill>
              </a:rPr>
              <a:t>AKS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5216A71-A372-41E2-AAD5-791D45E81BDB}"/>
              </a:ext>
            </a:extLst>
          </p:cNvPr>
          <p:cNvSpPr txBox="1"/>
          <p:nvPr/>
        </p:nvSpPr>
        <p:spPr>
          <a:xfrm>
            <a:off x="6120158" y="2925326"/>
            <a:ext cx="10375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US" sz="1050" b="1" dirty="0">
                <a:solidFill>
                  <a:srgbClr val="000000"/>
                </a:solidFill>
              </a:rPr>
              <a:t>DSY AKS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DB93CAB-2F36-45E9-826B-F1B98426D4CC}"/>
              </a:ext>
            </a:extLst>
          </p:cNvPr>
          <p:cNvSpPr/>
          <p:nvPr/>
        </p:nvSpPr>
        <p:spPr>
          <a:xfrm>
            <a:off x="5216623" y="1668193"/>
            <a:ext cx="2929199" cy="294266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58"/>
            <a:r>
              <a:rPr lang="en-US" sz="1324" dirty="0">
                <a:solidFill>
                  <a:srgbClr val="FFFFFF"/>
                </a:solidFill>
                <a:latin typeface="Segoe UI"/>
              </a:rPr>
              <a:t>Peering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5D62040-9114-4646-8832-A481B979BB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57229" y="2406551"/>
            <a:ext cx="504671" cy="50467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212795F4-D2E5-4EA4-92E5-79A7605618B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0309" y="940479"/>
            <a:ext cx="762581" cy="590385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20973FEC-EA0F-4EE9-83AF-2E38BFF66846}"/>
              </a:ext>
            </a:extLst>
          </p:cNvPr>
          <p:cNvSpPr/>
          <p:nvPr/>
        </p:nvSpPr>
        <p:spPr>
          <a:xfrm>
            <a:off x="712317" y="1537565"/>
            <a:ext cx="1051891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758"/>
            <a:r>
              <a:rPr lang="en-US" sz="750" b="1" dirty="0">
                <a:solidFill>
                  <a:srgbClr val="1A1A1A"/>
                </a:solidFill>
                <a:latin typeface="Segoe UI"/>
              </a:rPr>
              <a:t>Classic Data Source</a:t>
            </a:r>
          </a:p>
        </p:txBody>
      </p:sp>
    </p:spTree>
    <p:extLst>
      <p:ext uri="{BB962C8B-B14F-4D97-AF65-F5344CB8AC3E}">
        <p14:creationId xmlns:p14="http://schemas.microsoft.com/office/powerpoint/2010/main" val="717187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63B515-F5D5-430B-8CF2-27EE85AA6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Policies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4D7C63-F683-45AB-A1C2-46E8CC502E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Policies are defined and assigned at the Subscription Level</a:t>
            </a:r>
          </a:p>
          <a:p>
            <a:r>
              <a:rPr lang="en-US" dirty="0"/>
              <a:t>IAC using the Governance Repo &amp; Pipelines</a:t>
            </a:r>
          </a:p>
          <a:p>
            <a:r>
              <a:rPr lang="en-US" dirty="0"/>
              <a:t>Regions Allowed (if “</a:t>
            </a:r>
            <a:r>
              <a:rPr lang="en-US" dirty="0" err="1"/>
              <a:t>notIn</a:t>
            </a:r>
            <a:r>
              <a:rPr lang="en-US" dirty="0"/>
              <a:t>” […] then effect: “deny”)</a:t>
            </a:r>
          </a:p>
          <a:p>
            <a:pPr lvl="1"/>
            <a:r>
              <a:rPr lang="en-US" dirty="0"/>
              <a:t>Central US</a:t>
            </a:r>
          </a:p>
          <a:p>
            <a:pPr lvl="1"/>
            <a:r>
              <a:rPr lang="en-US" dirty="0"/>
              <a:t>East US 2</a:t>
            </a:r>
          </a:p>
          <a:p>
            <a:pPr lvl="1"/>
            <a:r>
              <a:rPr lang="en-US" dirty="0"/>
              <a:t>Global</a:t>
            </a:r>
          </a:p>
          <a:p>
            <a:r>
              <a:rPr lang="en-US" dirty="0"/>
              <a:t>Resource Providers Allowed</a:t>
            </a:r>
          </a:p>
          <a:p>
            <a:pPr lvl="1"/>
            <a:r>
              <a:rPr lang="en-US" dirty="0"/>
              <a:t>Only those which are being used for the solution in that Subscription</a:t>
            </a:r>
          </a:p>
          <a:p>
            <a:pPr lvl="1"/>
            <a:r>
              <a:rPr lang="en-US" dirty="0"/>
              <a:t>No blockchain…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D17187-E35A-4C15-9AD2-7BFA1E146B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285750"/>
            <a:ext cx="780290" cy="78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152608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4288"/>
            <a:ext cx="7886700" cy="415498"/>
          </a:xfrm>
        </p:spPr>
        <p:txBody>
          <a:bodyPr/>
          <a:lstStyle/>
          <a:p>
            <a:r>
              <a:rPr lang="en-US" dirty="0"/>
              <a:t>Contoso Identity Logical Configuration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D84C76E-5329-4C37-9BED-A81ECDDDA44B}"/>
              </a:ext>
            </a:extLst>
          </p:cNvPr>
          <p:cNvGrpSpPr/>
          <p:nvPr/>
        </p:nvGrpSpPr>
        <p:grpSpPr>
          <a:xfrm>
            <a:off x="4800688" y="3082940"/>
            <a:ext cx="1544975" cy="693243"/>
            <a:chOff x="6400924" y="4110582"/>
            <a:chExt cx="2059968" cy="924323"/>
          </a:xfrm>
        </p:grpSpPr>
        <p:cxnSp>
          <p:nvCxnSpPr>
            <p:cNvPr id="75" name="Straight Arrow Connector 74"/>
            <p:cNvCxnSpPr>
              <a:cxnSpLocks/>
            </p:cNvCxnSpPr>
            <p:nvPr/>
          </p:nvCxnSpPr>
          <p:spPr>
            <a:xfrm flipH="1">
              <a:off x="6650001" y="4110582"/>
              <a:ext cx="1393205" cy="0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6400924" y="4188178"/>
              <a:ext cx="2059968" cy="846727"/>
            </a:xfrm>
            <a:prstGeom prst="rect">
              <a:avLst/>
            </a:prstGeom>
            <a:noFill/>
          </p:spPr>
          <p:txBody>
            <a:bodyPr wrap="none" lIns="137160" tIns="109728" rIns="137160" bIns="109728" rtlCol="0">
              <a:spAutoFit/>
            </a:bodyPr>
            <a:lstStyle/>
            <a:p>
              <a:pPr marL="0" marR="0" lvl="0" indent="0" algn="l" defTabSz="69955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Authentication</a:t>
              </a:r>
            </a:p>
            <a:p>
              <a:pPr marL="0" marR="0" lvl="0" indent="0" algn="l" defTabSz="69955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&amp; Authorization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3473A9D-8E24-493D-B390-46129493826B}"/>
              </a:ext>
            </a:extLst>
          </p:cNvPr>
          <p:cNvGrpSpPr/>
          <p:nvPr/>
        </p:nvGrpSpPr>
        <p:grpSpPr>
          <a:xfrm>
            <a:off x="2685410" y="771537"/>
            <a:ext cx="2553111" cy="3560940"/>
            <a:chOff x="3580546" y="1028715"/>
            <a:chExt cx="3404148" cy="4747919"/>
          </a:xfrm>
        </p:grpSpPr>
        <p:grpSp>
          <p:nvGrpSpPr>
            <p:cNvPr id="43" name="Group 42"/>
            <p:cNvGrpSpPr/>
            <p:nvPr/>
          </p:nvGrpSpPr>
          <p:grpSpPr>
            <a:xfrm>
              <a:off x="3580546" y="2846112"/>
              <a:ext cx="3404148" cy="2930522"/>
              <a:chOff x="4150827" y="3040062"/>
              <a:chExt cx="4495799" cy="3918185"/>
            </a:xfrm>
          </p:grpSpPr>
          <p:sp>
            <p:nvSpPr>
              <p:cNvPr id="44" name="Isosceles Triangle 43"/>
              <p:cNvSpPr/>
              <p:nvPr/>
            </p:nvSpPr>
            <p:spPr bwMode="auto">
              <a:xfrm>
                <a:off x="4150827" y="3040062"/>
                <a:ext cx="4495799" cy="3810000"/>
              </a:xfrm>
              <a:prstGeom prst="triangle">
                <a:avLst/>
              </a:prstGeom>
              <a:solidFill>
                <a:schemeClr val="tx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577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65" b="0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5" name="Freeform 8"/>
              <p:cNvSpPr>
                <a:spLocks noEditPoints="1"/>
              </p:cNvSpPr>
              <p:nvPr/>
            </p:nvSpPr>
            <p:spPr bwMode="auto">
              <a:xfrm>
                <a:off x="6274872" y="3497263"/>
                <a:ext cx="247708" cy="618616"/>
              </a:xfrm>
              <a:custGeom>
                <a:avLst/>
                <a:gdLst>
                  <a:gd name="T0" fmla="*/ 56 w 117"/>
                  <a:gd name="T1" fmla="*/ 0 h 292"/>
                  <a:gd name="T2" fmla="*/ 82 w 117"/>
                  <a:gd name="T3" fmla="*/ 25 h 292"/>
                  <a:gd name="T4" fmla="*/ 57 w 117"/>
                  <a:gd name="T5" fmla="*/ 51 h 292"/>
                  <a:gd name="T6" fmla="*/ 31 w 117"/>
                  <a:gd name="T7" fmla="*/ 26 h 292"/>
                  <a:gd name="T8" fmla="*/ 56 w 117"/>
                  <a:gd name="T9" fmla="*/ 0 h 292"/>
                  <a:gd name="T10" fmla="*/ 97 w 117"/>
                  <a:gd name="T11" fmla="*/ 181 h 292"/>
                  <a:gd name="T12" fmla="*/ 116 w 117"/>
                  <a:gd name="T13" fmla="*/ 159 h 292"/>
                  <a:gd name="T14" fmla="*/ 115 w 117"/>
                  <a:gd name="T15" fmla="*/ 88 h 292"/>
                  <a:gd name="T16" fmla="*/ 85 w 117"/>
                  <a:gd name="T17" fmla="*/ 59 h 292"/>
                  <a:gd name="T18" fmla="*/ 57 w 117"/>
                  <a:gd name="T19" fmla="*/ 59 h 292"/>
                  <a:gd name="T20" fmla="*/ 30 w 117"/>
                  <a:gd name="T21" fmla="*/ 60 h 292"/>
                  <a:gd name="T22" fmla="*/ 1 w 117"/>
                  <a:gd name="T23" fmla="*/ 90 h 292"/>
                  <a:gd name="T24" fmla="*/ 2 w 117"/>
                  <a:gd name="T25" fmla="*/ 161 h 292"/>
                  <a:gd name="T26" fmla="*/ 22 w 117"/>
                  <a:gd name="T27" fmla="*/ 183 h 292"/>
                  <a:gd name="T28" fmla="*/ 35 w 117"/>
                  <a:gd name="T29" fmla="*/ 292 h 292"/>
                  <a:gd name="T30" fmla="*/ 89 w 117"/>
                  <a:gd name="T31" fmla="*/ 291 h 292"/>
                  <a:gd name="T32" fmla="*/ 97 w 117"/>
                  <a:gd name="T33" fmla="*/ 181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7" h="292">
                    <a:moveTo>
                      <a:pt x="56" y="0"/>
                    </a:moveTo>
                    <a:cubicBezTo>
                      <a:pt x="70" y="0"/>
                      <a:pt x="82" y="11"/>
                      <a:pt x="82" y="25"/>
                    </a:cubicBezTo>
                    <a:cubicBezTo>
                      <a:pt x="82" y="39"/>
                      <a:pt x="71" y="51"/>
                      <a:pt x="57" y="51"/>
                    </a:cubicBezTo>
                    <a:cubicBezTo>
                      <a:pt x="43" y="51"/>
                      <a:pt x="31" y="40"/>
                      <a:pt x="31" y="26"/>
                    </a:cubicBezTo>
                    <a:cubicBezTo>
                      <a:pt x="31" y="12"/>
                      <a:pt x="42" y="0"/>
                      <a:pt x="56" y="0"/>
                    </a:cubicBezTo>
                    <a:close/>
                    <a:moveTo>
                      <a:pt x="97" y="181"/>
                    </a:moveTo>
                    <a:cubicBezTo>
                      <a:pt x="97" y="181"/>
                      <a:pt x="117" y="179"/>
                      <a:pt x="116" y="159"/>
                    </a:cubicBezTo>
                    <a:cubicBezTo>
                      <a:pt x="115" y="88"/>
                      <a:pt x="115" y="88"/>
                      <a:pt x="115" y="88"/>
                    </a:cubicBezTo>
                    <a:cubicBezTo>
                      <a:pt x="115" y="75"/>
                      <a:pt x="106" y="58"/>
                      <a:pt x="85" y="59"/>
                    </a:cubicBezTo>
                    <a:cubicBezTo>
                      <a:pt x="57" y="59"/>
                      <a:pt x="57" y="59"/>
                      <a:pt x="57" y="59"/>
                    </a:cubicBezTo>
                    <a:cubicBezTo>
                      <a:pt x="30" y="60"/>
                      <a:pt x="30" y="60"/>
                      <a:pt x="30" y="60"/>
                    </a:cubicBezTo>
                    <a:cubicBezTo>
                      <a:pt x="9" y="60"/>
                      <a:pt x="0" y="77"/>
                      <a:pt x="1" y="90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3" y="182"/>
                      <a:pt x="22" y="183"/>
                      <a:pt x="22" y="183"/>
                    </a:cubicBezTo>
                    <a:cubicBezTo>
                      <a:pt x="35" y="292"/>
                      <a:pt x="35" y="292"/>
                      <a:pt x="35" y="292"/>
                    </a:cubicBezTo>
                    <a:cubicBezTo>
                      <a:pt x="89" y="291"/>
                      <a:pt x="89" y="291"/>
                      <a:pt x="89" y="291"/>
                    </a:cubicBezTo>
                    <a:lnTo>
                      <a:pt x="97" y="18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7232" tIns="33616" rIns="67232" bIns="3361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721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5871256" y="4143002"/>
                <a:ext cx="1039909" cy="641386"/>
              </a:xfrm>
              <a:prstGeom prst="rect">
                <a:avLst/>
              </a:prstGeom>
              <a:noFill/>
            </p:spPr>
            <p:txBody>
              <a:bodyPr wrap="none" lIns="134464" tIns="107571" rIns="134464" bIns="107571" rtlCol="0">
                <a:spAutoFit/>
              </a:bodyPr>
              <a:lstStyle/>
              <a:p>
                <a:pPr marL="0" marR="0" lvl="0" indent="0" algn="l" defTabSz="685775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441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29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rgbClr val="FFFFFF"/>
                        </a:gs>
                        <a:gs pos="3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Users</a:t>
                </a:r>
              </a:p>
            </p:txBody>
          </p:sp>
          <p:sp>
            <p:nvSpPr>
              <p:cNvPr id="47" name="Freeform 9"/>
              <p:cNvSpPr>
                <a:spLocks noEditPoints="1"/>
              </p:cNvSpPr>
              <p:nvPr/>
            </p:nvSpPr>
            <p:spPr bwMode="auto">
              <a:xfrm>
                <a:off x="6087576" y="4700376"/>
                <a:ext cx="622300" cy="588962"/>
              </a:xfrm>
              <a:custGeom>
                <a:avLst/>
                <a:gdLst>
                  <a:gd name="T0" fmla="*/ 176 w 242"/>
                  <a:gd name="T1" fmla="*/ 20 h 229"/>
                  <a:gd name="T2" fmla="*/ 195 w 242"/>
                  <a:gd name="T3" fmla="*/ 0 h 229"/>
                  <a:gd name="T4" fmla="*/ 215 w 242"/>
                  <a:gd name="T5" fmla="*/ 19 h 229"/>
                  <a:gd name="T6" fmla="*/ 196 w 242"/>
                  <a:gd name="T7" fmla="*/ 39 h 229"/>
                  <a:gd name="T8" fmla="*/ 176 w 242"/>
                  <a:gd name="T9" fmla="*/ 20 h 229"/>
                  <a:gd name="T10" fmla="*/ 218 w 242"/>
                  <a:gd name="T11" fmla="*/ 46 h 229"/>
                  <a:gd name="T12" fmla="*/ 196 w 242"/>
                  <a:gd name="T13" fmla="*/ 46 h 229"/>
                  <a:gd name="T14" fmla="*/ 175 w 242"/>
                  <a:gd name="T15" fmla="*/ 47 h 229"/>
                  <a:gd name="T16" fmla="*/ 152 w 242"/>
                  <a:gd name="T17" fmla="*/ 70 h 229"/>
                  <a:gd name="T18" fmla="*/ 153 w 242"/>
                  <a:gd name="T19" fmla="*/ 98 h 229"/>
                  <a:gd name="T20" fmla="*/ 154 w 242"/>
                  <a:gd name="T21" fmla="*/ 98 h 229"/>
                  <a:gd name="T22" fmla="*/ 180 w 242"/>
                  <a:gd name="T23" fmla="*/ 128 h 229"/>
                  <a:gd name="T24" fmla="*/ 181 w 242"/>
                  <a:gd name="T25" fmla="*/ 190 h 229"/>
                  <a:gd name="T26" fmla="*/ 180 w 242"/>
                  <a:gd name="T27" fmla="*/ 199 h 229"/>
                  <a:gd name="T28" fmla="*/ 176 w 242"/>
                  <a:gd name="T29" fmla="*/ 206 h 229"/>
                  <a:gd name="T30" fmla="*/ 178 w 242"/>
                  <a:gd name="T31" fmla="*/ 226 h 229"/>
                  <a:gd name="T32" fmla="*/ 222 w 242"/>
                  <a:gd name="T33" fmla="*/ 225 h 229"/>
                  <a:gd name="T34" fmla="*/ 227 w 242"/>
                  <a:gd name="T35" fmla="*/ 141 h 229"/>
                  <a:gd name="T36" fmla="*/ 242 w 242"/>
                  <a:gd name="T37" fmla="*/ 123 h 229"/>
                  <a:gd name="T38" fmla="*/ 241 w 242"/>
                  <a:gd name="T39" fmla="*/ 68 h 229"/>
                  <a:gd name="T40" fmla="*/ 218 w 242"/>
                  <a:gd name="T41" fmla="*/ 46 h 229"/>
                  <a:gd name="T42" fmla="*/ 49 w 242"/>
                  <a:gd name="T43" fmla="*/ 65 h 229"/>
                  <a:gd name="T44" fmla="*/ 70 w 242"/>
                  <a:gd name="T45" fmla="*/ 42 h 229"/>
                  <a:gd name="T46" fmla="*/ 48 w 242"/>
                  <a:gd name="T47" fmla="*/ 20 h 229"/>
                  <a:gd name="T48" fmla="*/ 26 w 242"/>
                  <a:gd name="T49" fmla="*/ 43 h 229"/>
                  <a:gd name="T50" fmla="*/ 49 w 242"/>
                  <a:gd name="T51" fmla="*/ 65 h 229"/>
                  <a:gd name="T52" fmla="*/ 71 w 242"/>
                  <a:gd name="T53" fmla="*/ 192 h 229"/>
                  <a:gd name="T54" fmla="*/ 70 w 242"/>
                  <a:gd name="T55" fmla="*/ 130 h 229"/>
                  <a:gd name="T56" fmla="*/ 99 w 242"/>
                  <a:gd name="T57" fmla="*/ 99 h 229"/>
                  <a:gd name="T58" fmla="*/ 99 w 242"/>
                  <a:gd name="T59" fmla="*/ 99 h 229"/>
                  <a:gd name="T60" fmla="*/ 99 w 242"/>
                  <a:gd name="T61" fmla="*/ 97 h 229"/>
                  <a:gd name="T62" fmla="*/ 73 w 242"/>
                  <a:gd name="T63" fmla="*/ 71 h 229"/>
                  <a:gd name="T64" fmla="*/ 49 w 242"/>
                  <a:gd name="T65" fmla="*/ 72 h 229"/>
                  <a:gd name="T66" fmla="*/ 25 w 242"/>
                  <a:gd name="T67" fmla="*/ 72 h 229"/>
                  <a:gd name="T68" fmla="*/ 0 w 242"/>
                  <a:gd name="T69" fmla="*/ 99 h 229"/>
                  <a:gd name="T70" fmla="*/ 1 w 242"/>
                  <a:gd name="T71" fmla="*/ 160 h 229"/>
                  <a:gd name="T72" fmla="*/ 18 w 242"/>
                  <a:gd name="T73" fmla="*/ 179 h 229"/>
                  <a:gd name="T74" fmla="*/ 24 w 242"/>
                  <a:gd name="T75" fmla="*/ 229 h 229"/>
                  <a:gd name="T76" fmla="*/ 80 w 242"/>
                  <a:gd name="T77" fmla="*/ 228 h 229"/>
                  <a:gd name="T78" fmla="*/ 81 w 242"/>
                  <a:gd name="T79" fmla="*/ 212 h 229"/>
                  <a:gd name="T80" fmla="*/ 78 w 242"/>
                  <a:gd name="T81" fmla="*/ 209 h 229"/>
                  <a:gd name="T82" fmla="*/ 71 w 242"/>
                  <a:gd name="T83" fmla="*/ 192 h 229"/>
                  <a:gd name="T84" fmla="*/ 124 w 242"/>
                  <a:gd name="T85" fmla="*/ 96 h 229"/>
                  <a:gd name="T86" fmla="*/ 146 w 242"/>
                  <a:gd name="T87" fmla="*/ 74 h 229"/>
                  <a:gd name="T88" fmla="*/ 123 w 242"/>
                  <a:gd name="T89" fmla="*/ 52 h 229"/>
                  <a:gd name="T90" fmla="*/ 102 w 242"/>
                  <a:gd name="T91" fmla="*/ 74 h 229"/>
                  <a:gd name="T92" fmla="*/ 124 w 242"/>
                  <a:gd name="T93" fmla="*/ 96 h 229"/>
                  <a:gd name="T94" fmla="*/ 174 w 242"/>
                  <a:gd name="T95" fmla="*/ 128 h 229"/>
                  <a:gd name="T96" fmla="*/ 153 w 242"/>
                  <a:gd name="T97" fmla="*/ 103 h 229"/>
                  <a:gd name="T98" fmla="*/ 148 w 242"/>
                  <a:gd name="T99" fmla="*/ 103 h 229"/>
                  <a:gd name="T100" fmla="*/ 124 w 242"/>
                  <a:gd name="T101" fmla="*/ 103 h 229"/>
                  <a:gd name="T102" fmla="*/ 100 w 242"/>
                  <a:gd name="T103" fmla="*/ 104 h 229"/>
                  <a:gd name="T104" fmla="*/ 99 w 242"/>
                  <a:gd name="T105" fmla="*/ 104 h 229"/>
                  <a:gd name="T106" fmla="*/ 75 w 242"/>
                  <a:gd name="T107" fmla="*/ 130 h 229"/>
                  <a:gd name="T108" fmla="*/ 77 w 242"/>
                  <a:gd name="T109" fmla="*/ 192 h 229"/>
                  <a:gd name="T110" fmla="*/ 82 w 242"/>
                  <a:gd name="T111" fmla="*/ 205 h 229"/>
                  <a:gd name="T112" fmla="*/ 94 w 242"/>
                  <a:gd name="T113" fmla="*/ 210 h 229"/>
                  <a:gd name="T114" fmla="*/ 96 w 242"/>
                  <a:gd name="T115" fmla="*/ 228 h 229"/>
                  <a:gd name="T116" fmla="*/ 158 w 242"/>
                  <a:gd name="T117" fmla="*/ 226 h 229"/>
                  <a:gd name="T118" fmla="*/ 159 w 242"/>
                  <a:gd name="T119" fmla="*/ 209 h 229"/>
                  <a:gd name="T120" fmla="*/ 175 w 242"/>
                  <a:gd name="T121" fmla="*/ 197 h 229"/>
                  <a:gd name="T122" fmla="*/ 176 w 242"/>
                  <a:gd name="T123" fmla="*/ 190 h 229"/>
                  <a:gd name="T124" fmla="*/ 174 w 242"/>
                  <a:gd name="T125" fmla="*/ 128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2" h="229">
                    <a:moveTo>
                      <a:pt x="176" y="20"/>
                    </a:moveTo>
                    <a:cubicBezTo>
                      <a:pt x="176" y="9"/>
                      <a:pt x="184" y="0"/>
                      <a:pt x="195" y="0"/>
                    </a:cubicBezTo>
                    <a:cubicBezTo>
                      <a:pt x="206" y="0"/>
                      <a:pt x="215" y="8"/>
                      <a:pt x="215" y="19"/>
                    </a:cubicBezTo>
                    <a:cubicBezTo>
                      <a:pt x="216" y="30"/>
                      <a:pt x="207" y="39"/>
                      <a:pt x="196" y="39"/>
                    </a:cubicBezTo>
                    <a:cubicBezTo>
                      <a:pt x="185" y="40"/>
                      <a:pt x="176" y="31"/>
                      <a:pt x="176" y="20"/>
                    </a:cubicBezTo>
                    <a:close/>
                    <a:moveTo>
                      <a:pt x="218" y="46"/>
                    </a:moveTo>
                    <a:cubicBezTo>
                      <a:pt x="196" y="46"/>
                      <a:pt x="196" y="46"/>
                      <a:pt x="196" y="46"/>
                    </a:cubicBezTo>
                    <a:cubicBezTo>
                      <a:pt x="175" y="47"/>
                      <a:pt x="175" y="47"/>
                      <a:pt x="175" y="47"/>
                    </a:cubicBezTo>
                    <a:cubicBezTo>
                      <a:pt x="158" y="47"/>
                      <a:pt x="152" y="60"/>
                      <a:pt x="152" y="70"/>
                    </a:cubicBezTo>
                    <a:cubicBezTo>
                      <a:pt x="153" y="98"/>
                      <a:pt x="153" y="98"/>
                      <a:pt x="153" y="98"/>
                    </a:cubicBezTo>
                    <a:cubicBezTo>
                      <a:pt x="153" y="98"/>
                      <a:pt x="153" y="98"/>
                      <a:pt x="154" y="98"/>
                    </a:cubicBezTo>
                    <a:cubicBezTo>
                      <a:pt x="171" y="100"/>
                      <a:pt x="179" y="115"/>
                      <a:pt x="180" y="128"/>
                    </a:cubicBezTo>
                    <a:cubicBezTo>
                      <a:pt x="181" y="190"/>
                      <a:pt x="181" y="190"/>
                      <a:pt x="181" y="190"/>
                    </a:cubicBezTo>
                    <a:cubicBezTo>
                      <a:pt x="181" y="193"/>
                      <a:pt x="181" y="196"/>
                      <a:pt x="180" y="199"/>
                    </a:cubicBezTo>
                    <a:cubicBezTo>
                      <a:pt x="179" y="202"/>
                      <a:pt x="177" y="204"/>
                      <a:pt x="176" y="206"/>
                    </a:cubicBezTo>
                    <a:cubicBezTo>
                      <a:pt x="178" y="226"/>
                      <a:pt x="178" y="226"/>
                      <a:pt x="178" y="226"/>
                    </a:cubicBezTo>
                    <a:cubicBezTo>
                      <a:pt x="222" y="225"/>
                      <a:pt x="222" y="225"/>
                      <a:pt x="222" y="225"/>
                    </a:cubicBezTo>
                    <a:cubicBezTo>
                      <a:pt x="227" y="141"/>
                      <a:pt x="227" y="141"/>
                      <a:pt x="227" y="141"/>
                    </a:cubicBezTo>
                    <a:cubicBezTo>
                      <a:pt x="227" y="141"/>
                      <a:pt x="242" y="139"/>
                      <a:pt x="242" y="123"/>
                    </a:cubicBezTo>
                    <a:cubicBezTo>
                      <a:pt x="241" y="68"/>
                      <a:pt x="241" y="68"/>
                      <a:pt x="241" y="68"/>
                    </a:cubicBezTo>
                    <a:cubicBezTo>
                      <a:pt x="241" y="58"/>
                      <a:pt x="234" y="45"/>
                      <a:pt x="218" y="46"/>
                    </a:cubicBezTo>
                    <a:close/>
                    <a:moveTo>
                      <a:pt x="49" y="65"/>
                    </a:moveTo>
                    <a:cubicBezTo>
                      <a:pt x="61" y="64"/>
                      <a:pt x="71" y="54"/>
                      <a:pt x="70" y="42"/>
                    </a:cubicBezTo>
                    <a:cubicBezTo>
                      <a:pt x="70" y="30"/>
                      <a:pt x="60" y="20"/>
                      <a:pt x="48" y="20"/>
                    </a:cubicBezTo>
                    <a:cubicBezTo>
                      <a:pt x="36" y="21"/>
                      <a:pt x="26" y="31"/>
                      <a:pt x="26" y="43"/>
                    </a:cubicBezTo>
                    <a:cubicBezTo>
                      <a:pt x="27" y="55"/>
                      <a:pt x="37" y="65"/>
                      <a:pt x="49" y="65"/>
                    </a:cubicBezTo>
                    <a:close/>
                    <a:moveTo>
                      <a:pt x="71" y="192"/>
                    </a:moveTo>
                    <a:cubicBezTo>
                      <a:pt x="70" y="130"/>
                      <a:pt x="70" y="130"/>
                      <a:pt x="70" y="130"/>
                    </a:cubicBezTo>
                    <a:cubicBezTo>
                      <a:pt x="70" y="115"/>
                      <a:pt x="80" y="100"/>
                      <a:pt x="99" y="99"/>
                    </a:cubicBezTo>
                    <a:cubicBezTo>
                      <a:pt x="99" y="99"/>
                      <a:pt x="99" y="99"/>
                      <a:pt x="99" y="99"/>
                    </a:cubicBezTo>
                    <a:cubicBezTo>
                      <a:pt x="99" y="97"/>
                      <a:pt x="99" y="97"/>
                      <a:pt x="99" y="97"/>
                    </a:cubicBezTo>
                    <a:cubicBezTo>
                      <a:pt x="99" y="86"/>
                      <a:pt x="91" y="71"/>
                      <a:pt x="73" y="71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25" y="72"/>
                      <a:pt x="25" y="72"/>
                      <a:pt x="25" y="72"/>
                    </a:cubicBezTo>
                    <a:cubicBezTo>
                      <a:pt x="7" y="73"/>
                      <a:pt x="0" y="88"/>
                      <a:pt x="0" y="99"/>
                    </a:cubicBezTo>
                    <a:cubicBezTo>
                      <a:pt x="1" y="160"/>
                      <a:pt x="1" y="160"/>
                      <a:pt x="1" y="160"/>
                    </a:cubicBezTo>
                    <a:cubicBezTo>
                      <a:pt x="2" y="178"/>
                      <a:pt x="18" y="179"/>
                      <a:pt x="18" y="179"/>
                    </a:cubicBezTo>
                    <a:cubicBezTo>
                      <a:pt x="24" y="229"/>
                      <a:pt x="24" y="229"/>
                      <a:pt x="24" y="229"/>
                    </a:cubicBezTo>
                    <a:cubicBezTo>
                      <a:pt x="80" y="228"/>
                      <a:pt x="80" y="228"/>
                      <a:pt x="80" y="228"/>
                    </a:cubicBezTo>
                    <a:cubicBezTo>
                      <a:pt x="81" y="212"/>
                      <a:pt x="81" y="212"/>
                      <a:pt x="81" y="212"/>
                    </a:cubicBezTo>
                    <a:cubicBezTo>
                      <a:pt x="80" y="211"/>
                      <a:pt x="79" y="210"/>
                      <a:pt x="78" y="209"/>
                    </a:cubicBezTo>
                    <a:cubicBezTo>
                      <a:pt x="74" y="205"/>
                      <a:pt x="72" y="199"/>
                      <a:pt x="71" y="192"/>
                    </a:cubicBezTo>
                    <a:close/>
                    <a:moveTo>
                      <a:pt x="124" y="96"/>
                    </a:moveTo>
                    <a:cubicBezTo>
                      <a:pt x="136" y="96"/>
                      <a:pt x="146" y="86"/>
                      <a:pt x="146" y="74"/>
                    </a:cubicBezTo>
                    <a:cubicBezTo>
                      <a:pt x="146" y="61"/>
                      <a:pt x="135" y="52"/>
                      <a:pt x="123" y="52"/>
                    </a:cubicBezTo>
                    <a:cubicBezTo>
                      <a:pt x="111" y="52"/>
                      <a:pt x="101" y="62"/>
                      <a:pt x="102" y="74"/>
                    </a:cubicBezTo>
                    <a:cubicBezTo>
                      <a:pt x="102" y="87"/>
                      <a:pt x="112" y="96"/>
                      <a:pt x="124" y="96"/>
                    </a:cubicBezTo>
                    <a:close/>
                    <a:moveTo>
                      <a:pt x="174" y="128"/>
                    </a:moveTo>
                    <a:cubicBezTo>
                      <a:pt x="174" y="118"/>
                      <a:pt x="168" y="105"/>
                      <a:pt x="153" y="103"/>
                    </a:cubicBezTo>
                    <a:cubicBezTo>
                      <a:pt x="151" y="103"/>
                      <a:pt x="150" y="103"/>
                      <a:pt x="148" y="103"/>
                    </a:cubicBezTo>
                    <a:cubicBezTo>
                      <a:pt x="124" y="103"/>
                      <a:pt x="124" y="103"/>
                      <a:pt x="124" y="103"/>
                    </a:cubicBezTo>
                    <a:cubicBezTo>
                      <a:pt x="100" y="104"/>
                      <a:pt x="100" y="104"/>
                      <a:pt x="100" y="104"/>
                    </a:cubicBezTo>
                    <a:cubicBezTo>
                      <a:pt x="100" y="104"/>
                      <a:pt x="100" y="104"/>
                      <a:pt x="99" y="104"/>
                    </a:cubicBezTo>
                    <a:cubicBezTo>
                      <a:pt x="82" y="105"/>
                      <a:pt x="75" y="119"/>
                      <a:pt x="75" y="130"/>
                    </a:cubicBezTo>
                    <a:cubicBezTo>
                      <a:pt x="77" y="192"/>
                      <a:pt x="77" y="192"/>
                      <a:pt x="77" y="192"/>
                    </a:cubicBezTo>
                    <a:cubicBezTo>
                      <a:pt x="77" y="198"/>
                      <a:pt x="79" y="202"/>
                      <a:pt x="82" y="205"/>
                    </a:cubicBezTo>
                    <a:cubicBezTo>
                      <a:pt x="87" y="210"/>
                      <a:pt x="94" y="210"/>
                      <a:pt x="94" y="210"/>
                    </a:cubicBezTo>
                    <a:cubicBezTo>
                      <a:pt x="96" y="228"/>
                      <a:pt x="96" y="228"/>
                      <a:pt x="96" y="228"/>
                    </a:cubicBezTo>
                    <a:cubicBezTo>
                      <a:pt x="158" y="226"/>
                      <a:pt x="158" y="226"/>
                      <a:pt x="158" y="226"/>
                    </a:cubicBezTo>
                    <a:cubicBezTo>
                      <a:pt x="159" y="209"/>
                      <a:pt x="159" y="209"/>
                      <a:pt x="159" y="209"/>
                    </a:cubicBezTo>
                    <a:cubicBezTo>
                      <a:pt x="159" y="209"/>
                      <a:pt x="171" y="208"/>
                      <a:pt x="175" y="197"/>
                    </a:cubicBezTo>
                    <a:cubicBezTo>
                      <a:pt x="175" y="195"/>
                      <a:pt x="176" y="193"/>
                      <a:pt x="176" y="190"/>
                    </a:cubicBezTo>
                    <a:lnTo>
                      <a:pt x="174" y="1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7232" tIns="33616" rIns="67232" bIns="3361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721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5781888" y="5270160"/>
                <a:ext cx="1220566" cy="641386"/>
              </a:xfrm>
              <a:prstGeom prst="rect">
                <a:avLst/>
              </a:prstGeom>
              <a:noFill/>
            </p:spPr>
            <p:txBody>
              <a:bodyPr wrap="none" lIns="134464" tIns="107571" rIns="134464" bIns="107571" rtlCol="0">
                <a:spAutoFit/>
              </a:bodyPr>
              <a:lstStyle/>
              <a:p>
                <a:pPr marL="0" marR="0" lvl="0" indent="0" algn="l" defTabSz="685775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441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29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rgbClr val="FFFFFF"/>
                        </a:gs>
                        <a:gs pos="3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Groups</a:t>
                </a:r>
              </a:p>
            </p:txBody>
          </p:sp>
          <p:pic>
            <p:nvPicPr>
              <p:cNvPr id="49" name="Picture 20"/>
              <p:cNvPicPr>
                <a:picLocks noChangeAspect="1"/>
              </p:cNvPicPr>
              <p:nvPr/>
            </p:nvPicPr>
            <p:blipFill>
              <a:blip r:embed="rId3">
                <a:lum bright="10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2298" y="5846712"/>
                <a:ext cx="732856" cy="6168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" name="TextBox 49"/>
              <p:cNvSpPr txBox="1"/>
              <p:nvPr/>
            </p:nvSpPr>
            <p:spPr>
              <a:xfrm>
                <a:off x="5334606" y="6316861"/>
                <a:ext cx="2239575" cy="641386"/>
              </a:xfrm>
              <a:prstGeom prst="rect">
                <a:avLst/>
              </a:prstGeom>
              <a:noFill/>
            </p:spPr>
            <p:txBody>
              <a:bodyPr wrap="none" lIns="134464" tIns="107571" rIns="134464" bIns="107571" rtlCol="0">
                <a:spAutoFit/>
              </a:bodyPr>
              <a:lstStyle/>
              <a:p>
                <a:pPr marL="0" marR="0" lvl="0" indent="0" algn="l" defTabSz="685775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441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29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rgbClr val="FFFFFF"/>
                        </a:gs>
                        <a:gs pos="3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Service Principals</a:t>
                </a:r>
              </a:p>
            </p:txBody>
          </p:sp>
        </p:grpSp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8E71AEBA-33B8-44AA-94AC-EF6203E45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4480" y="1028715"/>
              <a:ext cx="806639" cy="806639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31DE218D-A9D8-428E-9463-2541CA72F48F}"/>
                </a:ext>
              </a:extLst>
            </p:cNvPr>
            <p:cNvSpPr txBox="1"/>
            <p:nvPr/>
          </p:nvSpPr>
          <p:spPr bwMode="auto">
            <a:xfrm>
              <a:off x="3987965" y="1944609"/>
              <a:ext cx="2630695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A1A1A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Azure AD Tenet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A1A1A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contoso.com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5B0D12B-C83B-4BA6-A3E9-F1D8F1363B84}"/>
              </a:ext>
            </a:extLst>
          </p:cNvPr>
          <p:cNvGrpSpPr/>
          <p:nvPr/>
        </p:nvGrpSpPr>
        <p:grpSpPr>
          <a:xfrm>
            <a:off x="6340455" y="796090"/>
            <a:ext cx="2597503" cy="3694640"/>
            <a:chOff x="8453940" y="1061454"/>
            <a:chExt cx="3463337" cy="4926186"/>
          </a:xfrm>
        </p:grpSpPr>
        <p:sp>
          <p:nvSpPr>
            <p:cNvPr id="51" name="Rounded Rectangle 50"/>
            <p:cNvSpPr/>
            <p:nvPr/>
          </p:nvSpPr>
          <p:spPr bwMode="auto">
            <a:xfrm>
              <a:off x="8453940" y="2691736"/>
              <a:ext cx="3463337" cy="3256924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2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57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9249901" y="2684922"/>
              <a:ext cx="2091434" cy="538956"/>
            </a:xfrm>
            <a:prstGeom prst="rect">
              <a:avLst/>
            </a:prstGeom>
            <a:noFill/>
          </p:spPr>
          <p:txBody>
            <a:bodyPr wrap="none" lIns="134464" tIns="107571" rIns="134464" bIns="107571" rtlCol="0">
              <a:spAutoFit/>
            </a:bodyPr>
            <a:lstStyle/>
            <a:p>
              <a:pPr marL="0" marR="0" lvl="0" indent="0" algn="ctr" defTabSz="68577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47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Azure Resources </a:t>
              </a: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8666536" y="3055062"/>
              <a:ext cx="2740059" cy="2279127"/>
              <a:chOff x="7998579" y="-231500"/>
              <a:chExt cx="1726175" cy="1618378"/>
            </a:xfrm>
          </p:grpSpPr>
          <p:sp>
            <p:nvSpPr>
              <p:cNvPr id="54" name="Oval 53"/>
              <p:cNvSpPr/>
              <p:nvPr/>
            </p:nvSpPr>
            <p:spPr bwMode="auto">
              <a:xfrm>
                <a:off x="7998579" y="223616"/>
                <a:ext cx="658520" cy="658521"/>
              </a:xfrm>
              <a:prstGeom prst="ellipse">
                <a:avLst/>
              </a:prstGeom>
              <a:solidFill>
                <a:schemeClr val="accent3"/>
              </a:solidFill>
              <a:ln w="28575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577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65" b="0" i="0" u="none" strike="noStrike" kern="1200" cap="none" spc="0" normalizeH="0" baseline="0" noProof="0" dirty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cxnSp>
            <p:nvCxnSpPr>
              <p:cNvPr id="55" name="Straight Connector 54"/>
              <p:cNvCxnSpPr>
                <a:stCxn id="54" idx="6"/>
                <a:endCxn id="70" idx="3"/>
              </p:cNvCxnSpPr>
              <p:nvPr/>
            </p:nvCxnSpPr>
            <p:spPr>
              <a:xfrm flipV="1">
                <a:off x="8657099" y="205323"/>
                <a:ext cx="322524" cy="347553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>
                <a:stCxn id="54" idx="6"/>
                <a:endCxn id="72" idx="1"/>
              </p:cNvCxnSpPr>
              <p:nvPr/>
            </p:nvCxnSpPr>
            <p:spPr>
              <a:xfrm>
                <a:off x="8657099" y="552877"/>
                <a:ext cx="319632" cy="373702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stCxn id="54" idx="6"/>
                <a:endCxn id="71" idx="2"/>
              </p:cNvCxnSpPr>
              <p:nvPr/>
            </p:nvCxnSpPr>
            <p:spPr>
              <a:xfrm flipV="1">
                <a:off x="8657099" y="546202"/>
                <a:ext cx="279708" cy="6675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>
                <a:endCxn id="64" idx="2"/>
              </p:cNvCxnSpPr>
              <p:nvPr/>
            </p:nvCxnSpPr>
            <p:spPr>
              <a:xfrm flipV="1">
                <a:off x="9236260" y="-117200"/>
                <a:ext cx="259894" cy="218965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>
                <a:stCxn id="70" idx="6"/>
                <a:endCxn id="65" idx="2"/>
              </p:cNvCxnSpPr>
              <p:nvPr/>
            </p:nvCxnSpPr>
            <p:spPr>
              <a:xfrm>
                <a:off x="9228947" y="102050"/>
                <a:ext cx="263790" cy="87128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stCxn id="71" idx="6"/>
                <a:endCxn id="66" idx="2"/>
              </p:cNvCxnSpPr>
              <p:nvPr/>
            </p:nvCxnSpPr>
            <p:spPr>
              <a:xfrm flipV="1">
                <a:off x="9228908" y="441661"/>
                <a:ext cx="263829" cy="104541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>
                <a:stCxn id="71" idx="6"/>
                <a:endCxn id="67" idx="2"/>
              </p:cNvCxnSpPr>
              <p:nvPr/>
            </p:nvCxnSpPr>
            <p:spPr>
              <a:xfrm>
                <a:off x="9228908" y="546202"/>
                <a:ext cx="255801" cy="164424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>
                <a:stCxn id="72" idx="6"/>
                <a:endCxn id="69" idx="1"/>
              </p:cNvCxnSpPr>
              <p:nvPr/>
            </p:nvCxnSpPr>
            <p:spPr>
              <a:xfrm>
                <a:off x="9226054" y="1029853"/>
                <a:ext cx="298968" cy="161903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>
                <a:stCxn id="72" idx="6"/>
                <a:endCxn id="68" idx="2"/>
              </p:cNvCxnSpPr>
              <p:nvPr/>
            </p:nvCxnSpPr>
            <p:spPr>
              <a:xfrm flipV="1">
                <a:off x="9226054" y="968724"/>
                <a:ext cx="266683" cy="61129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Oval 63"/>
              <p:cNvSpPr/>
              <p:nvPr/>
            </p:nvSpPr>
            <p:spPr bwMode="auto">
              <a:xfrm>
                <a:off x="9496154" y="-231500"/>
                <a:ext cx="228600" cy="2286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577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65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 bwMode="auto">
              <a:xfrm>
                <a:off x="9492737" y="74878"/>
                <a:ext cx="228600" cy="2286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577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65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66" name="Oval 65"/>
              <p:cNvSpPr/>
              <p:nvPr/>
            </p:nvSpPr>
            <p:spPr bwMode="auto">
              <a:xfrm>
                <a:off x="9492737" y="327361"/>
                <a:ext cx="228600" cy="2286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577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65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67" name="Oval 66"/>
              <p:cNvSpPr/>
              <p:nvPr/>
            </p:nvSpPr>
            <p:spPr bwMode="auto">
              <a:xfrm>
                <a:off x="9484709" y="596326"/>
                <a:ext cx="228600" cy="2286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577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65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 bwMode="auto">
              <a:xfrm>
                <a:off x="9492737" y="854424"/>
                <a:ext cx="228600" cy="2286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577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65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69" name="Oval 68"/>
              <p:cNvSpPr/>
              <p:nvPr/>
            </p:nvSpPr>
            <p:spPr bwMode="auto">
              <a:xfrm>
                <a:off x="9491544" y="1158278"/>
                <a:ext cx="228600" cy="2286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577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65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70" name="Oval 69"/>
              <p:cNvSpPr/>
              <p:nvPr/>
            </p:nvSpPr>
            <p:spPr bwMode="auto">
              <a:xfrm>
                <a:off x="8936846" y="-44001"/>
                <a:ext cx="292101" cy="292101"/>
              </a:xfrm>
              <a:prstGeom prst="ellipse">
                <a:avLst/>
              </a:prstGeom>
              <a:solidFill>
                <a:schemeClr val="accent3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577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65" b="0" i="0" u="none" strike="noStrike" kern="1200" cap="none" spc="0" normalizeH="0" baseline="0" noProof="0" dirty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71" name="Oval 70"/>
              <p:cNvSpPr/>
              <p:nvPr/>
            </p:nvSpPr>
            <p:spPr bwMode="auto">
              <a:xfrm>
                <a:off x="8936807" y="400151"/>
                <a:ext cx="292101" cy="292101"/>
              </a:xfrm>
              <a:prstGeom prst="ellipse">
                <a:avLst/>
              </a:prstGeom>
              <a:solidFill>
                <a:schemeClr val="accent3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577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65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72" name="Oval 71"/>
              <p:cNvSpPr/>
              <p:nvPr/>
            </p:nvSpPr>
            <p:spPr bwMode="auto">
              <a:xfrm>
                <a:off x="8933953" y="883802"/>
                <a:ext cx="292101" cy="292101"/>
              </a:xfrm>
              <a:prstGeom prst="ellipse">
                <a:avLst/>
              </a:prstGeom>
              <a:solidFill>
                <a:schemeClr val="accent3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577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65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9024977" y="1702902"/>
              <a:ext cx="2180946" cy="1022849"/>
            </a:xfrm>
            <a:prstGeom prst="rect">
              <a:avLst/>
            </a:prstGeom>
            <a:noFill/>
          </p:spPr>
          <p:txBody>
            <a:bodyPr wrap="none" lIns="134464" tIns="107571" rIns="134464" bIns="107571" rtlCol="0">
              <a:spAutoFit/>
            </a:bodyPr>
            <a:lstStyle/>
            <a:p>
              <a:pPr marL="0" marR="0" lvl="0" indent="0" algn="ctr" defTabSz="68577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41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Azure </a:t>
              </a:r>
            </a:p>
            <a:p>
              <a:pPr marL="0" marR="0" lvl="0" indent="0" algn="ctr" defTabSz="68577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41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Subscriptions</a:t>
              </a:r>
            </a:p>
          </p:txBody>
        </p:sp>
        <p:cxnSp>
          <p:nvCxnSpPr>
            <p:cNvPr id="77" name="Straight Connector 76"/>
            <p:cNvCxnSpPr/>
            <p:nvPr/>
          </p:nvCxnSpPr>
          <p:spPr bwMode="auto">
            <a:xfrm>
              <a:off x="10797077" y="3135221"/>
              <a:ext cx="37362" cy="2465752"/>
            </a:xfrm>
            <a:prstGeom prst="line">
              <a:avLst/>
            </a:prstGeom>
            <a:ln>
              <a:solidFill>
                <a:schemeClr val="bg2"/>
              </a:solidFill>
              <a:prstDash val="dash"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 bwMode="auto">
            <a:xfrm>
              <a:off x="9883035" y="3135221"/>
              <a:ext cx="32748" cy="2478282"/>
            </a:xfrm>
            <a:prstGeom prst="line">
              <a:avLst/>
            </a:prstGeom>
            <a:ln>
              <a:solidFill>
                <a:schemeClr val="bg2"/>
              </a:solidFill>
              <a:prstDash val="dash"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8641985" y="5287524"/>
              <a:ext cx="1345249" cy="483556"/>
            </a:xfrm>
            <a:prstGeom prst="rect">
              <a:avLst/>
            </a:prstGeom>
            <a:noFill/>
          </p:spPr>
          <p:txBody>
            <a:bodyPr wrap="none" lIns="134464" tIns="107571" rIns="134464" bIns="107571" rtlCol="0">
              <a:spAutoFit/>
            </a:bodyPr>
            <a:lstStyle/>
            <a:p>
              <a:pPr marL="0" marR="0" lvl="0" indent="0" algn="ctr" defTabSz="68577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47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Subscription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9819985" y="5293085"/>
              <a:ext cx="1167340" cy="694555"/>
            </a:xfrm>
            <a:prstGeom prst="rect">
              <a:avLst/>
            </a:prstGeom>
            <a:noFill/>
          </p:spPr>
          <p:txBody>
            <a:bodyPr wrap="square" lIns="134464" tIns="107571" rIns="134464" bIns="107571" rtlCol="0">
              <a:spAutoFit/>
            </a:bodyPr>
            <a:lstStyle/>
            <a:p>
              <a:pPr marL="0" marR="0" lvl="0" indent="0" algn="ctr" defTabSz="68577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47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Resource </a:t>
              </a:r>
            </a:p>
            <a:p>
              <a:pPr marL="0" marR="0" lvl="0" indent="0" algn="ctr" defTabSz="68577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47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Groups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0704213" y="5287523"/>
              <a:ext cx="1167340" cy="483556"/>
            </a:xfrm>
            <a:prstGeom prst="rect">
              <a:avLst/>
            </a:prstGeom>
            <a:noFill/>
          </p:spPr>
          <p:txBody>
            <a:bodyPr wrap="square" lIns="134464" tIns="107571" rIns="134464" bIns="107571" rtlCol="0">
              <a:spAutoFit/>
            </a:bodyPr>
            <a:lstStyle/>
            <a:p>
              <a:pPr marL="0" marR="0" lvl="0" indent="0" algn="ctr" defTabSz="68577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47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Resources</a:t>
              </a: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87FF08D4-67C6-4FE4-81FF-3AC56DED9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657306" y="1061454"/>
              <a:ext cx="662526" cy="662526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FCFA667-50CF-4152-AF92-01E2EE7275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750" y="2665843"/>
            <a:ext cx="585218" cy="585218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B342B22F-155A-4638-9419-6D157423E391}"/>
              </a:ext>
            </a:extLst>
          </p:cNvPr>
          <p:cNvSpPr txBox="1"/>
          <p:nvPr/>
        </p:nvSpPr>
        <p:spPr>
          <a:xfrm>
            <a:off x="1834427" y="3216144"/>
            <a:ext cx="1333314" cy="415498"/>
          </a:xfrm>
          <a:prstGeom prst="rect">
            <a:avLst/>
          </a:prstGeom>
          <a:noFill/>
        </p:spPr>
        <p:txBody>
          <a:bodyPr wrap="none" lIns="137160" tIns="109728" rIns="137160" bIns="109728" rtlCol="0">
            <a:spAutoFit/>
          </a:bodyPr>
          <a:lstStyle/>
          <a:p>
            <a:pPr marL="0" marR="0" lvl="0" indent="0" algn="l" defTabSz="69955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Synchronized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BE8A68D-85A8-45CE-A6E9-919FE2A3AF6F}"/>
              </a:ext>
            </a:extLst>
          </p:cNvPr>
          <p:cNvGrpSpPr/>
          <p:nvPr/>
        </p:nvGrpSpPr>
        <p:grpSpPr>
          <a:xfrm>
            <a:off x="197991" y="805801"/>
            <a:ext cx="1973021" cy="3270583"/>
            <a:chOff x="197991" y="805801"/>
            <a:chExt cx="1973021" cy="327058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E74A9DE-7906-4483-8BBB-11E60E428DB9}"/>
                </a:ext>
              </a:extLst>
            </p:cNvPr>
            <p:cNvGrpSpPr/>
            <p:nvPr/>
          </p:nvGrpSpPr>
          <p:grpSpPr>
            <a:xfrm>
              <a:off x="197991" y="1541154"/>
              <a:ext cx="1973021" cy="2535230"/>
              <a:chOff x="330052" y="1807298"/>
              <a:chExt cx="2630694" cy="3380306"/>
            </a:xfrm>
          </p:grpSpPr>
          <p:sp>
            <p:nvSpPr>
              <p:cNvPr id="83" name="Freeform 5">
                <a:extLst>
                  <a:ext uri="{FF2B5EF4-FFF2-40B4-BE49-F238E27FC236}">
                    <a16:creationId xmlns:a16="http://schemas.microsoft.com/office/drawing/2014/main" id="{253EB8DA-37C5-4F19-969F-E6349D00BD0E}"/>
                  </a:ext>
                </a:extLst>
              </p:cNvPr>
              <p:cNvSpPr>
                <a:spLocks noEditPoints="1"/>
              </p:cNvSpPr>
              <p:nvPr/>
            </p:nvSpPr>
            <p:spPr bwMode="black">
              <a:xfrm>
                <a:off x="617130" y="3513315"/>
                <a:ext cx="1725151" cy="1674289"/>
              </a:xfrm>
              <a:custGeom>
                <a:avLst/>
                <a:gdLst>
                  <a:gd name="T0" fmla="*/ 89 w 226"/>
                  <a:gd name="T1" fmla="*/ 124 h 348"/>
                  <a:gd name="T2" fmla="*/ 118 w 226"/>
                  <a:gd name="T3" fmla="*/ 113 h 348"/>
                  <a:gd name="T4" fmla="*/ 150 w 226"/>
                  <a:gd name="T5" fmla="*/ 124 h 348"/>
                  <a:gd name="T6" fmla="*/ 150 w 226"/>
                  <a:gd name="T7" fmla="*/ 145 h 348"/>
                  <a:gd name="T8" fmla="*/ 226 w 226"/>
                  <a:gd name="T9" fmla="*/ 348 h 348"/>
                  <a:gd name="T10" fmla="*/ 89 w 226"/>
                  <a:gd name="T11" fmla="*/ 0 h 348"/>
                  <a:gd name="T12" fmla="*/ 118 w 226"/>
                  <a:gd name="T13" fmla="*/ 100 h 348"/>
                  <a:gd name="T14" fmla="*/ 150 w 226"/>
                  <a:gd name="T15" fmla="*/ 68 h 348"/>
                  <a:gd name="T16" fmla="*/ 150 w 226"/>
                  <a:gd name="T17" fmla="*/ 55 h 348"/>
                  <a:gd name="T18" fmla="*/ 118 w 226"/>
                  <a:gd name="T19" fmla="*/ 23 h 348"/>
                  <a:gd name="T20" fmla="*/ 150 w 226"/>
                  <a:gd name="T21" fmla="*/ 55 h 348"/>
                  <a:gd name="T22" fmla="*/ 166 w 226"/>
                  <a:gd name="T23" fmla="*/ 280 h 348"/>
                  <a:gd name="T24" fmla="*/ 197 w 226"/>
                  <a:gd name="T25" fmla="*/ 249 h 348"/>
                  <a:gd name="T26" fmla="*/ 197 w 226"/>
                  <a:gd name="T27" fmla="*/ 235 h 348"/>
                  <a:gd name="T28" fmla="*/ 166 w 226"/>
                  <a:gd name="T29" fmla="*/ 204 h 348"/>
                  <a:gd name="T30" fmla="*/ 197 w 226"/>
                  <a:gd name="T31" fmla="*/ 235 h 348"/>
                  <a:gd name="T32" fmla="*/ 166 w 226"/>
                  <a:gd name="T33" fmla="*/ 190 h 348"/>
                  <a:gd name="T34" fmla="*/ 197 w 226"/>
                  <a:gd name="T35" fmla="*/ 158 h 348"/>
                  <a:gd name="T36" fmla="*/ 197 w 226"/>
                  <a:gd name="T37" fmla="*/ 145 h 348"/>
                  <a:gd name="T38" fmla="*/ 166 w 226"/>
                  <a:gd name="T39" fmla="*/ 113 h 348"/>
                  <a:gd name="T40" fmla="*/ 197 w 226"/>
                  <a:gd name="T41" fmla="*/ 145 h 348"/>
                  <a:gd name="T42" fmla="*/ 166 w 226"/>
                  <a:gd name="T43" fmla="*/ 100 h 348"/>
                  <a:gd name="T44" fmla="*/ 197 w 226"/>
                  <a:gd name="T45" fmla="*/ 68 h 348"/>
                  <a:gd name="T46" fmla="*/ 197 w 226"/>
                  <a:gd name="T47" fmla="*/ 55 h 348"/>
                  <a:gd name="T48" fmla="*/ 166 w 226"/>
                  <a:gd name="T49" fmla="*/ 23 h 348"/>
                  <a:gd name="T50" fmla="*/ 197 w 226"/>
                  <a:gd name="T51" fmla="*/ 55 h 348"/>
                  <a:gd name="T52" fmla="*/ 0 w 226"/>
                  <a:gd name="T53" fmla="*/ 348 h 348"/>
                  <a:gd name="T54" fmla="*/ 137 w 226"/>
                  <a:gd name="T55" fmla="*/ 137 h 348"/>
                  <a:gd name="T56" fmla="*/ 60 w 226"/>
                  <a:gd name="T57" fmla="*/ 326 h 348"/>
                  <a:gd name="T58" fmla="*/ 29 w 226"/>
                  <a:gd name="T59" fmla="*/ 294 h 348"/>
                  <a:gd name="T60" fmla="*/ 60 w 226"/>
                  <a:gd name="T61" fmla="*/ 326 h 348"/>
                  <a:gd name="T62" fmla="*/ 29 w 226"/>
                  <a:gd name="T63" fmla="*/ 280 h 348"/>
                  <a:gd name="T64" fmla="*/ 60 w 226"/>
                  <a:gd name="T65" fmla="*/ 249 h 348"/>
                  <a:gd name="T66" fmla="*/ 60 w 226"/>
                  <a:gd name="T67" fmla="*/ 235 h 348"/>
                  <a:gd name="T68" fmla="*/ 29 w 226"/>
                  <a:gd name="T69" fmla="*/ 204 h 348"/>
                  <a:gd name="T70" fmla="*/ 60 w 226"/>
                  <a:gd name="T71" fmla="*/ 235 h 348"/>
                  <a:gd name="T72" fmla="*/ 29 w 226"/>
                  <a:gd name="T73" fmla="*/ 190 h 348"/>
                  <a:gd name="T74" fmla="*/ 60 w 226"/>
                  <a:gd name="T75" fmla="*/ 158 h 348"/>
                  <a:gd name="T76" fmla="*/ 108 w 226"/>
                  <a:gd name="T77" fmla="*/ 326 h 348"/>
                  <a:gd name="T78" fmla="*/ 76 w 226"/>
                  <a:gd name="T79" fmla="*/ 294 h 348"/>
                  <a:gd name="T80" fmla="*/ 108 w 226"/>
                  <a:gd name="T81" fmla="*/ 326 h 348"/>
                  <a:gd name="T82" fmla="*/ 76 w 226"/>
                  <a:gd name="T83" fmla="*/ 280 h 348"/>
                  <a:gd name="T84" fmla="*/ 108 w 226"/>
                  <a:gd name="T85" fmla="*/ 249 h 348"/>
                  <a:gd name="T86" fmla="*/ 108 w 226"/>
                  <a:gd name="T87" fmla="*/ 235 h 348"/>
                  <a:gd name="T88" fmla="*/ 76 w 226"/>
                  <a:gd name="T89" fmla="*/ 204 h 348"/>
                  <a:gd name="T90" fmla="*/ 108 w 226"/>
                  <a:gd name="T91" fmla="*/ 235 h 348"/>
                  <a:gd name="T92" fmla="*/ 76 w 226"/>
                  <a:gd name="T93" fmla="*/ 190 h 348"/>
                  <a:gd name="T94" fmla="*/ 108 w 226"/>
                  <a:gd name="T95" fmla="*/ 158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6" h="348">
                    <a:moveTo>
                      <a:pt x="89" y="0"/>
                    </a:moveTo>
                    <a:lnTo>
                      <a:pt x="89" y="124"/>
                    </a:lnTo>
                    <a:lnTo>
                      <a:pt x="118" y="124"/>
                    </a:lnTo>
                    <a:lnTo>
                      <a:pt x="118" y="113"/>
                    </a:lnTo>
                    <a:lnTo>
                      <a:pt x="150" y="113"/>
                    </a:lnTo>
                    <a:lnTo>
                      <a:pt x="150" y="124"/>
                    </a:lnTo>
                    <a:lnTo>
                      <a:pt x="150" y="137"/>
                    </a:lnTo>
                    <a:lnTo>
                      <a:pt x="150" y="145"/>
                    </a:lnTo>
                    <a:lnTo>
                      <a:pt x="150" y="348"/>
                    </a:lnTo>
                    <a:lnTo>
                      <a:pt x="226" y="348"/>
                    </a:lnTo>
                    <a:lnTo>
                      <a:pt x="226" y="0"/>
                    </a:lnTo>
                    <a:lnTo>
                      <a:pt x="89" y="0"/>
                    </a:lnTo>
                    <a:close/>
                    <a:moveTo>
                      <a:pt x="150" y="100"/>
                    </a:moveTo>
                    <a:lnTo>
                      <a:pt x="118" y="100"/>
                    </a:lnTo>
                    <a:lnTo>
                      <a:pt x="118" y="68"/>
                    </a:lnTo>
                    <a:lnTo>
                      <a:pt x="150" y="68"/>
                    </a:lnTo>
                    <a:lnTo>
                      <a:pt x="150" y="100"/>
                    </a:lnTo>
                    <a:close/>
                    <a:moveTo>
                      <a:pt x="150" y="55"/>
                    </a:moveTo>
                    <a:lnTo>
                      <a:pt x="118" y="55"/>
                    </a:lnTo>
                    <a:lnTo>
                      <a:pt x="118" y="23"/>
                    </a:lnTo>
                    <a:lnTo>
                      <a:pt x="150" y="23"/>
                    </a:lnTo>
                    <a:lnTo>
                      <a:pt x="150" y="55"/>
                    </a:lnTo>
                    <a:close/>
                    <a:moveTo>
                      <a:pt x="197" y="280"/>
                    </a:moveTo>
                    <a:lnTo>
                      <a:pt x="166" y="280"/>
                    </a:lnTo>
                    <a:lnTo>
                      <a:pt x="166" y="249"/>
                    </a:lnTo>
                    <a:lnTo>
                      <a:pt x="197" y="249"/>
                    </a:lnTo>
                    <a:lnTo>
                      <a:pt x="197" y="280"/>
                    </a:lnTo>
                    <a:close/>
                    <a:moveTo>
                      <a:pt x="197" y="235"/>
                    </a:moveTo>
                    <a:lnTo>
                      <a:pt x="166" y="235"/>
                    </a:lnTo>
                    <a:lnTo>
                      <a:pt x="166" y="204"/>
                    </a:lnTo>
                    <a:lnTo>
                      <a:pt x="197" y="204"/>
                    </a:lnTo>
                    <a:lnTo>
                      <a:pt x="197" y="235"/>
                    </a:lnTo>
                    <a:close/>
                    <a:moveTo>
                      <a:pt x="197" y="190"/>
                    </a:moveTo>
                    <a:lnTo>
                      <a:pt x="166" y="190"/>
                    </a:lnTo>
                    <a:lnTo>
                      <a:pt x="166" y="158"/>
                    </a:lnTo>
                    <a:lnTo>
                      <a:pt x="197" y="158"/>
                    </a:lnTo>
                    <a:lnTo>
                      <a:pt x="197" y="190"/>
                    </a:lnTo>
                    <a:close/>
                    <a:moveTo>
                      <a:pt x="197" y="145"/>
                    </a:moveTo>
                    <a:lnTo>
                      <a:pt x="166" y="145"/>
                    </a:lnTo>
                    <a:lnTo>
                      <a:pt x="166" y="113"/>
                    </a:lnTo>
                    <a:lnTo>
                      <a:pt x="197" y="113"/>
                    </a:lnTo>
                    <a:lnTo>
                      <a:pt x="197" y="145"/>
                    </a:lnTo>
                    <a:close/>
                    <a:moveTo>
                      <a:pt x="197" y="100"/>
                    </a:moveTo>
                    <a:lnTo>
                      <a:pt x="166" y="100"/>
                    </a:lnTo>
                    <a:lnTo>
                      <a:pt x="166" y="68"/>
                    </a:lnTo>
                    <a:lnTo>
                      <a:pt x="197" y="68"/>
                    </a:lnTo>
                    <a:lnTo>
                      <a:pt x="197" y="100"/>
                    </a:lnTo>
                    <a:close/>
                    <a:moveTo>
                      <a:pt x="197" y="55"/>
                    </a:moveTo>
                    <a:lnTo>
                      <a:pt x="166" y="55"/>
                    </a:lnTo>
                    <a:lnTo>
                      <a:pt x="166" y="23"/>
                    </a:lnTo>
                    <a:lnTo>
                      <a:pt x="197" y="23"/>
                    </a:lnTo>
                    <a:lnTo>
                      <a:pt x="197" y="55"/>
                    </a:lnTo>
                    <a:close/>
                    <a:moveTo>
                      <a:pt x="0" y="137"/>
                    </a:moveTo>
                    <a:lnTo>
                      <a:pt x="0" y="348"/>
                    </a:lnTo>
                    <a:lnTo>
                      <a:pt x="137" y="348"/>
                    </a:lnTo>
                    <a:lnTo>
                      <a:pt x="137" y="137"/>
                    </a:lnTo>
                    <a:lnTo>
                      <a:pt x="0" y="137"/>
                    </a:lnTo>
                    <a:close/>
                    <a:moveTo>
                      <a:pt x="60" y="326"/>
                    </a:moveTo>
                    <a:lnTo>
                      <a:pt x="29" y="326"/>
                    </a:lnTo>
                    <a:lnTo>
                      <a:pt x="29" y="294"/>
                    </a:lnTo>
                    <a:lnTo>
                      <a:pt x="60" y="294"/>
                    </a:lnTo>
                    <a:lnTo>
                      <a:pt x="60" y="326"/>
                    </a:lnTo>
                    <a:close/>
                    <a:moveTo>
                      <a:pt x="60" y="280"/>
                    </a:moveTo>
                    <a:lnTo>
                      <a:pt x="29" y="280"/>
                    </a:lnTo>
                    <a:lnTo>
                      <a:pt x="29" y="249"/>
                    </a:lnTo>
                    <a:lnTo>
                      <a:pt x="60" y="249"/>
                    </a:lnTo>
                    <a:lnTo>
                      <a:pt x="60" y="280"/>
                    </a:lnTo>
                    <a:close/>
                    <a:moveTo>
                      <a:pt x="60" y="235"/>
                    </a:moveTo>
                    <a:lnTo>
                      <a:pt x="29" y="235"/>
                    </a:lnTo>
                    <a:lnTo>
                      <a:pt x="29" y="204"/>
                    </a:lnTo>
                    <a:lnTo>
                      <a:pt x="60" y="204"/>
                    </a:lnTo>
                    <a:lnTo>
                      <a:pt x="60" y="235"/>
                    </a:lnTo>
                    <a:close/>
                    <a:moveTo>
                      <a:pt x="60" y="190"/>
                    </a:moveTo>
                    <a:lnTo>
                      <a:pt x="29" y="190"/>
                    </a:lnTo>
                    <a:lnTo>
                      <a:pt x="29" y="158"/>
                    </a:lnTo>
                    <a:lnTo>
                      <a:pt x="60" y="158"/>
                    </a:lnTo>
                    <a:lnTo>
                      <a:pt x="60" y="190"/>
                    </a:lnTo>
                    <a:close/>
                    <a:moveTo>
                      <a:pt x="108" y="326"/>
                    </a:moveTo>
                    <a:lnTo>
                      <a:pt x="76" y="326"/>
                    </a:lnTo>
                    <a:lnTo>
                      <a:pt x="76" y="294"/>
                    </a:lnTo>
                    <a:lnTo>
                      <a:pt x="108" y="294"/>
                    </a:lnTo>
                    <a:lnTo>
                      <a:pt x="108" y="326"/>
                    </a:lnTo>
                    <a:close/>
                    <a:moveTo>
                      <a:pt x="108" y="280"/>
                    </a:moveTo>
                    <a:lnTo>
                      <a:pt x="76" y="280"/>
                    </a:lnTo>
                    <a:lnTo>
                      <a:pt x="76" y="249"/>
                    </a:lnTo>
                    <a:lnTo>
                      <a:pt x="108" y="249"/>
                    </a:lnTo>
                    <a:lnTo>
                      <a:pt x="108" y="280"/>
                    </a:lnTo>
                    <a:close/>
                    <a:moveTo>
                      <a:pt x="108" y="235"/>
                    </a:moveTo>
                    <a:lnTo>
                      <a:pt x="76" y="235"/>
                    </a:lnTo>
                    <a:lnTo>
                      <a:pt x="76" y="204"/>
                    </a:lnTo>
                    <a:lnTo>
                      <a:pt x="108" y="204"/>
                    </a:lnTo>
                    <a:lnTo>
                      <a:pt x="108" y="235"/>
                    </a:lnTo>
                    <a:close/>
                    <a:moveTo>
                      <a:pt x="108" y="190"/>
                    </a:moveTo>
                    <a:lnTo>
                      <a:pt x="76" y="190"/>
                    </a:lnTo>
                    <a:lnTo>
                      <a:pt x="76" y="158"/>
                    </a:lnTo>
                    <a:lnTo>
                      <a:pt x="108" y="158"/>
                    </a:lnTo>
                    <a:lnTo>
                      <a:pt x="108" y="190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noFill/>
              </a:ln>
            </p:spPr>
            <p:txBody>
              <a:bodyPr lIns="68561" tIns="34280" rIns="68561" bIns="34280"/>
              <a:lstStyle/>
              <a:p>
                <a:pPr marL="0" marR="0" lvl="0" indent="0" algn="l" defTabSz="699182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24" b="0" i="0" u="none" strike="noStrike" kern="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6ED41C3D-3609-4866-8A40-15876FF34F34}"/>
                  </a:ext>
                </a:extLst>
              </p:cNvPr>
              <p:cNvSpPr txBox="1"/>
              <p:nvPr/>
            </p:nvSpPr>
            <p:spPr bwMode="auto">
              <a:xfrm>
                <a:off x="330052" y="1807298"/>
                <a:ext cx="2630694" cy="8617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A1A1A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Active Directory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A1A1A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CONTOSO</a:t>
                </a:r>
              </a:p>
            </p:txBody>
          </p:sp>
        </p:grp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877A0BF1-4DC2-4EE6-84FC-BE8136660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537" y="805801"/>
              <a:ext cx="985927" cy="6526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46489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F0763-CB95-4EFD-8C87-3BF46364C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RBAC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E2DBD0-D0F6-4354-9EF9-F9DFDE7EB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188" y="971550"/>
            <a:ext cx="8229600" cy="3200400"/>
          </a:xfrm>
        </p:spPr>
        <p:txBody>
          <a:bodyPr/>
          <a:lstStyle/>
          <a:p>
            <a:r>
              <a:rPr lang="en-US" dirty="0"/>
              <a:t>Custom Roles</a:t>
            </a:r>
          </a:p>
          <a:p>
            <a:r>
              <a:rPr lang="en-US" dirty="0"/>
              <a:t>IAC in Governance used Create the Roles</a:t>
            </a:r>
          </a:p>
          <a:p>
            <a:r>
              <a:rPr lang="en-US" dirty="0"/>
              <a:t>Customer RBAC Role Names match Groups Names created in ADDS on-premises</a:t>
            </a:r>
          </a:p>
          <a:p>
            <a:r>
              <a:rPr lang="en-US" dirty="0"/>
              <a:t>Users are added to groups in ADDS </a:t>
            </a:r>
            <a:r>
              <a:rPr lang="en-US" dirty="0">
                <a:sym typeface="Wingdings" panose="05000000000000000000" pitchFamily="2" charset="2"/>
              </a:rPr>
              <a:t> AAD</a:t>
            </a:r>
            <a:endParaRPr lang="en-US" dirty="0"/>
          </a:p>
          <a:p>
            <a:r>
              <a:rPr lang="en-US" dirty="0"/>
              <a:t>Role is Assigned Subscription Level or Resource Group access desired</a:t>
            </a:r>
          </a:p>
          <a:p>
            <a:r>
              <a:rPr lang="en-US" dirty="0"/>
              <a:t>Groups and Users added are then granted those rights</a:t>
            </a:r>
          </a:p>
          <a:p>
            <a:r>
              <a:rPr lang="en-US" dirty="0"/>
              <a:t>To remove the rights from a user simply remove them from group in ADDS on-premises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5DEE53-DD0C-497A-9252-E94410C93A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61950"/>
            <a:ext cx="780290" cy="78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109568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78129-2F4E-4C9C-B8CD-0D35545E4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Principals &amp; Managed Identity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B1AD2C-01FF-4F54-920C-3E1B25811B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SPNs created for each specific activity where they are required</a:t>
            </a:r>
          </a:p>
          <a:p>
            <a:r>
              <a:rPr lang="en-US" dirty="0"/>
              <a:t>IAC in Governance used SPNs</a:t>
            </a:r>
          </a:p>
          <a:p>
            <a:r>
              <a:rPr lang="en-US" dirty="0"/>
              <a:t>SPNs</a:t>
            </a:r>
          </a:p>
          <a:p>
            <a:pPr lvl="1"/>
            <a:r>
              <a:rPr lang="en-US" dirty="0"/>
              <a:t>Azure DevOps</a:t>
            </a:r>
          </a:p>
          <a:p>
            <a:pPr lvl="1"/>
            <a:r>
              <a:rPr lang="en-US" dirty="0"/>
              <a:t>Key Vault</a:t>
            </a:r>
          </a:p>
          <a:p>
            <a:r>
              <a:rPr lang="en-US" dirty="0"/>
              <a:t>Managed Identity</a:t>
            </a:r>
          </a:p>
          <a:p>
            <a:pPr lvl="1"/>
            <a:r>
              <a:rPr lang="en-US" dirty="0"/>
              <a:t>AKS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AB254B9-5B24-424E-BE7A-D6517E16F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10400" y="2623366"/>
            <a:ext cx="1394094" cy="183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626305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01836-1DC7-462C-A0C1-FE9A0B5EB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RBAC in AKS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E1E5A-7465-46E0-B7C3-9ECBF28D1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242" y="895350"/>
            <a:ext cx="9041958" cy="3200400"/>
          </a:xfrm>
        </p:spPr>
        <p:txBody>
          <a:bodyPr/>
          <a:lstStyle/>
          <a:p>
            <a:r>
              <a:rPr lang="en-US" b="0" dirty="0"/>
              <a:t>AKS clusters deployed with Azure AD integration</a:t>
            </a:r>
          </a:p>
          <a:p>
            <a:r>
              <a:rPr lang="en-US" b="0" dirty="0"/>
              <a:t>Using Azure AD centralizes the identity management component </a:t>
            </a:r>
          </a:p>
          <a:p>
            <a:r>
              <a:rPr lang="en-US" b="0" dirty="0"/>
              <a:t>Any change in user account or group status is automatically updated in access to the AKS cluster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DF3626-EF3E-40DE-8413-DC03D23D6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114550"/>
            <a:ext cx="5715000" cy="266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273577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7AED5-D860-49D0-8EB1-C8C012DE6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Leverage Pod Identities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A21D3A-5C2D-4E02-9727-6D81165AF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28700"/>
            <a:ext cx="2971800" cy="3200400"/>
          </a:xfrm>
        </p:spPr>
        <p:txBody>
          <a:bodyPr/>
          <a:lstStyle/>
          <a:p>
            <a:r>
              <a:rPr lang="en-US" b="0" dirty="0"/>
              <a:t>When pods need access to other Azure services, such as Cosmos DB, Key Vault, or Blob Storage, the pod needs access credentials</a:t>
            </a:r>
          </a:p>
          <a:p>
            <a:r>
              <a:rPr lang="en-US" b="0" dirty="0"/>
              <a:t>Assign Managed Identity to pods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6FE1D1-0326-480A-8309-ED8D0C0DD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276350"/>
            <a:ext cx="4495800" cy="247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4730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737DA-FA55-4217-ADEF-313DA280D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Container Registry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142945-0557-4EBE-A460-292304B86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3733800" cy="2743200"/>
          </a:xfrm>
        </p:spPr>
        <p:txBody>
          <a:bodyPr/>
          <a:lstStyle/>
          <a:p>
            <a:r>
              <a:rPr lang="en-US" sz="1800" dirty="0"/>
              <a:t>Use Premium SKU</a:t>
            </a:r>
          </a:p>
          <a:p>
            <a:r>
              <a:rPr lang="en-US" sz="1800" dirty="0"/>
              <a:t>Replicate to secondary region</a:t>
            </a:r>
          </a:p>
          <a:p>
            <a:r>
              <a:rPr lang="en-US" sz="1800" dirty="0"/>
              <a:t>Managed Identity to allow for push and pull operations</a:t>
            </a:r>
          </a:p>
          <a:p>
            <a:r>
              <a:rPr lang="en-US" sz="1800" dirty="0"/>
              <a:t>Lock down with Service Endpoints just like other PaaS services</a:t>
            </a:r>
          </a:p>
          <a:p>
            <a:r>
              <a:rPr lang="en-US" sz="1800" dirty="0"/>
              <a:t>Firewall allowing AKS Build Agents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3E21EA-F4EE-48BB-A461-2C2E01EC0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000414"/>
            <a:ext cx="3971702" cy="342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837972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EEA17-A87F-458C-B444-1711FF486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 Scanning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599E57-0230-493F-BAC1-7B9F0CCA9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28700"/>
            <a:ext cx="2895600" cy="3200400"/>
          </a:xfrm>
        </p:spPr>
        <p:txBody>
          <a:bodyPr/>
          <a:lstStyle/>
          <a:p>
            <a:r>
              <a:rPr lang="en-US" dirty="0"/>
              <a:t>AQUA</a:t>
            </a:r>
          </a:p>
          <a:p>
            <a:r>
              <a:rPr lang="en-US" dirty="0"/>
              <a:t>Running in Ops AKS cluster</a:t>
            </a:r>
          </a:p>
          <a:p>
            <a:r>
              <a:rPr lang="en-US" dirty="0"/>
              <a:t>Many vendors have containers with CVEs that are critical</a:t>
            </a:r>
          </a:p>
          <a:p>
            <a:r>
              <a:rPr lang="en-US" dirty="0"/>
              <a:t>Integrates with CIS benchmarks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419055-7931-4E85-B3BF-87D5D8F68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123950"/>
            <a:ext cx="4996998" cy="308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5932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35245" y="3459575"/>
            <a:ext cx="3264503" cy="1140312"/>
          </a:xfrm>
        </p:spPr>
        <p:txBody>
          <a:bodyPr/>
          <a:lstStyle/>
          <a:p>
            <a:pPr algn="ctr"/>
            <a:r>
              <a:rPr lang="en-US" dirty="0"/>
              <a:t>Dan Patrick</a:t>
            </a:r>
          </a:p>
          <a:p>
            <a:pPr algn="ctr"/>
            <a:r>
              <a:rPr lang="en-US" dirty="0"/>
              <a:t>dan@solliance.net</a:t>
            </a:r>
          </a:p>
          <a:p>
            <a:pPr lvl="0" algn="ctr"/>
            <a:r>
              <a:rPr lang="en-US" dirty="0"/>
              <a:t>@deltadan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9CDC71BA-605D-4A02-935E-6346180D6731}"/>
              </a:ext>
            </a:extLst>
          </p:cNvPr>
          <p:cNvSpPr txBox="1">
            <a:spLocks/>
          </p:cNvSpPr>
          <p:nvPr/>
        </p:nvSpPr>
        <p:spPr>
          <a:xfrm>
            <a:off x="4353419" y="1467593"/>
            <a:ext cx="4199093" cy="962763"/>
          </a:xfrm>
          <a:prstGeom prst="rect">
            <a:avLst/>
          </a:prstGeom>
        </p:spPr>
        <p:txBody>
          <a:bodyPr/>
          <a:lstStyle>
            <a:lvl1pPr marL="2286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3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572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858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9144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2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1430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2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99557">
              <a:buNone/>
              <a:defRPr/>
            </a:pPr>
            <a:r>
              <a:rPr lang="en-US" sz="1350" b="1" dirty="0">
                <a:gradFill>
                  <a:gsLst>
                    <a:gs pos="1250">
                      <a:srgbClr val="3F3F3F"/>
                    </a:gs>
                    <a:gs pos="100000">
                      <a:srgbClr val="3F3F3F"/>
                    </a:gs>
                  </a:gsLst>
                  <a:lin ang="5400000" scaled="0"/>
                </a:gradFill>
                <a:latin typeface="Segoe UI Light"/>
              </a:rPr>
              <a:t>General Manager DevOps, Chief Infrastructure Architect</a:t>
            </a:r>
          </a:p>
          <a:p>
            <a:pPr marL="0" indent="0" defTabSz="699557">
              <a:buNone/>
              <a:defRPr/>
            </a:pPr>
            <a:r>
              <a:rPr lang="en-US" sz="1350" b="1" dirty="0">
                <a:gradFill>
                  <a:gsLst>
                    <a:gs pos="1250">
                      <a:srgbClr val="3F3F3F"/>
                    </a:gs>
                    <a:gs pos="100000">
                      <a:srgbClr val="3F3F3F"/>
                    </a:gs>
                  </a:gsLst>
                  <a:lin ang="5400000" scaled="0"/>
                </a:gradFill>
                <a:latin typeface="Segoe UI Light"/>
              </a:rPr>
              <a:t>Azure MVP</a:t>
            </a:r>
          </a:p>
          <a:p>
            <a:pPr marL="0" indent="0" defTabSz="699557">
              <a:buNone/>
              <a:defRPr/>
            </a:pPr>
            <a:r>
              <a:rPr lang="en-US" sz="1350" b="1" dirty="0">
                <a:gradFill>
                  <a:gsLst>
                    <a:gs pos="1250">
                      <a:srgbClr val="3F3F3F"/>
                    </a:gs>
                    <a:gs pos="100000">
                      <a:srgbClr val="3F3F3F"/>
                    </a:gs>
                  </a:gsLst>
                  <a:lin ang="5400000" scaled="0"/>
                </a:gradFill>
                <a:latin typeface="Segoe UI Light"/>
              </a:rPr>
              <a:t>Author/co-author of several books on Azure</a:t>
            </a:r>
          </a:p>
          <a:p>
            <a:pPr marL="0" indent="0" defTabSz="699557">
              <a:buNone/>
              <a:defRPr/>
            </a:pPr>
            <a:r>
              <a:rPr lang="en-US" sz="1350" b="1" dirty="0">
                <a:gradFill>
                  <a:gsLst>
                    <a:gs pos="1250">
                      <a:srgbClr val="3F3F3F"/>
                    </a:gs>
                    <a:gs pos="100000">
                      <a:srgbClr val="3F3F3F"/>
                    </a:gs>
                  </a:gsLst>
                  <a:lin ang="5400000" scaled="0"/>
                </a:gradFill>
                <a:latin typeface="Segoe UI Light"/>
              </a:rPr>
              <a:t>New Migration Whitepaper</a:t>
            </a:r>
          </a:p>
          <a:p>
            <a:pPr marL="0" indent="0" defTabSz="699557">
              <a:buNone/>
              <a:defRPr/>
            </a:pPr>
            <a:r>
              <a:rPr lang="en-US" sz="1350" b="1" dirty="0">
                <a:gradFill>
                  <a:gsLst>
                    <a:gs pos="1250">
                      <a:srgbClr val="3F3F3F"/>
                    </a:gs>
                    <a:gs pos="100000">
                      <a:srgbClr val="3F3F3F"/>
                    </a:gs>
                  </a:gsLst>
                  <a:lin ang="5400000" scaled="0"/>
                </a:gradFill>
                <a:latin typeface="Segoe UI Light"/>
              </a:rPr>
              <a:t>15 Year Microsoft Veteran</a:t>
            </a:r>
          </a:p>
          <a:p>
            <a:pPr marL="0" indent="0" defTabSz="699557">
              <a:buNone/>
              <a:defRPr/>
            </a:pPr>
            <a:endParaRPr lang="en-US" sz="1350" dirty="0">
              <a:gradFill>
                <a:gsLst>
                  <a:gs pos="1250">
                    <a:srgbClr val="3F3F3F"/>
                  </a:gs>
                  <a:gs pos="100000">
                    <a:srgbClr val="3F3F3F"/>
                  </a:gs>
                </a:gsLst>
                <a:lin ang="5400000" scaled="0"/>
              </a:gradFill>
              <a:latin typeface="Segoe UI Light"/>
            </a:endParaRP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0DB4FC0-2CC5-498F-B01A-FFB3169EE8B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1563" r="11563"/>
          <a:stretch>
            <a:fillRect/>
          </a:stretch>
        </p:blipFill>
        <p:spPr>
          <a:xfrm>
            <a:off x="1076452" y="1017515"/>
            <a:ext cx="1776458" cy="2310465"/>
          </a:xfr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C3B02F0-F61F-461E-8258-261CFE0366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4782" y="2942337"/>
            <a:ext cx="1410218" cy="1752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5922EF-53CC-4248-9F55-9D9EBDB8DD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5182" y="2949429"/>
            <a:ext cx="1326185" cy="1679510"/>
          </a:xfrm>
          <a:prstGeom prst="rect">
            <a:avLst/>
          </a:prstGeom>
        </p:spPr>
      </p:pic>
      <p:pic>
        <p:nvPicPr>
          <p:cNvPr id="1030" name="Picture 6" descr="Image result for mvp vertical logo">
            <a:extLst>
              <a:ext uri="{FF2B5EF4-FFF2-40B4-BE49-F238E27FC236}">
                <a16:creationId xmlns:a16="http://schemas.microsoft.com/office/drawing/2014/main" id="{CB584203-374F-4AA1-A5E0-16403DB21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51314"/>
            <a:ext cx="824952" cy="137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3869389-BF32-4FDE-B38E-B206BA1B77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7400" y="2949429"/>
            <a:ext cx="1447800" cy="17586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43A13E2-7003-457B-AA6B-1A95484C1A12}"/>
              </a:ext>
            </a:extLst>
          </p:cNvPr>
          <p:cNvSpPr/>
          <p:nvPr/>
        </p:nvSpPr>
        <p:spPr>
          <a:xfrm>
            <a:off x="5257800" y="4737107"/>
            <a:ext cx="2736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8"/>
              </a:rPr>
              <a:t>http://aka.ms/smartpaper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9E2C91-63BA-48B9-AA2D-2EBE55491A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82136" y="361950"/>
            <a:ext cx="4687973" cy="78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717396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028700"/>
            <a:ext cx="3352800" cy="3200400"/>
          </a:xfrm>
        </p:spPr>
        <p:txBody>
          <a:bodyPr/>
          <a:lstStyle/>
          <a:p>
            <a:r>
              <a:rPr lang="en-US" dirty="0"/>
              <a:t>Connect to Log Analytics which feeds Azure Monitor</a:t>
            </a:r>
          </a:p>
          <a:p>
            <a:r>
              <a:rPr lang="en-US" dirty="0"/>
              <a:t>Real-time data and archive</a:t>
            </a:r>
          </a:p>
          <a:p>
            <a:r>
              <a:rPr lang="en-US" dirty="0"/>
              <a:t>Setup alerts and webhooks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AKS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74D047-38FE-4FFE-8EA5-F3F05EBAA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895350"/>
            <a:ext cx="4267200" cy="373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67859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13C175-397F-5040-8F91-A1DC14A37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119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993157-4018-40B2-A362-129AC7837F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9B9B16-3832-45EC-A895-66EA8D6FB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Based on a true story">
            <a:extLst>
              <a:ext uri="{FF2B5EF4-FFF2-40B4-BE49-F238E27FC236}">
                <a16:creationId xmlns:a16="http://schemas.microsoft.com/office/drawing/2014/main" id="{8B4D466C-07D3-423D-ACA0-A1C34E152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"/>
            <a:ext cx="9144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90996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0A9053-69E6-4367-97B5-EC7554DCA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the Monolith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74EDF4-EF01-4C16-98A4-7C8F0B2EF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895350"/>
            <a:ext cx="8229600" cy="3200400"/>
          </a:xfrm>
        </p:spPr>
        <p:txBody>
          <a:bodyPr/>
          <a:lstStyle/>
          <a:p>
            <a:r>
              <a:rPr lang="en-US" dirty="0"/>
              <a:t>Legacy 3 tier asp.net application with millions of users</a:t>
            </a:r>
          </a:p>
          <a:p>
            <a:r>
              <a:rPr lang="en-US" dirty="0"/>
              <a:t>Large SQL 2016 DBs with very large tables (800 million rows) - AOG</a:t>
            </a:r>
          </a:p>
          <a:p>
            <a:r>
              <a:rPr lang="en-US" dirty="0"/>
              <a:t>On-prem</a:t>
            </a:r>
          </a:p>
          <a:p>
            <a:pPr lvl="1"/>
            <a:r>
              <a:rPr lang="en-US" dirty="0"/>
              <a:t>Mix of physical and VMware</a:t>
            </a:r>
          </a:p>
          <a:p>
            <a:pPr lvl="1"/>
            <a:r>
              <a:rPr lang="en-US" dirty="0"/>
              <a:t>Pure storage (very fast masking lots of technical debt)</a:t>
            </a:r>
          </a:p>
          <a:p>
            <a:r>
              <a:rPr lang="en-US" dirty="0"/>
              <a:t>Plan</a:t>
            </a:r>
          </a:p>
          <a:p>
            <a:pPr lvl="1"/>
            <a:r>
              <a:rPr lang="en-US" dirty="0"/>
              <a:t>Migrate to microservices architecture on Azure AKS over 4 years</a:t>
            </a:r>
          </a:p>
          <a:p>
            <a:pPr lvl="1"/>
            <a:r>
              <a:rPr lang="en-US" dirty="0"/>
              <a:t>Start with “Lighthouse” of one service</a:t>
            </a:r>
          </a:p>
          <a:p>
            <a:pPr lvl="1"/>
            <a:r>
              <a:rPr lang="en-US" dirty="0"/>
              <a:t>Sync SQL Data to Azure then ETL into </a:t>
            </a:r>
            <a:r>
              <a:rPr lang="en-US" dirty="0" err="1"/>
              <a:t>CosmosDB</a:t>
            </a:r>
            <a:r>
              <a:rPr lang="en-US" dirty="0"/>
              <a:t> (near real-time data)</a:t>
            </a:r>
          </a:p>
        </p:txBody>
      </p:sp>
    </p:spTree>
    <p:extLst>
      <p:ext uri="{BB962C8B-B14F-4D97-AF65-F5344CB8AC3E}">
        <p14:creationId xmlns:p14="http://schemas.microsoft.com/office/powerpoint/2010/main" val="377789466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0A9053-69E6-4367-97B5-EC7554DCA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the Monolith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74EDF4-EF01-4C16-98A4-7C8F0B2EF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895350"/>
            <a:ext cx="8229600" cy="3200400"/>
          </a:xfrm>
        </p:spPr>
        <p:txBody>
          <a:bodyPr/>
          <a:lstStyle/>
          <a:p>
            <a:r>
              <a:rPr lang="en-US" dirty="0"/>
              <a:t>Non negotiable Requirements</a:t>
            </a:r>
          </a:p>
          <a:p>
            <a:pPr lvl="1"/>
            <a:r>
              <a:rPr lang="en-US" dirty="0"/>
              <a:t>Security of PHI &amp; PPI is the first priority</a:t>
            </a:r>
          </a:p>
          <a:p>
            <a:pPr lvl="1"/>
            <a:r>
              <a:rPr lang="en-US" dirty="0"/>
              <a:t>Separation of duties is critical in support of HIPPA &amp; Sarbanes-Oxley</a:t>
            </a:r>
          </a:p>
          <a:p>
            <a:pPr lvl="1"/>
            <a:r>
              <a:rPr lang="en-US" dirty="0"/>
              <a:t>Must be Infrastructure as Code with 99.9% hands off from the portal</a:t>
            </a:r>
          </a:p>
          <a:p>
            <a:pPr lvl="1"/>
            <a:r>
              <a:rPr lang="en-US" dirty="0"/>
              <a:t>Four environments minimum: DEV, TST, STG, PRD</a:t>
            </a:r>
          </a:p>
          <a:p>
            <a:r>
              <a:rPr lang="en-US" dirty="0"/>
              <a:t>Wishes:</a:t>
            </a:r>
          </a:p>
          <a:p>
            <a:pPr lvl="1"/>
            <a:r>
              <a:rPr lang="en-US" dirty="0"/>
              <a:t>All Data replicated to Azure, allows for agile development</a:t>
            </a:r>
          </a:p>
          <a:p>
            <a:pPr lvl="1"/>
            <a:r>
              <a:rPr lang="en-US" dirty="0"/>
              <a:t>Empower Developers</a:t>
            </a:r>
          </a:p>
          <a:p>
            <a:pPr lvl="1"/>
            <a:r>
              <a:rPr lang="en-US" dirty="0"/>
              <a:t>Embrace Agile/Scrum while being flexible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23297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42">
            <a:extLst>
              <a:ext uri="{FF2B5EF4-FFF2-40B4-BE49-F238E27FC236}">
                <a16:creationId xmlns:a16="http://schemas.microsoft.com/office/drawing/2014/main" id="{DD78CF80-6A68-4474-94D2-BCCF8684024B}"/>
              </a:ext>
            </a:extLst>
          </p:cNvPr>
          <p:cNvSpPr/>
          <p:nvPr/>
        </p:nvSpPr>
        <p:spPr>
          <a:xfrm>
            <a:off x="3882652" y="2332418"/>
            <a:ext cx="862784" cy="2685193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3C9359EB-D4F6-4909-9160-C814E12C0667}"/>
              </a:ext>
            </a:extLst>
          </p:cNvPr>
          <p:cNvSpPr/>
          <p:nvPr/>
        </p:nvSpPr>
        <p:spPr>
          <a:xfrm>
            <a:off x="139163" y="2323339"/>
            <a:ext cx="2737830" cy="1591082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95630BF-F4E6-439F-98FF-A6AA4747520C}"/>
              </a:ext>
            </a:extLst>
          </p:cNvPr>
          <p:cNvSpPr/>
          <p:nvPr/>
        </p:nvSpPr>
        <p:spPr>
          <a:xfrm>
            <a:off x="132899" y="2338964"/>
            <a:ext cx="546946" cy="207749"/>
          </a:xfrm>
          <a:prstGeom prst="rect">
            <a:avLst/>
          </a:prstGeom>
          <a:solidFill>
            <a:srgbClr val="DFC9E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defTabSz="685783"/>
            <a:r>
              <a:rPr lang="en-US" sz="750" dirty="0">
                <a:solidFill>
                  <a:prstClr val="black"/>
                </a:solidFill>
                <a:latin typeface="Calibri"/>
              </a:rPr>
              <a:t>Compute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9AE3FAF-F99C-4E25-A62D-2D9CC596D14B}"/>
              </a:ext>
            </a:extLst>
          </p:cNvPr>
          <p:cNvSpPr/>
          <p:nvPr/>
        </p:nvSpPr>
        <p:spPr>
          <a:xfrm>
            <a:off x="139163" y="4157895"/>
            <a:ext cx="3618293" cy="852835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67F1EDD-DCF1-4FD2-8E2C-DA92A1BAEF01}"/>
              </a:ext>
            </a:extLst>
          </p:cNvPr>
          <p:cNvSpPr/>
          <p:nvPr/>
        </p:nvSpPr>
        <p:spPr>
          <a:xfrm>
            <a:off x="139163" y="1237444"/>
            <a:ext cx="6717160" cy="852835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9C12272-6564-4AC6-BCD7-B858382788DF}"/>
              </a:ext>
            </a:extLst>
          </p:cNvPr>
          <p:cNvSpPr/>
          <p:nvPr/>
        </p:nvSpPr>
        <p:spPr>
          <a:xfrm>
            <a:off x="4870633" y="2327585"/>
            <a:ext cx="862784" cy="2690026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8BE485-E9FA-47BB-8F2F-AD9E1F772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119" y="3246684"/>
            <a:ext cx="411860" cy="381871"/>
          </a:xfrm>
          <a:prstGeom prst="rect">
            <a:avLst/>
          </a:prstGeom>
        </p:spPr>
      </p:pic>
      <p:pic>
        <p:nvPicPr>
          <p:cNvPr id="2054" name="Picture 6" descr="Related image">
            <a:extLst>
              <a:ext uri="{FF2B5EF4-FFF2-40B4-BE49-F238E27FC236}">
                <a16:creationId xmlns:a16="http://schemas.microsoft.com/office/drawing/2014/main" id="{AD93C09C-6999-4E99-9D64-A41FAE878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60" y="2704818"/>
            <a:ext cx="403302" cy="40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20690FF-58C9-4F7D-824D-870CD15BD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348" y="3256974"/>
            <a:ext cx="411860" cy="3818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5AFFBF7-B6F5-4485-915C-EA4AC10CA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576" y="3256974"/>
            <a:ext cx="411860" cy="38187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CC2818B0-5D67-41A9-97E5-1E8D3F28F63A}"/>
              </a:ext>
            </a:extLst>
          </p:cNvPr>
          <p:cNvSpPr/>
          <p:nvPr/>
        </p:nvSpPr>
        <p:spPr>
          <a:xfrm>
            <a:off x="1159196" y="3663790"/>
            <a:ext cx="689612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783"/>
            <a:r>
              <a:rPr lang="en-US" sz="750" dirty="0">
                <a:solidFill>
                  <a:prstClr val="black"/>
                </a:solidFill>
                <a:latin typeface="Calibri"/>
              </a:rPr>
              <a:t>Agent Nodes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7FFF69E-18C0-48A8-B338-40D6526571AE}"/>
              </a:ext>
            </a:extLst>
          </p:cNvPr>
          <p:cNvSpPr/>
          <p:nvPr/>
        </p:nvSpPr>
        <p:spPr>
          <a:xfrm>
            <a:off x="299094" y="2671909"/>
            <a:ext cx="2391187" cy="115809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754E897-B9C8-492A-A0EA-ED56CB441818}"/>
              </a:ext>
            </a:extLst>
          </p:cNvPr>
          <p:cNvSpPr/>
          <p:nvPr/>
        </p:nvSpPr>
        <p:spPr>
          <a:xfrm>
            <a:off x="984853" y="2729033"/>
            <a:ext cx="635110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783"/>
            <a:r>
              <a:rPr lang="en-US" sz="750" dirty="0">
                <a:solidFill>
                  <a:prstClr val="black"/>
                </a:solidFill>
                <a:latin typeface="Calibri"/>
              </a:rPr>
              <a:t>Azure</a:t>
            </a:r>
          </a:p>
          <a:p>
            <a:pPr defTabSz="685783"/>
            <a:r>
              <a:rPr lang="en-US" sz="750" dirty="0">
                <a:solidFill>
                  <a:prstClr val="black"/>
                </a:solidFill>
                <a:latin typeface="Calibri"/>
              </a:rPr>
              <a:t>Kubernetes</a:t>
            </a:r>
          </a:p>
          <a:p>
            <a:pPr defTabSz="685783"/>
            <a:r>
              <a:rPr lang="en-US" sz="750" dirty="0">
                <a:solidFill>
                  <a:prstClr val="black"/>
                </a:solidFill>
                <a:latin typeface="Calibri"/>
              </a:rPr>
              <a:t>Service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A6E37B0-9777-41B1-B601-967A366A7337}"/>
              </a:ext>
            </a:extLst>
          </p:cNvPr>
          <p:cNvSpPr/>
          <p:nvPr/>
        </p:nvSpPr>
        <p:spPr>
          <a:xfrm>
            <a:off x="2306647" y="4791239"/>
            <a:ext cx="543740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83"/>
            <a:r>
              <a:rPr lang="en-US" sz="750" dirty="0">
                <a:solidFill>
                  <a:prstClr val="black"/>
                </a:solidFill>
                <a:latin typeface="Calibri"/>
              </a:rPr>
              <a:t>SQL PaaS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E7B8BA7-4D8E-4E60-AE92-588A9D39D406}"/>
              </a:ext>
            </a:extLst>
          </p:cNvPr>
          <p:cNvSpPr/>
          <p:nvPr/>
        </p:nvSpPr>
        <p:spPr>
          <a:xfrm>
            <a:off x="938490" y="4718868"/>
            <a:ext cx="48603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83"/>
            <a:r>
              <a:rPr lang="en-US" sz="750" dirty="0">
                <a:solidFill>
                  <a:prstClr val="black"/>
                </a:solidFill>
                <a:latin typeface="Calibri"/>
              </a:rPr>
              <a:t>Blob</a:t>
            </a:r>
          </a:p>
          <a:p>
            <a:pPr algn="ctr" defTabSz="685783"/>
            <a:r>
              <a:rPr lang="en-US" sz="750" dirty="0">
                <a:solidFill>
                  <a:prstClr val="black"/>
                </a:solidFill>
                <a:latin typeface="Calibri"/>
              </a:rPr>
              <a:t>Storage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64F3EB23-4197-47C9-856B-E15202F7B5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736" y="4335225"/>
            <a:ext cx="381546" cy="381546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4F49A29C-0674-4089-B7E2-49B5E03D6734}"/>
              </a:ext>
            </a:extLst>
          </p:cNvPr>
          <p:cNvSpPr/>
          <p:nvPr/>
        </p:nvSpPr>
        <p:spPr>
          <a:xfrm>
            <a:off x="1634196" y="4700979"/>
            <a:ext cx="47000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83"/>
            <a:r>
              <a:rPr lang="en-US" sz="750" dirty="0">
                <a:solidFill>
                  <a:prstClr val="black"/>
                </a:solidFill>
                <a:latin typeface="Calibri"/>
              </a:rPr>
              <a:t>Redis</a:t>
            </a:r>
          </a:p>
          <a:p>
            <a:pPr algn="ctr" defTabSz="685783"/>
            <a:r>
              <a:rPr lang="en-US" sz="750" dirty="0">
                <a:solidFill>
                  <a:prstClr val="black"/>
                </a:solidFill>
                <a:latin typeface="Calibri"/>
              </a:rPr>
              <a:t>Cache*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90FCF399-1A55-457F-B4C1-7A4EF62E32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657" y="4316321"/>
            <a:ext cx="490991" cy="49099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E38ADB3-293F-41EF-9CD1-77910BAE73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234" y="2533938"/>
            <a:ext cx="346249" cy="34624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127F6ED-078A-4C36-B041-345E0F588F3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292" y="3209968"/>
            <a:ext cx="346250" cy="34625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5EE5863-5651-4E38-A59E-B59943A487C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233" y="3765181"/>
            <a:ext cx="346250" cy="34625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A18B29B-31B3-4CA5-8467-EE7E33C0045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107" y="4310791"/>
            <a:ext cx="346250" cy="34625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CD621F3F-5ED3-45A1-9F41-B9B7FEB8C05D}"/>
              </a:ext>
            </a:extLst>
          </p:cNvPr>
          <p:cNvSpPr/>
          <p:nvPr/>
        </p:nvSpPr>
        <p:spPr>
          <a:xfrm>
            <a:off x="4954274" y="2870541"/>
            <a:ext cx="665567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83"/>
            <a:r>
              <a:rPr lang="en-US" sz="750" dirty="0">
                <a:solidFill>
                  <a:prstClr val="black"/>
                </a:solidFill>
                <a:latin typeface="Calibri"/>
              </a:rPr>
              <a:t>App Insights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FE5D07C-6D01-4607-8389-CF94A40F6A49}"/>
              </a:ext>
            </a:extLst>
          </p:cNvPr>
          <p:cNvSpPr/>
          <p:nvPr/>
        </p:nvSpPr>
        <p:spPr>
          <a:xfrm>
            <a:off x="5115571" y="4625158"/>
            <a:ext cx="413896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83"/>
            <a:r>
              <a:rPr lang="en-US" sz="750" dirty="0">
                <a:solidFill>
                  <a:prstClr val="black"/>
                </a:solidFill>
                <a:latin typeface="Calibri"/>
              </a:rPr>
              <a:t>Alerts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E4846A7-00D8-4AE1-A915-AA8571428189}"/>
              </a:ext>
            </a:extLst>
          </p:cNvPr>
          <p:cNvSpPr/>
          <p:nvPr/>
        </p:nvSpPr>
        <p:spPr>
          <a:xfrm>
            <a:off x="5009743" y="4096120"/>
            <a:ext cx="627096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83"/>
            <a:r>
              <a:rPr lang="en-US" sz="750" dirty="0">
                <a:solidFill>
                  <a:prstClr val="black"/>
                </a:solidFill>
                <a:latin typeface="Calibri"/>
              </a:rPr>
              <a:t>Monitoring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10977DF-58DF-4BA4-A0DB-D44CE22BC5CE}"/>
              </a:ext>
            </a:extLst>
          </p:cNvPr>
          <p:cNvSpPr/>
          <p:nvPr/>
        </p:nvSpPr>
        <p:spPr>
          <a:xfrm>
            <a:off x="4931921" y="3514741"/>
            <a:ext cx="694422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83"/>
            <a:r>
              <a:rPr lang="en-US" sz="750" dirty="0">
                <a:solidFill>
                  <a:prstClr val="black"/>
                </a:solidFill>
                <a:latin typeface="Calibri"/>
              </a:rPr>
              <a:t>Log Analytics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93EAE87-CAFE-484E-BB69-A35FF7EA2D47}"/>
              </a:ext>
            </a:extLst>
          </p:cNvPr>
          <p:cNvSpPr/>
          <p:nvPr/>
        </p:nvSpPr>
        <p:spPr>
          <a:xfrm>
            <a:off x="2965154" y="2332418"/>
            <a:ext cx="844281" cy="1762329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13E8617B-E2BB-49D8-B913-E98B99AF76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818" y="2626650"/>
            <a:ext cx="413971" cy="413971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5B66ED50-6D67-4936-9BCA-AC1444406B7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87" y="4345243"/>
            <a:ext cx="410348" cy="410348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6575D567-5083-4914-8654-00C081A46BD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154" y="3364502"/>
            <a:ext cx="456393" cy="456393"/>
          </a:xfrm>
          <a:prstGeom prst="rect">
            <a:avLst/>
          </a:prstGeom>
        </p:spPr>
      </p:pic>
      <p:pic>
        <p:nvPicPr>
          <p:cNvPr id="2056" name="Picture 8" descr="Image result for azure api management logo">
            <a:extLst>
              <a:ext uri="{FF2B5EF4-FFF2-40B4-BE49-F238E27FC236}">
                <a16:creationId xmlns:a16="http://schemas.microsoft.com/office/drawing/2014/main" id="{A0C8FF9B-74B5-4D99-9438-3C183BE5D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126" y="2547951"/>
            <a:ext cx="938419" cy="49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AB0178F4-19DF-4086-B8EE-D3A102A6EFE6}"/>
              </a:ext>
            </a:extLst>
          </p:cNvPr>
          <p:cNvSpPr/>
          <p:nvPr/>
        </p:nvSpPr>
        <p:spPr>
          <a:xfrm>
            <a:off x="4120526" y="3926715"/>
            <a:ext cx="42832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83"/>
            <a:r>
              <a:rPr lang="en-US" sz="750" dirty="0">
                <a:solidFill>
                  <a:prstClr val="black"/>
                </a:solidFill>
                <a:latin typeface="Calibri"/>
              </a:rPr>
              <a:t>Logic</a:t>
            </a:r>
          </a:p>
          <a:p>
            <a:pPr algn="ctr" defTabSz="685783"/>
            <a:r>
              <a:rPr lang="en-US" sz="750" dirty="0">
                <a:solidFill>
                  <a:prstClr val="black"/>
                </a:solidFill>
                <a:latin typeface="Calibri"/>
              </a:rPr>
              <a:t>Apps*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0530453-193E-4E6B-8703-77FF69AF199B}"/>
              </a:ext>
            </a:extLst>
          </p:cNvPr>
          <p:cNvSpPr/>
          <p:nvPr/>
        </p:nvSpPr>
        <p:spPr>
          <a:xfrm>
            <a:off x="3173077" y="3063246"/>
            <a:ext cx="40588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83"/>
            <a:r>
              <a:rPr lang="en-US" sz="750" dirty="0">
                <a:solidFill>
                  <a:prstClr val="black"/>
                </a:solidFill>
                <a:latin typeface="Calibri"/>
              </a:rPr>
              <a:t>Event</a:t>
            </a:r>
          </a:p>
          <a:p>
            <a:pPr algn="ctr" defTabSz="685783"/>
            <a:r>
              <a:rPr lang="en-US" sz="750" dirty="0">
                <a:solidFill>
                  <a:prstClr val="black"/>
                </a:solidFill>
                <a:latin typeface="Calibri"/>
              </a:rPr>
              <a:t>Grid*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DC31FB6-CABD-47B5-BE6F-AD3093E7A594}"/>
              </a:ext>
            </a:extLst>
          </p:cNvPr>
          <p:cNvSpPr/>
          <p:nvPr/>
        </p:nvSpPr>
        <p:spPr>
          <a:xfrm>
            <a:off x="3164324" y="3794665"/>
            <a:ext cx="43152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83"/>
            <a:r>
              <a:rPr lang="en-US" sz="750" dirty="0">
                <a:solidFill>
                  <a:prstClr val="black"/>
                </a:solidFill>
                <a:latin typeface="Calibri"/>
              </a:rPr>
              <a:t>Event</a:t>
            </a:r>
          </a:p>
          <a:p>
            <a:pPr algn="ctr" defTabSz="685783"/>
            <a:r>
              <a:rPr lang="en-US" sz="750" dirty="0">
                <a:solidFill>
                  <a:prstClr val="black"/>
                </a:solidFill>
                <a:latin typeface="Calibri"/>
              </a:rPr>
              <a:t>Hubs*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3C98220-A8C5-43F8-B7A6-614926E49CBC}"/>
              </a:ext>
            </a:extLst>
          </p:cNvPr>
          <p:cNvSpPr/>
          <p:nvPr/>
        </p:nvSpPr>
        <p:spPr>
          <a:xfrm>
            <a:off x="132181" y="4173518"/>
            <a:ext cx="486031" cy="207749"/>
          </a:xfrm>
          <a:prstGeom prst="rect">
            <a:avLst/>
          </a:prstGeom>
          <a:solidFill>
            <a:srgbClr val="DFC9E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defTabSz="685783"/>
            <a:r>
              <a:rPr lang="en-US" sz="750" dirty="0">
                <a:solidFill>
                  <a:prstClr val="black"/>
                </a:solidFill>
                <a:latin typeface="Calibri"/>
              </a:rPr>
              <a:t>Storage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551A366-9003-4481-8F57-014CCDF9EDE3}"/>
              </a:ext>
            </a:extLst>
          </p:cNvPr>
          <p:cNvSpPr/>
          <p:nvPr/>
        </p:nvSpPr>
        <p:spPr>
          <a:xfrm>
            <a:off x="130652" y="1254600"/>
            <a:ext cx="643126" cy="207749"/>
          </a:xfrm>
          <a:prstGeom prst="rect">
            <a:avLst/>
          </a:prstGeom>
          <a:solidFill>
            <a:srgbClr val="DFC9E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defTabSz="685783"/>
            <a:r>
              <a:rPr lang="en-US" sz="750" dirty="0">
                <a:solidFill>
                  <a:prstClr val="black"/>
                </a:solidFill>
                <a:latin typeface="Calibri"/>
              </a:rPr>
              <a:t>Networking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2CF6E4B-30FD-4BC7-AB43-E6B9E60A6176}"/>
              </a:ext>
            </a:extLst>
          </p:cNvPr>
          <p:cNvSpPr/>
          <p:nvPr/>
        </p:nvSpPr>
        <p:spPr>
          <a:xfrm>
            <a:off x="3942235" y="2992710"/>
            <a:ext cx="76014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83"/>
            <a:r>
              <a:rPr lang="en-US" sz="750" dirty="0">
                <a:solidFill>
                  <a:prstClr val="black"/>
                </a:solidFill>
                <a:latin typeface="Calibri"/>
              </a:rPr>
              <a:t>API </a:t>
            </a:r>
          </a:p>
          <a:p>
            <a:pPr algn="ctr" defTabSz="685783"/>
            <a:r>
              <a:rPr lang="en-US" sz="750" dirty="0">
                <a:solidFill>
                  <a:prstClr val="black"/>
                </a:solidFill>
                <a:latin typeface="Calibri"/>
              </a:rPr>
              <a:t>Management*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64A9338-D07F-4A53-9918-AC00E2393EFF}"/>
              </a:ext>
            </a:extLst>
          </p:cNvPr>
          <p:cNvSpPr/>
          <p:nvPr/>
        </p:nvSpPr>
        <p:spPr>
          <a:xfrm>
            <a:off x="2956928" y="2367415"/>
            <a:ext cx="442750" cy="207749"/>
          </a:xfrm>
          <a:prstGeom prst="rect">
            <a:avLst/>
          </a:prstGeom>
          <a:solidFill>
            <a:srgbClr val="DFC9E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defTabSz="685783"/>
            <a:r>
              <a:rPr lang="en-US" sz="750" dirty="0">
                <a:solidFill>
                  <a:prstClr val="black"/>
                </a:solidFill>
                <a:latin typeface="Calibri"/>
              </a:rPr>
              <a:t>Events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4AECB38-8E88-43C6-BA92-48EBEB80CFB8}"/>
              </a:ext>
            </a:extLst>
          </p:cNvPr>
          <p:cNvSpPr/>
          <p:nvPr/>
        </p:nvSpPr>
        <p:spPr>
          <a:xfrm>
            <a:off x="2225667" y="1777446"/>
            <a:ext cx="71205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83"/>
            <a:r>
              <a:rPr lang="en-US" sz="750" dirty="0">
                <a:solidFill>
                  <a:prstClr val="black"/>
                </a:solidFill>
                <a:latin typeface="Calibri"/>
              </a:rPr>
              <a:t>App Gateway</a:t>
            </a:r>
          </a:p>
          <a:p>
            <a:pPr algn="ctr" defTabSz="685783"/>
            <a:r>
              <a:rPr lang="en-US" sz="750" dirty="0">
                <a:solidFill>
                  <a:prstClr val="black"/>
                </a:solidFill>
                <a:latin typeface="Calibri"/>
              </a:rPr>
              <a:t>WAF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EEB325E-9034-4132-A81F-40F70A9D7499}"/>
              </a:ext>
            </a:extLst>
          </p:cNvPr>
          <p:cNvSpPr/>
          <p:nvPr/>
        </p:nvSpPr>
        <p:spPr>
          <a:xfrm>
            <a:off x="732492" y="1812259"/>
            <a:ext cx="399468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83"/>
            <a:r>
              <a:rPr lang="en-US" sz="750" dirty="0">
                <a:solidFill>
                  <a:prstClr val="black"/>
                </a:solidFill>
                <a:latin typeface="Calibri"/>
              </a:rPr>
              <a:t>DNS*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DAB3974-80CA-4853-8186-65200BACEFA4}"/>
              </a:ext>
            </a:extLst>
          </p:cNvPr>
          <p:cNvSpPr/>
          <p:nvPr/>
        </p:nvSpPr>
        <p:spPr>
          <a:xfrm>
            <a:off x="1485397" y="1797009"/>
            <a:ext cx="53732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83"/>
            <a:r>
              <a:rPr lang="en-US" sz="750" dirty="0">
                <a:solidFill>
                  <a:prstClr val="black"/>
                </a:solidFill>
                <a:latin typeface="Calibri"/>
              </a:rPr>
              <a:t>Traffic</a:t>
            </a:r>
          </a:p>
          <a:p>
            <a:pPr algn="ctr" defTabSz="685783"/>
            <a:r>
              <a:rPr lang="en-US" sz="750" dirty="0">
                <a:solidFill>
                  <a:prstClr val="black"/>
                </a:solidFill>
                <a:latin typeface="Calibri"/>
              </a:rPr>
              <a:t>Manager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9B65F09B-CA1E-4F80-80EA-4D8C19312401}"/>
              </a:ext>
            </a:extLst>
          </p:cNvPr>
          <p:cNvSpPr/>
          <p:nvPr/>
        </p:nvSpPr>
        <p:spPr>
          <a:xfrm>
            <a:off x="4849478" y="2344421"/>
            <a:ext cx="825868" cy="207749"/>
          </a:xfrm>
          <a:prstGeom prst="rect">
            <a:avLst/>
          </a:prstGeom>
          <a:solidFill>
            <a:srgbClr val="DFC9E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defTabSz="685783"/>
            <a:r>
              <a:rPr lang="en-US" sz="750" dirty="0">
                <a:solidFill>
                  <a:prstClr val="black"/>
                </a:solidFill>
                <a:latin typeface="Calibri"/>
              </a:rPr>
              <a:t>Instrumentation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D6FE4696-C88E-43FD-939A-78359331E525}"/>
              </a:ext>
            </a:extLst>
          </p:cNvPr>
          <p:cNvSpPr/>
          <p:nvPr/>
        </p:nvSpPr>
        <p:spPr>
          <a:xfrm>
            <a:off x="3895062" y="2351155"/>
            <a:ext cx="351379" cy="207749"/>
          </a:xfrm>
          <a:prstGeom prst="rect">
            <a:avLst/>
          </a:prstGeom>
          <a:solidFill>
            <a:srgbClr val="DFC9E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defTabSz="685783"/>
            <a:r>
              <a:rPr lang="en-US" sz="750" dirty="0">
                <a:solidFill>
                  <a:prstClr val="black"/>
                </a:solidFill>
                <a:latin typeface="Calibri"/>
              </a:rPr>
              <a:t>APIs</a:t>
            </a:r>
          </a:p>
        </p:txBody>
      </p:sp>
      <p:pic>
        <p:nvPicPr>
          <p:cNvPr id="106" name="Picture 4" descr="Related image">
            <a:extLst>
              <a:ext uri="{FF2B5EF4-FFF2-40B4-BE49-F238E27FC236}">
                <a16:creationId xmlns:a16="http://schemas.microsoft.com/office/drawing/2014/main" id="{5E2DD0F5-1C4C-48AD-B54B-B2148B836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3" y="4351040"/>
            <a:ext cx="833222" cy="43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Rectangle 106">
            <a:extLst>
              <a:ext uri="{FF2B5EF4-FFF2-40B4-BE49-F238E27FC236}">
                <a16:creationId xmlns:a16="http://schemas.microsoft.com/office/drawing/2014/main" id="{79AD1B63-3A56-4096-9A0C-93046797E8A0}"/>
              </a:ext>
            </a:extLst>
          </p:cNvPr>
          <p:cNvSpPr/>
          <p:nvPr/>
        </p:nvSpPr>
        <p:spPr>
          <a:xfrm>
            <a:off x="182462" y="4832945"/>
            <a:ext cx="623890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83"/>
            <a:r>
              <a:rPr lang="en-US" sz="750" dirty="0">
                <a:solidFill>
                  <a:prstClr val="black"/>
                </a:solidFill>
                <a:latin typeface="Calibri"/>
              </a:rPr>
              <a:t>Cosmos DB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B4F75CDE-D7A7-4DA4-8839-90022060156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" y="629433"/>
            <a:ext cx="605112" cy="60511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E84A1DD-AC9F-4F91-822E-20BCEABC8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Azure </a:t>
            </a:r>
            <a:r>
              <a:rPr lang="en-US" dirty="0"/>
              <a:t>Resources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436766B-486E-4787-93E1-55351B49B665}"/>
              </a:ext>
            </a:extLst>
          </p:cNvPr>
          <p:cNvSpPr/>
          <p:nvPr/>
        </p:nvSpPr>
        <p:spPr>
          <a:xfrm>
            <a:off x="5925418" y="2332417"/>
            <a:ext cx="915629" cy="2672024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08FD985-FEAD-4F02-8FF7-197AEA3256D6}"/>
              </a:ext>
            </a:extLst>
          </p:cNvPr>
          <p:cNvSpPr/>
          <p:nvPr/>
        </p:nvSpPr>
        <p:spPr>
          <a:xfrm>
            <a:off x="5924789" y="2336314"/>
            <a:ext cx="570990" cy="207749"/>
          </a:xfrm>
          <a:prstGeom prst="rect">
            <a:avLst/>
          </a:prstGeom>
          <a:solidFill>
            <a:srgbClr val="DFC9E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defTabSz="685783"/>
            <a:r>
              <a:rPr lang="en-US" sz="750" dirty="0">
                <a:solidFill>
                  <a:prstClr val="black"/>
                </a:solidFill>
                <a:latin typeface="Calibri"/>
              </a:rPr>
              <a:t>Data Sync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9AB6B5B8-280D-44DD-AC03-79DACCC1154D}"/>
              </a:ext>
            </a:extLst>
          </p:cNvPr>
          <p:cNvSpPr/>
          <p:nvPr/>
        </p:nvSpPr>
        <p:spPr>
          <a:xfrm>
            <a:off x="7031085" y="1252193"/>
            <a:ext cx="862784" cy="3746265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6B3085A0-DE63-493E-9712-0EE34C79636F}"/>
              </a:ext>
            </a:extLst>
          </p:cNvPr>
          <p:cNvSpPr/>
          <p:nvPr/>
        </p:nvSpPr>
        <p:spPr>
          <a:xfrm>
            <a:off x="7028053" y="1257388"/>
            <a:ext cx="500458" cy="207749"/>
          </a:xfrm>
          <a:prstGeom prst="rect">
            <a:avLst/>
          </a:prstGeom>
          <a:solidFill>
            <a:srgbClr val="DFC9E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defTabSz="685783"/>
            <a:r>
              <a:rPr lang="en-US" sz="750" dirty="0">
                <a:solidFill>
                  <a:prstClr val="black"/>
                </a:solidFill>
                <a:latin typeface="Calibri"/>
              </a:rPr>
              <a:t>Security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2B91A15C-F069-4AF9-9B48-788D92716765}"/>
              </a:ext>
            </a:extLst>
          </p:cNvPr>
          <p:cNvSpPr/>
          <p:nvPr/>
        </p:nvSpPr>
        <p:spPr>
          <a:xfrm>
            <a:off x="7283623" y="2895312"/>
            <a:ext cx="39145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83"/>
            <a:r>
              <a:rPr lang="en-US" sz="750" dirty="0">
                <a:solidFill>
                  <a:prstClr val="black"/>
                </a:solidFill>
                <a:latin typeface="Calibri"/>
              </a:rPr>
              <a:t>Key</a:t>
            </a:r>
          </a:p>
          <a:p>
            <a:pPr algn="ctr" defTabSz="685783"/>
            <a:r>
              <a:rPr lang="en-US" sz="750" dirty="0">
                <a:solidFill>
                  <a:prstClr val="black"/>
                </a:solidFill>
                <a:latin typeface="Calibri"/>
              </a:rPr>
              <a:t>Vault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DD9B5B46-02DC-4648-91C6-B296B32E85ED}"/>
              </a:ext>
            </a:extLst>
          </p:cNvPr>
          <p:cNvSpPr/>
          <p:nvPr/>
        </p:nvSpPr>
        <p:spPr>
          <a:xfrm>
            <a:off x="7247375" y="3692159"/>
            <a:ext cx="50045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83"/>
            <a:r>
              <a:rPr lang="en-US" sz="750" dirty="0">
                <a:solidFill>
                  <a:prstClr val="black"/>
                </a:solidFill>
                <a:latin typeface="Calibri"/>
              </a:rPr>
              <a:t>Security</a:t>
            </a:r>
          </a:p>
          <a:p>
            <a:pPr algn="ctr" defTabSz="685783"/>
            <a:r>
              <a:rPr lang="en-US" sz="750" dirty="0">
                <a:solidFill>
                  <a:prstClr val="black"/>
                </a:solidFill>
                <a:latin typeface="Calibri"/>
              </a:rPr>
              <a:t>Center*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1B0E39AE-654E-44ED-A75C-E77658B999C1}"/>
              </a:ext>
            </a:extLst>
          </p:cNvPr>
          <p:cNvSpPr/>
          <p:nvPr/>
        </p:nvSpPr>
        <p:spPr>
          <a:xfrm>
            <a:off x="7193641" y="2155620"/>
            <a:ext cx="550151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83"/>
            <a:r>
              <a:rPr lang="en-US" sz="750" dirty="0">
                <a:solidFill>
                  <a:prstClr val="black"/>
                </a:solidFill>
                <a:latin typeface="Calibri"/>
              </a:rPr>
              <a:t>Azure AD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B359E6B4-4474-4845-9748-4F0E560768F8}"/>
              </a:ext>
            </a:extLst>
          </p:cNvPr>
          <p:cNvSpPr/>
          <p:nvPr/>
        </p:nvSpPr>
        <p:spPr>
          <a:xfrm>
            <a:off x="6152075" y="3236623"/>
            <a:ext cx="607859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783"/>
            <a:r>
              <a:rPr lang="en-US" sz="750" dirty="0">
                <a:solidFill>
                  <a:prstClr val="black"/>
                </a:solidFill>
                <a:latin typeface="Calibri"/>
              </a:rPr>
              <a:t>SQL Server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1C8B67E-86B7-421E-9D72-153250D6BF9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254" y="2653147"/>
            <a:ext cx="585218" cy="585218"/>
          </a:xfrm>
          <a:prstGeom prst="rect">
            <a:avLst/>
          </a:prstGeom>
        </p:spPr>
      </p:pic>
      <p:sp>
        <p:nvSpPr>
          <p:cNvPr id="129" name="Rectangle 128">
            <a:extLst>
              <a:ext uri="{FF2B5EF4-FFF2-40B4-BE49-F238E27FC236}">
                <a16:creationId xmlns:a16="http://schemas.microsoft.com/office/drawing/2014/main" id="{CCFFC370-3B14-4063-82F9-227AD59C3D2F}"/>
              </a:ext>
            </a:extLst>
          </p:cNvPr>
          <p:cNvSpPr/>
          <p:nvPr/>
        </p:nvSpPr>
        <p:spPr>
          <a:xfrm>
            <a:off x="8026573" y="301569"/>
            <a:ext cx="862784" cy="4682354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CE98858B-433D-4DB6-A589-5FBB8992FFE3}"/>
              </a:ext>
            </a:extLst>
          </p:cNvPr>
          <p:cNvSpPr/>
          <p:nvPr/>
        </p:nvSpPr>
        <p:spPr>
          <a:xfrm>
            <a:off x="8000723" y="307407"/>
            <a:ext cx="487634" cy="207749"/>
          </a:xfrm>
          <a:prstGeom prst="rect">
            <a:avLst/>
          </a:prstGeom>
          <a:solidFill>
            <a:srgbClr val="DFC9E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defTabSz="685783"/>
            <a:r>
              <a:rPr lang="en-US" sz="750" dirty="0">
                <a:solidFill>
                  <a:prstClr val="black"/>
                </a:solidFill>
                <a:latin typeface="Calibri"/>
              </a:rPr>
              <a:t>DevOps</a:t>
            </a:r>
          </a:p>
        </p:txBody>
      </p:sp>
      <p:pic>
        <p:nvPicPr>
          <p:cNvPr id="131" name="Graphic 130">
            <a:extLst>
              <a:ext uri="{FF2B5EF4-FFF2-40B4-BE49-F238E27FC236}">
                <a16:creationId xmlns:a16="http://schemas.microsoft.com/office/drawing/2014/main" id="{0CE0A706-E3EB-43F0-B461-AC11572738B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265305" y="4384733"/>
            <a:ext cx="457200" cy="457200"/>
          </a:xfrm>
          <a:prstGeom prst="rect">
            <a:avLst/>
          </a:prstGeom>
        </p:spPr>
      </p:pic>
      <p:sp>
        <p:nvSpPr>
          <p:cNvPr id="132" name="Rectangle 131">
            <a:extLst>
              <a:ext uri="{FF2B5EF4-FFF2-40B4-BE49-F238E27FC236}">
                <a16:creationId xmlns:a16="http://schemas.microsoft.com/office/drawing/2014/main" id="{77E80727-C8CF-48BF-90F0-FF997D3AEE4B}"/>
              </a:ext>
            </a:extLst>
          </p:cNvPr>
          <p:cNvSpPr/>
          <p:nvPr/>
        </p:nvSpPr>
        <p:spPr>
          <a:xfrm>
            <a:off x="8227645" y="4777561"/>
            <a:ext cx="550151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83"/>
            <a:r>
              <a:rPr lang="en-US" sz="750" dirty="0">
                <a:solidFill>
                  <a:prstClr val="black"/>
                </a:solidFill>
                <a:latin typeface="Calibri"/>
              </a:rPr>
              <a:t>Azure CLI</a:t>
            </a:r>
          </a:p>
        </p:txBody>
      </p:sp>
      <p:pic>
        <p:nvPicPr>
          <p:cNvPr id="133" name="Graphic 132">
            <a:extLst>
              <a:ext uri="{FF2B5EF4-FFF2-40B4-BE49-F238E27FC236}">
                <a16:creationId xmlns:a16="http://schemas.microsoft.com/office/drawing/2014/main" id="{DAB1F7E3-01E5-4FA1-813D-6DC8D2DE9C5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262594" y="3820895"/>
            <a:ext cx="457200" cy="457200"/>
          </a:xfrm>
          <a:prstGeom prst="rect">
            <a:avLst/>
          </a:prstGeom>
        </p:spPr>
      </p:pic>
      <p:sp>
        <p:nvSpPr>
          <p:cNvPr id="134" name="Rectangle 133">
            <a:extLst>
              <a:ext uri="{FF2B5EF4-FFF2-40B4-BE49-F238E27FC236}">
                <a16:creationId xmlns:a16="http://schemas.microsoft.com/office/drawing/2014/main" id="{D28923AA-F7AB-4494-9AF4-BAF085482D43}"/>
              </a:ext>
            </a:extLst>
          </p:cNvPr>
          <p:cNvSpPr/>
          <p:nvPr/>
        </p:nvSpPr>
        <p:spPr>
          <a:xfrm>
            <a:off x="8179514" y="4211644"/>
            <a:ext cx="670376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83"/>
            <a:r>
              <a:rPr lang="en-US" sz="750" dirty="0">
                <a:solidFill>
                  <a:prstClr val="black"/>
                </a:solidFill>
                <a:latin typeface="Calibri"/>
              </a:rPr>
              <a:t>Azure Portal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CA618AE1-9846-4533-8907-CC065958F43E}"/>
              </a:ext>
            </a:extLst>
          </p:cNvPr>
          <p:cNvSpPr/>
          <p:nvPr/>
        </p:nvSpPr>
        <p:spPr>
          <a:xfrm>
            <a:off x="8082577" y="1965897"/>
            <a:ext cx="82266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83"/>
            <a:r>
              <a:rPr lang="en-US" sz="750" dirty="0">
                <a:solidFill>
                  <a:prstClr val="black"/>
                </a:solidFill>
                <a:latin typeface="Calibri"/>
              </a:rPr>
              <a:t>Azure Container</a:t>
            </a:r>
          </a:p>
          <a:p>
            <a:pPr algn="ctr" defTabSz="685783"/>
            <a:r>
              <a:rPr lang="en-US" sz="750" dirty="0">
                <a:solidFill>
                  <a:prstClr val="black"/>
                </a:solidFill>
                <a:latin typeface="Calibri"/>
              </a:rPr>
              <a:t>Registry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EFF2B795-B541-4A0F-A7A5-A154AD7E1D0E}"/>
              </a:ext>
            </a:extLst>
          </p:cNvPr>
          <p:cNvSpPr/>
          <p:nvPr/>
        </p:nvSpPr>
        <p:spPr>
          <a:xfrm>
            <a:off x="8113941" y="2818258"/>
            <a:ext cx="737702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83"/>
            <a:r>
              <a:rPr lang="en-US" sz="750" dirty="0">
                <a:solidFill>
                  <a:prstClr val="black"/>
                </a:solidFill>
                <a:latin typeface="Calibri"/>
              </a:rPr>
              <a:t>Azure DevOps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B7077D0-24D4-4AB2-BEC2-B44980F02B4D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318" y="3074378"/>
            <a:ext cx="653814" cy="653814"/>
          </a:xfrm>
          <a:prstGeom prst="rect">
            <a:avLst/>
          </a:prstGeom>
        </p:spPr>
      </p:pic>
      <p:sp>
        <p:nvSpPr>
          <p:cNvPr id="142" name="Rectangle 141">
            <a:extLst>
              <a:ext uri="{FF2B5EF4-FFF2-40B4-BE49-F238E27FC236}">
                <a16:creationId xmlns:a16="http://schemas.microsoft.com/office/drawing/2014/main" id="{248B82F6-6A4C-46CB-ADFF-6FD353EDD62E}"/>
              </a:ext>
            </a:extLst>
          </p:cNvPr>
          <p:cNvSpPr/>
          <p:nvPr/>
        </p:nvSpPr>
        <p:spPr>
          <a:xfrm>
            <a:off x="8193355" y="3653968"/>
            <a:ext cx="583814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83"/>
            <a:r>
              <a:rPr lang="en-US" sz="750" dirty="0">
                <a:solidFill>
                  <a:prstClr val="black"/>
                </a:solidFill>
                <a:latin typeface="Calibri"/>
              </a:rPr>
              <a:t>Terraform</a:t>
            </a: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E6EA0CA4-B80B-4FC5-9442-143655D8261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088128" y="1365900"/>
            <a:ext cx="475852" cy="475852"/>
          </a:xfrm>
          <a:prstGeom prst="rect">
            <a:avLst/>
          </a:prstGeom>
        </p:spPr>
      </p:pic>
      <p:sp>
        <p:nvSpPr>
          <p:cNvPr id="146" name="Rectangle 145">
            <a:extLst>
              <a:ext uri="{FF2B5EF4-FFF2-40B4-BE49-F238E27FC236}">
                <a16:creationId xmlns:a16="http://schemas.microsoft.com/office/drawing/2014/main" id="{D2523124-C18C-49F5-B710-812D9D3A5CAA}"/>
              </a:ext>
            </a:extLst>
          </p:cNvPr>
          <p:cNvSpPr/>
          <p:nvPr/>
        </p:nvSpPr>
        <p:spPr>
          <a:xfrm>
            <a:off x="3679698" y="1826899"/>
            <a:ext cx="737702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83"/>
            <a:r>
              <a:rPr lang="en-US" sz="750" dirty="0">
                <a:solidFill>
                  <a:prstClr val="black"/>
                </a:solidFill>
                <a:latin typeface="Calibri"/>
              </a:rPr>
              <a:t>Express Route</a:t>
            </a:r>
          </a:p>
        </p:txBody>
      </p:sp>
      <p:pic>
        <p:nvPicPr>
          <p:cNvPr id="147" name="Picture 146">
            <a:extLst>
              <a:ext uri="{FF2B5EF4-FFF2-40B4-BE49-F238E27FC236}">
                <a16:creationId xmlns:a16="http://schemas.microsoft.com/office/drawing/2014/main" id="{528B1379-920F-4ED4-AE87-C0CF1B0F51E4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846" y="1323015"/>
            <a:ext cx="585218" cy="585218"/>
          </a:xfrm>
          <a:prstGeom prst="rect">
            <a:avLst/>
          </a:prstGeom>
        </p:spPr>
      </p:pic>
      <p:sp>
        <p:nvSpPr>
          <p:cNvPr id="149" name="Rectangle 148">
            <a:extLst>
              <a:ext uri="{FF2B5EF4-FFF2-40B4-BE49-F238E27FC236}">
                <a16:creationId xmlns:a16="http://schemas.microsoft.com/office/drawing/2014/main" id="{B7A1C32F-66EA-4397-B88B-B7BC12A01BBC}"/>
              </a:ext>
            </a:extLst>
          </p:cNvPr>
          <p:cNvSpPr/>
          <p:nvPr/>
        </p:nvSpPr>
        <p:spPr>
          <a:xfrm>
            <a:off x="2999204" y="1822356"/>
            <a:ext cx="715260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783"/>
            <a:r>
              <a:rPr lang="en-US" sz="750" dirty="0">
                <a:solidFill>
                  <a:prstClr val="black"/>
                </a:solidFill>
                <a:latin typeface="Calibri"/>
              </a:rPr>
              <a:t>VNET Peering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24BFBB0-C711-4B50-812F-79AF8D83EF9A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439" y="1375401"/>
            <a:ext cx="485253" cy="485253"/>
          </a:xfrm>
          <a:prstGeom prst="rect">
            <a:avLst/>
          </a:prstGeom>
        </p:spPr>
      </p:pic>
      <p:sp>
        <p:nvSpPr>
          <p:cNvPr id="150" name="Rectangle 149">
            <a:extLst>
              <a:ext uri="{FF2B5EF4-FFF2-40B4-BE49-F238E27FC236}">
                <a16:creationId xmlns:a16="http://schemas.microsoft.com/office/drawing/2014/main" id="{5B461541-9890-453C-A8B1-EE86287CB547}"/>
              </a:ext>
            </a:extLst>
          </p:cNvPr>
          <p:cNvSpPr/>
          <p:nvPr/>
        </p:nvSpPr>
        <p:spPr>
          <a:xfrm>
            <a:off x="4457270" y="1826777"/>
            <a:ext cx="809837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783"/>
            <a:r>
              <a:rPr lang="en-US" sz="750" dirty="0">
                <a:solidFill>
                  <a:prstClr val="black"/>
                </a:solidFill>
                <a:latin typeface="Calibri"/>
              </a:rPr>
              <a:t>Virtual Network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ACE1F2D7-5E8E-45FB-B575-3628225E6A1E}"/>
              </a:ext>
            </a:extLst>
          </p:cNvPr>
          <p:cNvSpPr/>
          <p:nvPr/>
        </p:nvSpPr>
        <p:spPr>
          <a:xfrm>
            <a:off x="6125513" y="1811441"/>
            <a:ext cx="405880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783"/>
            <a:r>
              <a:rPr lang="en-US" sz="750" dirty="0">
                <a:solidFill>
                  <a:prstClr val="black"/>
                </a:solidFill>
                <a:latin typeface="Calibri"/>
              </a:rPr>
              <a:t>CDN*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87DCE607-2531-409E-89BF-92E4FDAE674E}"/>
              </a:ext>
            </a:extLst>
          </p:cNvPr>
          <p:cNvSpPr/>
          <p:nvPr/>
        </p:nvSpPr>
        <p:spPr>
          <a:xfrm>
            <a:off x="7087813" y="4746579"/>
            <a:ext cx="813043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83"/>
            <a:r>
              <a:rPr lang="en-US" sz="750" dirty="0">
                <a:solidFill>
                  <a:prstClr val="black"/>
                </a:solidFill>
                <a:latin typeface="Calibri"/>
              </a:rPr>
              <a:t>Active Directory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529D2E5-41E2-4973-9594-B871EF14CFD5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245870" y="4335225"/>
            <a:ext cx="453491" cy="399852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C993378C-078A-454E-904B-746A8B0FF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5296" y="616274"/>
            <a:ext cx="411860" cy="381871"/>
          </a:xfrm>
          <a:prstGeom prst="rect">
            <a:avLst/>
          </a:prstGeom>
        </p:spPr>
      </p:pic>
      <p:sp>
        <p:nvSpPr>
          <p:cNvPr id="96" name="Rectangle 95">
            <a:extLst>
              <a:ext uri="{FF2B5EF4-FFF2-40B4-BE49-F238E27FC236}">
                <a16:creationId xmlns:a16="http://schemas.microsoft.com/office/drawing/2014/main" id="{2595A9F0-076D-4D91-B955-60AECA128A03}"/>
              </a:ext>
            </a:extLst>
          </p:cNvPr>
          <p:cNvSpPr/>
          <p:nvPr/>
        </p:nvSpPr>
        <p:spPr>
          <a:xfrm>
            <a:off x="8142129" y="1003986"/>
            <a:ext cx="623890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83"/>
            <a:r>
              <a:rPr lang="en-US" sz="750" dirty="0">
                <a:solidFill>
                  <a:prstClr val="black"/>
                </a:solidFill>
                <a:latin typeface="Calibri"/>
              </a:rPr>
              <a:t>Jumpboxes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04F6CB96-87CF-4345-BF1B-5731C1D11E7E}"/>
              </a:ext>
            </a:extLst>
          </p:cNvPr>
          <p:cNvSpPr/>
          <p:nvPr/>
        </p:nvSpPr>
        <p:spPr>
          <a:xfrm>
            <a:off x="5251527" y="1841754"/>
            <a:ext cx="550884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/>
            <a:r>
              <a:rPr lang="en-US" sz="750" dirty="0">
                <a:solidFill>
                  <a:prstClr val="black"/>
                </a:solidFill>
                <a:latin typeface="Calibri"/>
              </a:rPr>
              <a:t>Gateway</a:t>
            </a:r>
          </a:p>
        </p:txBody>
      </p:sp>
      <p:pic>
        <p:nvPicPr>
          <p:cNvPr id="111" name="Picture 6" descr="Related image">
            <a:extLst>
              <a:ext uri="{FF2B5EF4-FFF2-40B4-BE49-F238E27FC236}">
                <a16:creationId xmlns:a16="http://schemas.microsoft.com/office/drawing/2014/main" id="{56A62CBA-0635-4E80-89AD-3AEB80E54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595" y="3483401"/>
            <a:ext cx="403302" cy="40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Rectangle 111">
            <a:extLst>
              <a:ext uri="{FF2B5EF4-FFF2-40B4-BE49-F238E27FC236}">
                <a16:creationId xmlns:a16="http://schemas.microsoft.com/office/drawing/2014/main" id="{03B419C5-71D1-447B-868E-D4346946E8DD}"/>
              </a:ext>
            </a:extLst>
          </p:cNvPr>
          <p:cNvSpPr/>
          <p:nvPr/>
        </p:nvSpPr>
        <p:spPr>
          <a:xfrm>
            <a:off x="6171711" y="3883786"/>
            <a:ext cx="635110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783"/>
            <a:r>
              <a:rPr lang="en-US" sz="750" dirty="0">
                <a:solidFill>
                  <a:prstClr val="black"/>
                </a:solidFill>
                <a:latin typeface="Calibri"/>
              </a:rPr>
              <a:t>Azure</a:t>
            </a:r>
          </a:p>
          <a:p>
            <a:pPr defTabSz="685783"/>
            <a:r>
              <a:rPr lang="en-US" sz="750" dirty="0">
                <a:solidFill>
                  <a:prstClr val="black"/>
                </a:solidFill>
                <a:latin typeface="Calibri"/>
              </a:rPr>
              <a:t>Kubernetes</a:t>
            </a:r>
          </a:p>
          <a:p>
            <a:pPr defTabSz="685783"/>
            <a:r>
              <a:rPr lang="en-US" sz="750" dirty="0">
                <a:solidFill>
                  <a:prstClr val="black"/>
                </a:solidFill>
                <a:latin typeface="Calibri"/>
              </a:rPr>
              <a:t>Service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48F18AB2-C4CB-4DC7-A21C-5A3A65C6F786}"/>
              </a:ext>
            </a:extLst>
          </p:cNvPr>
          <p:cNvSpPr/>
          <p:nvPr/>
        </p:nvSpPr>
        <p:spPr>
          <a:xfrm>
            <a:off x="1378866" y="3062442"/>
            <a:ext cx="984565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783"/>
            <a:r>
              <a:rPr lang="en-US" sz="750" dirty="0">
                <a:solidFill>
                  <a:prstClr val="black"/>
                </a:solidFill>
                <a:latin typeface="Calibri"/>
              </a:rPr>
              <a:t>Management Nodes</a:t>
            </a:r>
          </a:p>
        </p:txBody>
      </p:sp>
      <p:pic>
        <p:nvPicPr>
          <p:cNvPr id="114" name="Picture 113">
            <a:extLst>
              <a:ext uri="{FF2B5EF4-FFF2-40B4-BE49-F238E27FC236}">
                <a16:creationId xmlns:a16="http://schemas.microsoft.com/office/drawing/2014/main" id="{D42259F7-26DD-4FAC-818C-013018DC30C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359" y="2748609"/>
            <a:ext cx="333493" cy="33349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8E9A10A3-0D23-40FA-B48C-C918CD133E0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053375" y="4340850"/>
            <a:ext cx="360885" cy="375922"/>
          </a:xfrm>
          <a:prstGeom prst="rect">
            <a:avLst/>
          </a:prstGeom>
        </p:spPr>
      </p:pic>
      <p:sp>
        <p:nvSpPr>
          <p:cNvPr id="116" name="Rectangle 115">
            <a:extLst>
              <a:ext uri="{FF2B5EF4-FFF2-40B4-BE49-F238E27FC236}">
                <a16:creationId xmlns:a16="http://schemas.microsoft.com/office/drawing/2014/main" id="{127C9E6E-4900-4506-A33B-A2A45E2102E2}"/>
              </a:ext>
            </a:extLst>
          </p:cNvPr>
          <p:cNvSpPr/>
          <p:nvPr/>
        </p:nvSpPr>
        <p:spPr>
          <a:xfrm>
            <a:off x="2927000" y="4755591"/>
            <a:ext cx="620684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83"/>
            <a:r>
              <a:rPr lang="en-US" sz="750" dirty="0">
                <a:solidFill>
                  <a:prstClr val="black"/>
                </a:solidFill>
                <a:latin typeface="Calibri"/>
              </a:rPr>
              <a:t>Data Bricks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7D27FB5-264B-46F5-8FE1-01D5DE1CA467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7236271" y="3228247"/>
            <a:ext cx="452411" cy="452411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650A506-C4B5-4C21-BCDF-5A26DA4254E7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7248258" y="2464286"/>
            <a:ext cx="457249" cy="457249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3B4B3773-4121-4B1F-9B09-86C0B67952F3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8176916" y="1361741"/>
            <a:ext cx="512574" cy="512574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1948B7B4-0208-4A30-8365-7BE9249AF356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8275412" y="2326148"/>
            <a:ext cx="414078" cy="414078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3D9970C2-ED4A-425C-9FB8-29AE04937A16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7196539" y="1584006"/>
            <a:ext cx="515495" cy="515495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C08F435D-C035-4E3A-A076-85D05E262DFE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4064839" y="3431411"/>
            <a:ext cx="535991" cy="535991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FF5A05E4-BFF6-4054-98C0-B0BFB4F4B7DE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559457" y="1385170"/>
            <a:ext cx="401974" cy="401974"/>
          </a:xfrm>
          <a:prstGeom prst="rect">
            <a:avLst/>
          </a:prstGeom>
        </p:spPr>
      </p:pic>
      <p:pic>
        <p:nvPicPr>
          <p:cNvPr id="83" name="Graphic 82">
            <a:extLst>
              <a:ext uri="{FF2B5EF4-FFF2-40B4-BE49-F238E27FC236}">
                <a16:creationId xmlns:a16="http://schemas.microsoft.com/office/drawing/2014/main" id="{BB6F0F8F-14B1-4F17-8015-57D896C95E38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2410670" y="1385170"/>
            <a:ext cx="398870" cy="398870"/>
          </a:xfrm>
          <a:prstGeom prst="rect">
            <a:avLst/>
          </a:prstGeom>
        </p:spPr>
      </p:pic>
      <p:pic>
        <p:nvPicPr>
          <p:cNvPr id="85" name="Graphic 84">
            <a:extLst>
              <a:ext uri="{FF2B5EF4-FFF2-40B4-BE49-F238E27FC236}">
                <a16:creationId xmlns:a16="http://schemas.microsoft.com/office/drawing/2014/main" id="{7B3ECECC-7557-4D8C-984E-8466C31DCBF3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771393" y="1403152"/>
            <a:ext cx="357188" cy="357188"/>
          </a:xfrm>
          <a:prstGeom prst="rect">
            <a:avLst/>
          </a:prstGeom>
        </p:spPr>
      </p:pic>
      <p:pic>
        <p:nvPicPr>
          <p:cNvPr id="87" name="Graphic 86">
            <a:extLst>
              <a:ext uri="{FF2B5EF4-FFF2-40B4-BE49-F238E27FC236}">
                <a16:creationId xmlns:a16="http://schemas.microsoft.com/office/drawing/2014/main" id="{32DF84B6-E075-48E9-82EF-D1AEB19B55E2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6006389" y="1454150"/>
            <a:ext cx="467454" cy="467454"/>
          </a:xfrm>
          <a:prstGeom prst="rect">
            <a:avLst/>
          </a:prstGeom>
        </p:spPr>
      </p:pic>
      <p:pic>
        <p:nvPicPr>
          <p:cNvPr id="91" name="Graphic 90">
            <a:extLst>
              <a:ext uri="{FF2B5EF4-FFF2-40B4-BE49-F238E27FC236}">
                <a16:creationId xmlns:a16="http://schemas.microsoft.com/office/drawing/2014/main" id="{BDE70BE3-33C4-4326-A3B0-107EDDD68D33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5301357" y="1451679"/>
            <a:ext cx="357188" cy="35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6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  <p:bldP spid="140" grpId="0"/>
      <p:bldP spid="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41B5186-C0CB-4EF0-8155-214C6912ECB9}"/>
              </a:ext>
            </a:extLst>
          </p:cNvPr>
          <p:cNvSpPr/>
          <p:nvPr/>
        </p:nvSpPr>
        <p:spPr bwMode="auto">
          <a:xfrm>
            <a:off x="28303" y="1276350"/>
            <a:ext cx="9144000" cy="38671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sz="2000" dirty="0">
              <a:latin typeface="Tekton Pro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8AD144-A40D-49D8-8687-69459D9C1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71500"/>
          </a:xfrm>
        </p:spPr>
        <p:txBody>
          <a:bodyPr/>
          <a:lstStyle/>
          <a:p>
            <a:r>
              <a:rPr lang="en-US" dirty="0"/>
              <a:t>Azure Regions, Subscriptions &amp; </a:t>
            </a:r>
            <a:r>
              <a:rPr lang="en-US" dirty="0" err="1"/>
              <a:t>EntraID</a:t>
            </a:r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AB577C9-17DA-4825-AF5D-D5B0E92B2E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302" y="1363464"/>
            <a:ext cx="446355" cy="446355"/>
          </a:xfrm>
          <a:prstGeom prst="rect">
            <a:avLst/>
          </a:prstGeom>
        </p:spPr>
      </p:pic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94AAE720-B393-4F44-AC29-C34D54E0D857}"/>
              </a:ext>
            </a:extLst>
          </p:cNvPr>
          <p:cNvSpPr/>
          <p:nvPr/>
        </p:nvSpPr>
        <p:spPr bwMode="auto">
          <a:xfrm>
            <a:off x="1586604" y="1885950"/>
            <a:ext cx="1447800" cy="31242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sz="2000" dirty="0">
              <a:latin typeface="Tekton Pro" pitchFamily="34" charset="0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F840333B-CAC8-4E4F-A7FC-34D691DC64D0}"/>
              </a:ext>
            </a:extLst>
          </p:cNvPr>
          <p:cNvSpPr/>
          <p:nvPr/>
        </p:nvSpPr>
        <p:spPr bwMode="auto">
          <a:xfrm>
            <a:off x="3104767" y="1885950"/>
            <a:ext cx="1447800" cy="31242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sz="2000" dirty="0">
              <a:latin typeface="Tekton Pro" pitchFamily="34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06767300-6307-4D94-88C6-E79B3167089D}"/>
              </a:ext>
            </a:extLst>
          </p:cNvPr>
          <p:cNvSpPr/>
          <p:nvPr/>
        </p:nvSpPr>
        <p:spPr bwMode="auto">
          <a:xfrm>
            <a:off x="4614800" y="1908706"/>
            <a:ext cx="1447800" cy="31242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sz="2000" dirty="0">
              <a:latin typeface="Tekton Pro" pitchFamily="34" charset="0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6A7A163-7F5B-4044-891F-099855A5FD6F}"/>
              </a:ext>
            </a:extLst>
          </p:cNvPr>
          <p:cNvSpPr/>
          <p:nvPr/>
        </p:nvSpPr>
        <p:spPr bwMode="auto">
          <a:xfrm>
            <a:off x="6131732" y="1885950"/>
            <a:ext cx="1447800" cy="31242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sz="2000" dirty="0">
              <a:latin typeface="Tekton Pro" pitchFamily="34" charset="0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C9DD08A2-CD34-4E3C-94C5-28AF8E232832}"/>
              </a:ext>
            </a:extLst>
          </p:cNvPr>
          <p:cNvSpPr/>
          <p:nvPr/>
        </p:nvSpPr>
        <p:spPr bwMode="auto">
          <a:xfrm>
            <a:off x="76966" y="1885950"/>
            <a:ext cx="1447800" cy="31242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sz="2000" dirty="0">
              <a:latin typeface="Tekton Pro" pitchFamily="34" charset="0"/>
            </a:endParaRPr>
          </a:p>
        </p:txBody>
      </p:sp>
      <p:pic>
        <p:nvPicPr>
          <p:cNvPr id="55" name="Graphic 54">
            <a:extLst>
              <a:ext uri="{FF2B5EF4-FFF2-40B4-BE49-F238E27FC236}">
                <a16:creationId xmlns:a16="http://schemas.microsoft.com/office/drawing/2014/main" id="{01EAFA17-B827-4BC9-8D72-CD79A6D072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8652" y="2029973"/>
            <a:ext cx="381000" cy="38100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B6E56307-BF5D-4BC8-A154-70A8E18B6A38}"/>
              </a:ext>
            </a:extLst>
          </p:cNvPr>
          <p:cNvSpPr txBox="1"/>
          <p:nvPr/>
        </p:nvSpPr>
        <p:spPr bwMode="auto">
          <a:xfrm>
            <a:off x="384852" y="2019340"/>
            <a:ext cx="10385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2060"/>
                </a:solidFill>
                <a:latin typeface="Tekton Pro" pitchFamily="34" charset="0"/>
              </a:rPr>
              <a:t>SBX</a:t>
            </a:r>
          </a:p>
        </p:txBody>
      </p:sp>
      <p:pic>
        <p:nvPicPr>
          <p:cNvPr id="57" name="Graphic 56">
            <a:extLst>
              <a:ext uri="{FF2B5EF4-FFF2-40B4-BE49-F238E27FC236}">
                <a16:creationId xmlns:a16="http://schemas.microsoft.com/office/drawing/2014/main" id="{2F8B5C97-756D-4FB7-87EE-ADF12E7BA6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98587" y="2049542"/>
            <a:ext cx="381000" cy="38100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4939FE5E-CAF9-48DD-8D8A-A8892D8B6989}"/>
              </a:ext>
            </a:extLst>
          </p:cNvPr>
          <p:cNvSpPr txBox="1"/>
          <p:nvPr/>
        </p:nvSpPr>
        <p:spPr bwMode="auto">
          <a:xfrm>
            <a:off x="1904019" y="2032961"/>
            <a:ext cx="10385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2060"/>
                </a:solidFill>
                <a:latin typeface="Tekton Pro" pitchFamily="34" charset="0"/>
              </a:rPr>
              <a:t>DEV</a:t>
            </a:r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3F065B97-7C9E-4FCD-97FC-C6ECBDAAAD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71467" y="2037817"/>
            <a:ext cx="381000" cy="381000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11051A00-6C22-46DB-AA93-5238A68A8ABB}"/>
              </a:ext>
            </a:extLst>
          </p:cNvPr>
          <p:cNvSpPr txBox="1"/>
          <p:nvPr/>
        </p:nvSpPr>
        <p:spPr bwMode="auto">
          <a:xfrm>
            <a:off x="3448964" y="2027184"/>
            <a:ext cx="10385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2060"/>
                </a:solidFill>
                <a:latin typeface="Tekton Pro" pitchFamily="34" charset="0"/>
              </a:rPr>
              <a:t>TST</a:t>
            </a:r>
          </a:p>
        </p:txBody>
      </p:sp>
      <p:pic>
        <p:nvPicPr>
          <p:cNvPr id="61" name="Graphic 60">
            <a:extLst>
              <a:ext uri="{FF2B5EF4-FFF2-40B4-BE49-F238E27FC236}">
                <a16:creationId xmlns:a16="http://schemas.microsoft.com/office/drawing/2014/main" id="{C78070F1-2B20-4C62-8EE3-F51ABD020B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31201" y="2060988"/>
            <a:ext cx="381000" cy="381000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B03A7227-7D8E-444A-99E2-14F03C155254}"/>
              </a:ext>
            </a:extLst>
          </p:cNvPr>
          <p:cNvSpPr txBox="1"/>
          <p:nvPr/>
        </p:nvSpPr>
        <p:spPr bwMode="auto">
          <a:xfrm>
            <a:off x="4977751" y="2047286"/>
            <a:ext cx="10385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2060"/>
                </a:solidFill>
                <a:latin typeface="Tekton Pro" pitchFamily="34" charset="0"/>
              </a:rPr>
              <a:t>STG</a:t>
            </a:r>
          </a:p>
        </p:txBody>
      </p:sp>
      <p:pic>
        <p:nvPicPr>
          <p:cNvPr id="63" name="Graphic 62">
            <a:extLst>
              <a:ext uri="{FF2B5EF4-FFF2-40B4-BE49-F238E27FC236}">
                <a16:creationId xmlns:a16="http://schemas.microsoft.com/office/drawing/2014/main" id="{2196827D-8358-4A03-B859-877E6FD484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76772" y="2050042"/>
            <a:ext cx="381000" cy="381000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4674232F-3392-46A8-B6F1-81A59A1960AC}"/>
              </a:ext>
            </a:extLst>
          </p:cNvPr>
          <p:cNvSpPr txBox="1"/>
          <p:nvPr/>
        </p:nvSpPr>
        <p:spPr bwMode="auto">
          <a:xfrm>
            <a:off x="6483547" y="2027357"/>
            <a:ext cx="10385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2060"/>
                </a:solidFill>
                <a:latin typeface="Tekton Pro" pitchFamily="34" charset="0"/>
              </a:rPr>
              <a:t>PRD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1CB3956-C3AE-4404-8316-68B4D5B08394}"/>
              </a:ext>
            </a:extLst>
          </p:cNvPr>
          <p:cNvSpPr/>
          <p:nvPr/>
        </p:nvSpPr>
        <p:spPr bwMode="auto">
          <a:xfrm>
            <a:off x="282177" y="3583636"/>
            <a:ext cx="1038529" cy="609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dirty="0">
                <a:latin typeface="Tekton Pro" pitchFamily="34" charset="0"/>
              </a:rPr>
              <a:t>Central US</a:t>
            </a:r>
            <a:endParaRPr lang="en-US" sz="2000" dirty="0">
              <a:latin typeface="Tekton Pro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AF06011-9325-4DF2-B438-238265348C9F}"/>
              </a:ext>
            </a:extLst>
          </p:cNvPr>
          <p:cNvSpPr/>
          <p:nvPr/>
        </p:nvSpPr>
        <p:spPr bwMode="auto">
          <a:xfrm>
            <a:off x="1788390" y="3607195"/>
            <a:ext cx="1038529" cy="609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dirty="0">
                <a:latin typeface="Tekton Pro" pitchFamily="34" charset="0"/>
              </a:rPr>
              <a:t>Central US</a:t>
            </a:r>
            <a:endParaRPr lang="en-US" sz="2000" dirty="0">
              <a:latin typeface="Tekton Pro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8B65D37-ED80-4226-8A48-BFD5032C6DA0}"/>
              </a:ext>
            </a:extLst>
          </p:cNvPr>
          <p:cNvSpPr/>
          <p:nvPr/>
        </p:nvSpPr>
        <p:spPr bwMode="auto">
          <a:xfrm>
            <a:off x="3338432" y="3603833"/>
            <a:ext cx="1038529" cy="609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dirty="0">
                <a:latin typeface="Tekton Pro" pitchFamily="34" charset="0"/>
              </a:rPr>
              <a:t>Central US</a:t>
            </a:r>
            <a:endParaRPr lang="en-US" sz="2000" dirty="0">
              <a:latin typeface="Tekton Pro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A7627AD-D8FC-4D9B-A443-355A85EF38AE}"/>
              </a:ext>
            </a:extLst>
          </p:cNvPr>
          <p:cNvSpPr/>
          <p:nvPr/>
        </p:nvSpPr>
        <p:spPr bwMode="auto">
          <a:xfrm>
            <a:off x="4846633" y="3606392"/>
            <a:ext cx="1038529" cy="609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dirty="0">
                <a:latin typeface="Tekton Pro" pitchFamily="34" charset="0"/>
              </a:rPr>
              <a:t>Central US</a:t>
            </a:r>
            <a:endParaRPr lang="en-US" sz="2000" dirty="0">
              <a:latin typeface="Tekton Pro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10DF4F2-861C-402D-8B96-3BB132D8B89A}"/>
              </a:ext>
            </a:extLst>
          </p:cNvPr>
          <p:cNvSpPr/>
          <p:nvPr/>
        </p:nvSpPr>
        <p:spPr bwMode="auto">
          <a:xfrm>
            <a:off x="6336367" y="3580274"/>
            <a:ext cx="1038529" cy="609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dirty="0">
                <a:latin typeface="Tekton Pro" pitchFamily="34" charset="0"/>
              </a:rPr>
              <a:t>Central US</a:t>
            </a:r>
            <a:endParaRPr lang="en-US" sz="2000" dirty="0">
              <a:latin typeface="Tekton Pro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4C0D6D4-2D52-4148-B3A6-B265BD35C320}"/>
              </a:ext>
            </a:extLst>
          </p:cNvPr>
          <p:cNvSpPr/>
          <p:nvPr/>
        </p:nvSpPr>
        <p:spPr bwMode="auto">
          <a:xfrm>
            <a:off x="3338432" y="4284556"/>
            <a:ext cx="1038529" cy="609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dirty="0">
                <a:latin typeface="Tekton Pro" pitchFamily="34" charset="0"/>
              </a:rPr>
              <a:t>East US 2</a:t>
            </a:r>
            <a:endParaRPr lang="en-US" sz="2000" dirty="0">
              <a:latin typeface="Tekton Pro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F3C9962-C718-42FA-9803-DBCB40FD75AC}"/>
              </a:ext>
            </a:extLst>
          </p:cNvPr>
          <p:cNvSpPr/>
          <p:nvPr/>
        </p:nvSpPr>
        <p:spPr bwMode="auto">
          <a:xfrm>
            <a:off x="4844613" y="4269463"/>
            <a:ext cx="1038529" cy="609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dirty="0">
                <a:latin typeface="Tekton Pro" pitchFamily="34" charset="0"/>
              </a:rPr>
              <a:t>East US 2</a:t>
            </a:r>
            <a:endParaRPr lang="en-US" sz="2000" dirty="0">
              <a:latin typeface="Tekton Pro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B31A520-C705-4EDF-BA00-8917B5CCCFBE}"/>
              </a:ext>
            </a:extLst>
          </p:cNvPr>
          <p:cNvSpPr/>
          <p:nvPr/>
        </p:nvSpPr>
        <p:spPr bwMode="auto">
          <a:xfrm>
            <a:off x="6345172" y="4243345"/>
            <a:ext cx="1038529" cy="609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dirty="0">
                <a:latin typeface="Tekton Pro" pitchFamily="34" charset="0"/>
              </a:rPr>
              <a:t>East US 2</a:t>
            </a:r>
            <a:endParaRPr lang="en-US" sz="2000" dirty="0">
              <a:latin typeface="Tekton Pro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EA2FAB6-BC58-44D7-847F-5B5727595358}"/>
              </a:ext>
            </a:extLst>
          </p:cNvPr>
          <p:cNvSpPr txBox="1"/>
          <p:nvPr/>
        </p:nvSpPr>
        <p:spPr bwMode="auto">
          <a:xfrm>
            <a:off x="125630" y="2492481"/>
            <a:ext cx="140637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Tekton Pro" pitchFamily="34" charset="0"/>
              </a:rPr>
              <a:t>Single Region Spin up/down resources for testing/scripts</a:t>
            </a:r>
            <a:endParaRPr lang="en-US" sz="1800" dirty="0">
              <a:solidFill>
                <a:srgbClr val="002060"/>
              </a:solidFill>
              <a:latin typeface="Tekton Pro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CA04BE3-EF00-4F57-84FE-B91C91D479D0}"/>
              </a:ext>
            </a:extLst>
          </p:cNvPr>
          <p:cNvSpPr txBox="1"/>
          <p:nvPr/>
        </p:nvSpPr>
        <p:spPr bwMode="auto">
          <a:xfrm>
            <a:off x="1593840" y="2525223"/>
            <a:ext cx="15167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Tekton Pro" pitchFamily="34" charset="0"/>
              </a:rPr>
              <a:t>Single Region App &amp; DataSync Masked data</a:t>
            </a:r>
            <a:endParaRPr lang="en-US" sz="1800" dirty="0">
              <a:solidFill>
                <a:srgbClr val="002060"/>
              </a:solidFill>
              <a:latin typeface="Tekton Pro" pitchFamily="34" charset="0"/>
            </a:endParaRP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BAE04E54-57B8-4FF3-A02B-FD7A39B2A247}"/>
              </a:ext>
            </a:extLst>
          </p:cNvPr>
          <p:cNvSpPr/>
          <p:nvPr/>
        </p:nvSpPr>
        <p:spPr bwMode="auto">
          <a:xfrm>
            <a:off x="7637514" y="1885950"/>
            <a:ext cx="1447800" cy="31242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sz="2000" dirty="0">
              <a:latin typeface="Tekton Pro" pitchFamily="34" charset="0"/>
            </a:endParaRPr>
          </a:p>
        </p:txBody>
      </p:sp>
      <p:pic>
        <p:nvPicPr>
          <p:cNvPr id="76" name="Graphic 75">
            <a:extLst>
              <a:ext uri="{FF2B5EF4-FFF2-40B4-BE49-F238E27FC236}">
                <a16:creationId xmlns:a16="http://schemas.microsoft.com/office/drawing/2014/main" id="{CEDD986F-F46F-4D2B-B4C7-07E7ADFD16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82554" y="2050042"/>
            <a:ext cx="381000" cy="381000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695166DA-1E29-4247-8203-B7FD6D1926E4}"/>
              </a:ext>
            </a:extLst>
          </p:cNvPr>
          <p:cNvSpPr txBox="1"/>
          <p:nvPr/>
        </p:nvSpPr>
        <p:spPr bwMode="auto">
          <a:xfrm>
            <a:off x="7989329" y="2027357"/>
            <a:ext cx="10385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Tekton Pro" pitchFamily="34" charset="0"/>
              </a:rPr>
              <a:t>HUB</a:t>
            </a:r>
            <a:endParaRPr lang="en-US" sz="1800" dirty="0">
              <a:solidFill>
                <a:srgbClr val="002060"/>
              </a:solidFill>
              <a:latin typeface="Tekton Pro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7D29051-C2C8-4559-873A-80F32484E045}"/>
              </a:ext>
            </a:extLst>
          </p:cNvPr>
          <p:cNvSpPr/>
          <p:nvPr/>
        </p:nvSpPr>
        <p:spPr bwMode="auto">
          <a:xfrm>
            <a:off x="7842149" y="3580274"/>
            <a:ext cx="1038529" cy="609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dirty="0">
                <a:latin typeface="Tekton Pro" pitchFamily="34" charset="0"/>
              </a:rPr>
              <a:t>Central US</a:t>
            </a:r>
            <a:endParaRPr lang="en-US" sz="2000" dirty="0">
              <a:latin typeface="Tekton Pro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F0BEED8-68B2-4E1A-BCB7-AFB4B99A912A}"/>
              </a:ext>
            </a:extLst>
          </p:cNvPr>
          <p:cNvSpPr/>
          <p:nvPr/>
        </p:nvSpPr>
        <p:spPr bwMode="auto">
          <a:xfrm>
            <a:off x="7850954" y="4243345"/>
            <a:ext cx="1038529" cy="609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dirty="0">
                <a:latin typeface="Tekton Pro" pitchFamily="34" charset="0"/>
              </a:rPr>
              <a:t>East US 2</a:t>
            </a:r>
            <a:endParaRPr lang="en-US" sz="2000" dirty="0">
              <a:latin typeface="Tekton Pro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DEEFBB1-B4F4-4882-A4CD-BC5004FEFD37}"/>
              </a:ext>
            </a:extLst>
          </p:cNvPr>
          <p:cNvSpPr txBox="1"/>
          <p:nvPr/>
        </p:nvSpPr>
        <p:spPr bwMode="auto">
          <a:xfrm>
            <a:off x="3972212" y="1391124"/>
            <a:ext cx="36457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Tekton Pro" pitchFamily="34" charset="0"/>
              </a:rPr>
              <a:t>Entra ID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8D1D237-B82E-4C90-853E-431032673FA1}"/>
              </a:ext>
            </a:extLst>
          </p:cNvPr>
          <p:cNvSpPr txBox="1"/>
          <p:nvPr/>
        </p:nvSpPr>
        <p:spPr bwMode="auto">
          <a:xfrm>
            <a:off x="3100955" y="2550772"/>
            <a:ext cx="15167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Tekton Pro" pitchFamily="34" charset="0"/>
              </a:rPr>
              <a:t>Dual Regions App &amp; DataSync Masked Data</a:t>
            </a:r>
            <a:endParaRPr lang="en-US" sz="1800" dirty="0">
              <a:solidFill>
                <a:srgbClr val="002060"/>
              </a:solidFill>
              <a:latin typeface="Tekton Pro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983A681-C093-4D0E-8B47-3588149CDEE3}"/>
              </a:ext>
            </a:extLst>
          </p:cNvPr>
          <p:cNvSpPr txBox="1"/>
          <p:nvPr/>
        </p:nvSpPr>
        <p:spPr bwMode="auto">
          <a:xfrm>
            <a:off x="4614968" y="2575292"/>
            <a:ext cx="151676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Tekton Pro" pitchFamily="34" charset="0"/>
              </a:rPr>
              <a:t>Dual Regions App &amp; DataSync </a:t>
            </a:r>
          </a:p>
          <a:p>
            <a:r>
              <a:rPr lang="en-US" sz="1600" dirty="0">
                <a:solidFill>
                  <a:srgbClr val="002060"/>
                </a:solidFill>
                <a:latin typeface="Tekton Pro" pitchFamily="34" charset="0"/>
              </a:rPr>
              <a:t>Masked Data</a:t>
            </a:r>
            <a:endParaRPr lang="en-US" sz="1800" dirty="0">
              <a:solidFill>
                <a:srgbClr val="002060"/>
              </a:solidFill>
              <a:latin typeface="Tekton Pro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65ADCE0-0A61-4445-8466-3EDFAD8F8F9A}"/>
              </a:ext>
            </a:extLst>
          </p:cNvPr>
          <p:cNvSpPr txBox="1"/>
          <p:nvPr/>
        </p:nvSpPr>
        <p:spPr bwMode="auto">
          <a:xfrm>
            <a:off x="6133543" y="2568139"/>
            <a:ext cx="151676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Tekton Pro" pitchFamily="34" charset="0"/>
              </a:rPr>
              <a:t>Dual Regions App &amp; DataSync </a:t>
            </a:r>
          </a:p>
          <a:p>
            <a:r>
              <a:rPr lang="en-US" sz="1600" dirty="0">
                <a:solidFill>
                  <a:srgbClr val="002060"/>
                </a:solidFill>
                <a:latin typeface="Tekton Pro" pitchFamily="34" charset="0"/>
              </a:rPr>
              <a:t>Real Data</a:t>
            </a:r>
            <a:endParaRPr lang="en-US" sz="1800" dirty="0">
              <a:solidFill>
                <a:srgbClr val="002060"/>
              </a:solidFill>
              <a:latin typeface="Tekton Pro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6D38FCA-66BA-4C26-BD65-C4098D355BD8}"/>
              </a:ext>
            </a:extLst>
          </p:cNvPr>
          <p:cNvSpPr txBox="1"/>
          <p:nvPr/>
        </p:nvSpPr>
        <p:spPr bwMode="auto">
          <a:xfrm>
            <a:off x="7630713" y="2544168"/>
            <a:ext cx="15167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Tekton Pro" pitchFamily="34" charset="0"/>
              </a:rPr>
              <a:t>ExpressRoute</a:t>
            </a:r>
          </a:p>
          <a:p>
            <a:r>
              <a:rPr lang="en-US" sz="1600" dirty="0">
                <a:solidFill>
                  <a:srgbClr val="002060"/>
                </a:solidFill>
                <a:latin typeface="Tekton Pro" pitchFamily="34" charset="0"/>
              </a:rPr>
              <a:t>DNS/DCs</a:t>
            </a:r>
          </a:p>
          <a:p>
            <a:r>
              <a:rPr lang="en-US" sz="1600" dirty="0">
                <a:solidFill>
                  <a:srgbClr val="002060"/>
                </a:solidFill>
                <a:latin typeface="Tekton Pro" pitchFamily="34" charset="0"/>
              </a:rPr>
              <a:t>Jumpboxes</a:t>
            </a:r>
          </a:p>
        </p:txBody>
      </p:sp>
    </p:spTree>
    <p:extLst>
      <p:ext uri="{BB962C8B-B14F-4D97-AF65-F5344CB8AC3E}">
        <p14:creationId xmlns:p14="http://schemas.microsoft.com/office/powerpoint/2010/main" val="345324584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C1DDF6-83BB-4E06-A822-E4C93C9F9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71500"/>
          </a:xfrm>
        </p:spPr>
        <p:txBody>
          <a:bodyPr/>
          <a:lstStyle/>
          <a:p>
            <a:r>
              <a:rPr lang="en-US" dirty="0"/>
              <a:t>DevOps Teams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A7F0FC1-897B-455B-875E-D09C17148A43}"/>
              </a:ext>
            </a:extLst>
          </p:cNvPr>
          <p:cNvGrpSpPr/>
          <p:nvPr/>
        </p:nvGrpSpPr>
        <p:grpSpPr>
          <a:xfrm>
            <a:off x="1981200" y="1352550"/>
            <a:ext cx="368300" cy="611498"/>
            <a:chOff x="3970338" y="2971801"/>
            <a:chExt cx="584200" cy="969962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3171217D-FF89-44E8-A396-9D424843F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338" y="3367088"/>
              <a:ext cx="584200" cy="574675"/>
            </a:xfrm>
            <a:custGeom>
              <a:avLst/>
              <a:gdLst>
                <a:gd name="T0" fmla="*/ 153 w 153"/>
                <a:gd name="T1" fmla="*/ 152 h 152"/>
                <a:gd name="T2" fmla="*/ 153 w 153"/>
                <a:gd name="T3" fmla="*/ 29 h 152"/>
                <a:gd name="T4" fmla="*/ 124 w 153"/>
                <a:gd name="T5" fmla="*/ 0 h 152"/>
                <a:gd name="T6" fmla="*/ 29 w 153"/>
                <a:gd name="T7" fmla="*/ 0 h 152"/>
                <a:gd name="T8" fmla="*/ 0 w 153"/>
                <a:gd name="T9" fmla="*/ 29 h 152"/>
                <a:gd name="T10" fmla="*/ 0 w 153"/>
                <a:gd name="T11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" h="152">
                  <a:moveTo>
                    <a:pt x="153" y="152"/>
                  </a:moveTo>
                  <a:cubicBezTo>
                    <a:pt x="153" y="29"/>
                    <a:pt x="153" y="29"/>
                    <a:pt x="153" y="29"/>
                  </a:cubicBezTo>
                  <a:cubicBezTo>
                    <a:pt x="153" y="13"/>
                    <a:pt x="140" y="0"/>
                    <a:pt x="12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152"/>
                    <a:pt x="0" y="152"/>
                    <a:pt x="0" y="152"/>
                  </a:cubicBez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7" name="Oval 12">
              <a:extLst>
                <a:ext uri="{FF2B5EF4-FFF2-40B4-BE49-F238E27FC236}">
                  <a16:creationId xmlns:a16="http://schemas.microsoft.com/office/drawing/2014/main" id="{5E2EC3BC-2695-4F6D-8F7F-4A93BFC0FB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0513" y="2971801"/>
              <a:ext cx="325438" cy="322263"/>
            </a:xfrm>
            <a:prstGeom prst="ellipse">
              <a:avLst/>
            </a:prstGeom>
            <a:noFill/>
            <a:ln w="1270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8" name="Line 13">
              <a:extLst>
                <a:ext uri="{FF2B5EF4-FFF2-40B4-BE49-F238E27FC236}">
                  <a16:creationId xmlns:a16="http://schemas.microsoft.com/office/drawing/2014/main" id="{11DE13E5-D988-4856-AF90-6DEBAF3F74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0338" y="3941763"/>
              <a:ext cx="584200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03E6E93E-D351-44E8-9FCE-DF63E1965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1" y="3509963"/>
              <a:ext cx="133350" cy="155575"/>
            </a:xfrm>
            <a:custGeom>
              <a:avLst/>
              <a:gdLst>
                <a:gd name="T0" fmla="*/ 34 w 35"/>
                <a:gd name="T1" fmla="*/ 32 h 41"/>
                <a:gd name="T2" fmla="*/ 18 w 35"/>
                <a:gd name="T3" fmla="*/ 41 h 41"/>
                <a:gd name="T4" fmla="*/ 1 w 35"/>
                <a:gd name="T5" fmla="*/ 32 h 41"/>
                <a:gd name="T6" fmla="*/ 0 w 35"/>
                <a:gd name="T7" fmla="*/ 31 h 41"/>
                <a:gd name="T8" fmla="*/ 0 w 35"/>
                <a:gd name="T9" fmla="*/ 1 h 41"/>
                <a:gd name="T10" fmla="*/ 1 w 35"/>
                <a:gd name="T11" fmla="*/ 0 h 41"/>
                <a:gd name="T12" fmla="*/ 34 w 35"/>
                <a:gd name="T13" fmla="*/ 0 h 41"/>
                <a:gd name="T14" fmla="*/ 35 w 35"/>
                <a:gd name="T15" fmla="*/ 1 h 41"/>
                <a:gd name="T16" fmla="*/ 35 w 35"/>
                <a:gd name="T17" fmla="*/ 31 h 41"/>
                <a:gd name="T18" fmla="*/ 34 w 35"/>
                <a:gd name="T19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41">
                  <a:moveTo>
                    <a:pt x="34" y="32"/>
                  </a:moveTo>
                  <a:cubicBezTo>
                    <a:pt x="18" y="41"/>
                    <a:pt x="18" y="41"/>
                    <a:pt x="18" y="4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32"/>
                    <a:pt x="0" y="32"/>
                    <a:pt x="0" y="3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5" y="0"/>
                    <a:pt x="35" y="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2"/>
                    <a:pt x="35" y="32"/>
                    <a:pt x="34" y="32"/>
                  </a:cubicBez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  <a:latin typeface="Segoe UI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B292F41-312B-4505-A04C-CE71A21958BB}"/>
              </a:ext>
            </a:extLst>
          </p:cNvPr>
          <p:cNvSpPr txBox="1"/>
          <p:nvPr/>
        </p:nvSpPr>
        <p:spPr>
          <a:xfrm>
            <a:off x="1400279" y="2054121"/>
            <a:ext cx="1600200" cy="61978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588"/>
              </a:spcAft>
            </a:pPr>
            <a:r>
              <a:rPr lang="en-US" sz="1176" dirty="0">
                <a:solidFill>
                  <a:srgbClr val="505050"/>
                </a:solidFill>
                <a:latin typeface="Segoe UI"/>
                <a:cs typeface="Segoe UI Semibold" panose="020B0702040204020203" pitchFamily="34" charset="0"/>
              </a:rPr>
              <a:t>Application &amp; Data architects</a:t>
            </a:r>
          </a:p>
          <a:p>
            <a:pPr algn="ctr">
              <a:spcAft>
                <a:spcPts val="588"/>
              </a:spcAft>
            </a:pPr>
            <a:r>
              <a:rPr lang="en-US" sz="1176" dirty="0">
                <a:solidFill>
                  <a:srgbClr val="505050"/>
                </a:solidFill>
                <a:latin typeface="Segoe UI"/>
                <a:cs typeface="Segoe UI Semibold" panose="020B0702040204020203" pitchFamily="34" charset="0"/>
              </a:rPr>
              <a:t>Developers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A60D4D-FE35-431E-A576-3801C863EC46}"/>
              </a:ext>
            </a:extLst>
          </p:cNvPr>
          <p:cNvSpPr txBox="1"/>
          <p:nvPr/>
        </p:nvSpPr>
        <p:spPr>
          <a:xfrm>
            <a:off x="6108906" y="2010179"/>
            <a:ext cx="2120694" cy="6967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588"/>
              </a:spcAft>
            </a:pPr>
            <a:r>
              <a:rPr lang="en-US" sz="1176" dirty="0">
                <a:solidFill>
                  <a:srgbClr val="505050"/>
                </a:solidFill>
                <a:latin typeface="Segoe UI"/>
                <a:cs typeface="Segoe UI Semibold" panose="020B0702040204020203" pitchFamily="34" charset="0"/>
              </a:rPr>
              <a:t>Infrastructure architects</a:t>
            </a:r>
          </a:p>
          <a:p>
            <a:pPr algn="ctr">
              <a:spcAft>
                <a:spcPts val="588"/>
              </a:spcAft>
            </a:pPr>
            <a:r>
              <a:rPr lang="en-US" sz="1176" dirty="0">
                <a:solidFill>
                  <a:srgbClr val="505050"/>
                </a:solidFill>
                <a:latin typeface="Segoe UI"/>
                <a:cs typeface="Segoe UI Semibold" panose="020B0702040204020203" pitchFamily="34" charset="0"/>
              </a:rPr>
              <a:t>Site Reliability Engineers (SRE)</a:t>
            </a:r>
          </a:p>
          <a:p>
            <a:pPr algn="ctr">
              <a:spcAft>
                <a:spcPts val="588"/>
              </a:spcAft>
            </a:pPr>
            <a:endParaRPr lang="en-US" sz="1176" dirty="0">
              <a:solidFill>
                <a:srgbClr val="505050"/>
              </a:solidFill>
              <a:latin typeface="Segoe UI"/>
              <a:cs typeface="Segoe UI Semibold" panose="020B0702040204020203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8EBC583-4B73-4C85-8752-9C75B33697CC}"/>
              </a:ext>
            </a:extLst>
          </p:cNvPr>
          <p:cNvGrpSpPr/>
          <p:nvPr/>
        </p:nvGrpSpPr>
        <p:grpSpPr>
          <a:xfrm>
            <a:off x="6758896" y="1369744"/>
            <a:ext cx="359528" cy="593075"/>
            <a:chOff x="2857501" y="-1033463"/>
            <a:chExt cx="588963" cy="971550"/>
          </a:xfrm>
        </p:grpSpPr>
        <p:sp>
          <p:nvSpPr>
            <p:cNvPr id="13" name="Line 5">
              <a:extLst>
                <a:ext uri="{FF2B5EF4-FFF2-40B4-BE49-F238E27FC236}">
                  <a16:creationId xmlns:a16="http://schemas.microsoft.com/office/drawing/2014/main" id="{C74637AB-5913-4B83-85D9-C9182143FD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7501" y="-61913"/>
              <a:ext cx="588963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EA059B2A-5D57-42A3-A8D4-9D11CE7EE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501" y="-638175"/>
              <a:ext cx="588963" cy="576262"/>
            </a:xfrm>
            <a:custGeom>
              <a:avLst/>
              <a:gdLst>
                <a:gd name="T0" fmla="*/ 154 w 154"/>
                <a:gd name="T1" fmla="*/ 152 h 152"/>
                <a:gd name="T2" fmla="*/ 154 w 154"/>
                <a:gd name="T3" fmla="*/ 29 h 152"/>
                <a:gd name="T4" fmla="*/ 125 w 154"/>
                <a:gd name="T5" fmla="*/ 0 h 152"/>
                <a:gd name="T6" fmla="*/ 29 w 154"/>
                <a:gd name="T7" fmla="*/ 0 h 152"/>
                <a:gd name="T8" fmla="*/ 0 w 154"/>
                <a:gd name="T9" fmla="*/ 29 h 152"/>
                <a:gd name="T10" fmla="*/ 0 w 154"/>
                <a:gd name="T11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152">
                  <a:moveTo>
                    <a:pt x="154" y="152"/>
                  </a:moveTo>
                  <a:cubicBezTo>
                    <a:pt x="154" y="29"/>
                    <a:pt x="154" y="29"/>
                    <a:pt x="154" y="29"/>
                  </a:cubicBezTo>
                  <a:cubicBezTo>
                    <a:pt x="154" y="13"/>
                    <a:pt x="141" y="0"/>
                    <a:pt x="12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4" y="0"/>
                    <a:pt x="0" y="13"/>
                    <a:pt x="0" y="29"/>
                  </a:cubicBezTo>
                  <a:cubicBezTo>
                    <a:pt x="0" y="152"/>
                    <a:pt x="0" y="152"/>
                    <a:pt x="0" y="152"/>
                  </a:cubicBez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15" name="Line 9">
              <a:extLst>
                <a:ext uri="{FF2B5EF4-FFF2-40B4-BE49-F238E27FC236}">
                  <a16:creationId xmlns:a16="http://schemas.microsoft.com/office/drawing/2014/main" id="{CD4D72B5-7AB1-452E-9D44-D573C315A1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4663" y="-957263"/>
              <a:ext cx="0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63284D0D-66BF-410D-A9D4-2A9C748F32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2438" y="-869950"/>
              <a:ext cx="0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02B3A09A-8337-4017-975D-0128DA5CB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438" y="-865188"/>
              <a:ext cx="323850" cy="155575"/>
            </a:xfrm>
            <a:custGeom>
              <a:avLst/>
              <a:gdLst>
                <a:gd name="T0" fmla="*/ 85 w 85"/>
                <a:gd name="T1" fmla="*/ 1 h 41"/>
                <a:gd name="T2" fmla="*/ 42 w 85"/>
                <a:gd name="T3" fmla="*/ 41 h 41"/>
                <a:gd name="T4" fmla="*/ 0 w 85"/>
                <a:gd name="T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41">
                  <a:moveTo>
                    <a:pt x="85" y="1"/>
                  </a:moveTo>
                  <a:cubicBezTo>
                    <a:pt x="84" y="23"/>
                    <a:pt x="65" y="41"/>
                    <a:pt x="42" y="41"/>
                  </a:cubicBezTo>
                  <a:cubicBezTo>
                    <a:pt x="19" y="41"/>
                    <a:pt x="0" y="23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DE33BCCB-CE40-4F9D-96E2-1EEB7B800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663" y="-1033463"/>
              <a:ext cx="274638" cy="76200"/>
            </a:xfrm>
            <a:custGeom>
              <a:avLst/>
              <a:gdLst>
                <a:gd name="T0" fmla="*/ 0 w 72"/>
                <a:gd name="T1" fmla="*/ 20 h 20"/>
                <a:gd name="T2" fmla="*/ 36 w 72"/>
                <a:gd name="T3" fmla="*/ 0 h 20"/>
                <a:gd name="T4" fmla="*/ 72 w 72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20">
                  <a:moveTo>
                    <a:pt x="0" y="20"/>
                  </a:moveTo>
                  <a:cubicBezTo>
                    <a:pt x="8" y="8"/>
                    <a:pt x="21" y="0"/>
                    <a:pt x="36" y="0"/>
                  </a:cubicBezTo>
                  <a:cubicBezTo>
                    <a:pt x="51" y="0"/>
                    <a:pt x="64" y="8"/>
                    <a:pt x="72" y="20"/>
                  </a:cubicBez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5D1B1465-E1C3-45E3-91AC-0C36377E9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388" y="-952500"/>
              <a:ext cx="152400" cy="82550"/>
            </a:xfrm>
            <a:custGeom>
              <a:avLst/>
              <a:gdLst>
                <a:gd name="T0" fmla="*/ 38 w 40"/>
                <a:gd name="T1" fmla="*/ 22 h 22"/>
                <a:gd name="T2" fmla="*/ 2 w 40"/>
                <a:gd name="T3" fmla="*/ 22 h 22"/>
                <a:gd name="T4" fmla="*/ 0 w 40"/>
                <a:gd name="T5" fmla="*/ 21 h 22"/>
                <a:gd name="T6" fmla="*/ 0 w 40"/>
                <a:gd name="T7" fmla="*/ 2 h 22"/>
                <a:gd name="T8" fmla="*/ 2 w 40"/>
                <a:gd name="T9" fmla="*/ 0 h 22"/>
                <a:gd name="T10" fmla="*/ 38 w 40"/>
                <a:gd name="T11" fmla="*/ 0 h 22"/>
                <a:gd name="T12" fmla="*/ 40 w 40"/>
                <a:gd name="T13" fmla="*/ 2 h 22"/>
                <a:gd name="T14" fmla="*/ 40 w 40"/>
                <a:gd name="T15" fmla="*/ 21 h 22"/>
                <a:gd name="T16" fmla="*/ 38 w 40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2">
                  <a:moveTo>
                    <a:pt x="38" y="22"/>
                  </a:move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0" y="22"/>
                    <a:pt x="0" y="2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9" y="0"/>
                    <a:pt x="40" y="1"/>
                    <a:pt x="40" y="2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2"/>
                    <a:pt x="39" y="22"/>
                    <a:pt x="38" y="22"/>
                  </a:cubicBez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1801D57E-7D8E-4378-B1DD-0FFFB8B25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2938" y="-952500"/>
              <a:ext cx="149225" cy="82550"/>
            </a:xfrm>
            <a:custGeom>
              <a:avLst/>
              <a:gdLst>
                <a:gd name="T0" fmla="*/ 37 w 39"/>
                <a:gd name="T1" fmla="*/ 22 h 22"/>
                <a:gd name="T2" fmla="*/ 1 w 39"/>
                <a:gd name="T3" fmla="*/ 22 h 22"/>
                <a:gd name="T4" fmla="*/ 0 w 39"/>
                <a:gd name="T5" fmla="*/ 21 h 22"/>
                <a:gd name="T6" fmla="*/ 0 w 39"/>
                <a:gd name="T7" fmla="*/ 2 h 22"/>
                <a:gd name="T8" fmla="*/ 1 w 39"/>
                <a:gd name="T9" fmla="*/ 0 h 22"/>
                <a:gd name="T10" fmla="*/ 37 w 39"/>
                <a:gd name="T11" fmla="*/ 0 h 22"/>
                <a:gd name="T12" fmla="*/ 39 w 39"/>
                <a:gd name="T13" fmla="*/ 2 h 22"/>
                <a:gd name="T14" fmla="*/ 39 w 39"/>
                <a:gd name="T15" fmla="*/ 21 h 22"/>
                <a:gd name="T16" fmla="*/ 37 w 39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2">
                  <a:moveTo>
                    <a:pt x="37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0" y="22"/>
                    <a:pt x="0" y="2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8" y="0"/>
                    <a:pt x="39" y="1"/>
                    <a:pt x="39" y="2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2"/>
                    <a:pt x="38" y="22"/>
                    <a:pt x="37" y="22"/>
                  </a:cubicBez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21" name="Line 15">
              <a:extLst>
                <a:ext uri="{FF2B5EF4-FFF2-40B4-BE49-F238E27FC236}">
                  <a16:creationId xmlns:a16="http://schemas.microsoft.com/office/drawing/2014/main" id="{697C19E2-67DF-4E09-B3CA-D501643C8A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3726" y="-919163"/>
              <a:ext cx="41275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05050"/>
                </a:solidFill>
                <a:latin typeface="Segoe UI"/>
              </a:endParaRPr>
            </a:p>
          </p:txBody>
        </p:sp>
      </p:grpSp>
      <p:sp>
        <p:nvSpPr>
          <p:cNvPr id="22" name="Plus Sign 21">
            <a:extLst>
              <a:ext uri="{FF2B5EF4-FFF2-40B4-BE49-F238E27FC236}">
                <a16:creationId xmlns:a16="http://schemas.microsoft.com/office/drawing/2014/main" id="{D507AF36-601D-4492-9883-B4809BBBE4A6}"/>
              </a:ext>
            </a:extLst>
          </p:cNvPr>
          <p:cNvSpPr/>
          <p:nvPr/>
        </p:nvSpPr>
        <p:spPr bwMode="auto">
          <a:xfrm>
            <a:off x="4214089" y="1352550"/>
            <a:ext cx="695089" cy="725037"/>
          </a:xfrm>
          <a:prstGeom prst="mathPlus">
            <a:avLst/>
          </a:prstGeom>
          <a:gradFill rotWithShape="1">
            <a:gsLst>
              <a:gs pos="0">
                <a:srgbClr val="A4D289"/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/>
            <a:endParaRPr lang="en-US" sz="2000" dirty="0">
              <a:latin typeface="Tekton Pro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EE1CAA-0BA3-46AA-881B-51F2BA8635FA}"/>
              </a:ext>
            </a:extLst>
          </p:cNvPr>
          <p:cNvSpPr txBox="1"/>
          <p:nvPr/>
        </p:nvSpPr>
        <p:spPr bwMode="auto">
          <a:xfrm>
            <a:off x="1347670" y="900527"/>
            <a:ext cx="16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2060"/>
                </a:solidFill>
                <a:latin typeface="Tekton Pro" pitchFamily="34" charset="0"/>
              </a:rPr>
              <a:t>Domains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2FBDDF2-940E-45ED-A9CA-F7F016FB7534}"/>
              </a:ext>
            </a:extLst>
          </p:cNvPr>
          <p:cNvSpPr txBox="1"/>
          <p:nvPr/>
        </p:nvSpPr>
        <p:spPr bwMode="auto">
          <a:xfrm>
            <a:off x="6172200" y="895539"/>
            <a:ext cx="16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2060"/>
                </a:solidFill>
                <a:latin typeface="Tekton Pro" pitchFamily="34" charset="0"/>
              </a:rPr>
              <a:t>Infrastructure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5AA1997-215F-44DE-B6A1-E3BEB522C5CD}"/>
              </a:ext>
            </a:extLst>
          </p:cNvPr>
          <p:cNvSpPr txBox="1"/>
          <p:nvPr/>
        </p:nvSpPr>
        <p:spPr bwMode="auto">
          <a:xfrm>
            <a:off x="448383" y="2731724"/>
            <a:ext cx="424659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Tekton Pro" pitchFamily="34" charset="0"/>
              </a:rPr>
              <a:t>Develop &amp; Test Apps and microservices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Tekton Pro" pitchFamily="34" charset="0"/>
              </a:rPr>
              <a:t>Design Classic Integrations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Tekton Pro" pitchFamily="34" charset="0"/>
              </a:rPr>
              <a:t>Design &amp; Build Databases, Collections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Tekton Pro" pitchFamily="34" charset="0"/>
              </a:rPr>
              <a:t>Build &amp; Release Pipelines for Apps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Tekton Pro" pitchFamily="34" charset="0"/>
              </a:rPr>
              <a:t>Design &amp; maintain Git Repos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024A6D3-30FC-4345-B194-F63C8BAE9692}"/>
              </a:ext>
            </a:extLst>
          </p:cNvPr>
          <p:cNvSpPr txBox="1"/>
          <p:nvPr/>
        </p:nvSpPr>
        <p:spPr bwMode="auto">
          <a:xfrm>
            <a:off x="4992573" y="2689557"/>
            <a:ext cx="392027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Tekton Pro" pitchFamily="34" charset="0"/>
              </a:rPr>
              <a:t>Develop &amp; Test IAC using Terraform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Tekton Pro" pitchFamily="34" charset="0"/>
              </a:rPr>
              <a:t>Build and Release Pipelines for Infra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Tekton Pro" pitchFamily="34" charset="0"/>
              </a:rPr>
              <a:t>Design &amp; Deploy Networks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Tekton Pro" pitchFamily="34" charset="0"/>
              </a:rPr>
              <a:t>Implement </a:t>
            </a:r>
            <a:r>
              <a:rPr lang="en-US" dirty="0">
                <a:solidFill>
                  <a:srgbClr val="002060"/>
                </a:solidFill>
                <a:latin typeface="Tekton Pro" pitchFamily="34" charset="0"/>
              </a:rPr>
              <a:t>Governance &amp; Polices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Tekton Pro" pitchFamily="34" charset="0"/>
              </a:rPr>
              <a:t>Secure the environments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Tekton Pro" pitchFamily="34" charset="0"/>
              </a:rPr>
              <a:t>Maintain separation of duties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Tekton Pro" pitchFamily="34" charset="0"/>
              </a:rPr>
              <a:t>Design and maintain Git Repos</a:t>
            </a:r>
          </a:p>
        </p:txBody>
      </p:sp>
    </p:spTree>
    <p:extLst>
      <p:ext uri="{BB962C8B-B14F-4D97-AF65-F5344CB8AC3E}">
        <p14:creationId xmlns:p14="http://schemas.microsoft.com/office/powerpoint/2010/main" val="267902345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QLintersection">
  <a:themeElements>
    <a:clrScheme name="Azure + AI Conf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273573"/>
      </a:accent1>
      <a:accent2>
        <a:srgbClr val="2683C6"/>
      </a:accent2>
      <a:accent3>
        <a:srgbClr val="5586B0"/>
      </a:accent3>
      <a:accent4>
        <a:srgbClr val="77B342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gradFill rotWithShape="1">
          <a:gsLst>
            <a:gs pos="0">
              <a:srgbClr val="A4D289"/>
            </a:gs>
            <a:gs pos="100000">
              <a:schemeClr val="bg1"/>
            </a:gs>
          </a:gsLst>
          <a:lin ang="5400000" scaled="1"/>
        </a:gradFill>
        <a:ln w="9525" algn="ctr">
          <a:solidFill>
            <a:schemeClr val="tx1"/>
          </a:solidFill>
          <a:miter lim="800000"/>
          <a:headEnd/>
          <a:tailEnd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wrap="none" anchor="ctr"/>
      <a:lstStyle>
        <a:defPPr>
          <a:defRPr sz="2000" dirty="0">
            <a:latin typeface="Tekton Pr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A4D289"/>
            </a:gs>
            <a:gs pos="100000">
              <a:schemeClr val="bg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anchor="ctr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en-US" sz="1600" b="1" i="0" u="none" strike="noStrike" baseline="0">
            <a:solidFill>
              <a:schemeClr val="tx1">
                <a:alpha val="100000"/>
              </a:schemeClr>
            </a:solidFill>
            <a:effectLst/>
            <a:latin typeface="Arial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wrap="none">
        <a:spAutoFit/>
      </a:bodyPr>
      <a:lstStyle>
        <a:defPPr>
          <a:defRPr sz="1800" dirty="0">
            <a:solidFill>
              <a:srgbClr val="002060"/>
            </a:solidFill>
            <a:latin typeface="Tekton Pro" pitchFamily="34" charset="0"/>
          </a:defRPr>
        </a:defPPr>
      </a:lstStyle>
    </a:tx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-51027_Microsoft_Ready_Template">
  <a:themeElements>
    <a:clrScheme name="Microsoft Ready + Microsoft Inspire">
      <a:dk1>
        <a:srgbClr val="1A1A1A"/>
      </a:dk1>
      <a:lt1>
        <a:srgbClr val="FFFFFF"/>
      </a:lt1>
      <a:dk2>
        <a:srgbClr val="0D0D0D"/>
      </a:dk2>
      <a:lt2>
        <a:srgbClr val="E6E6E6"/>
      </a:lt2>
      <a:accent1>
        <a:srgbClr val="0078D4"/>
      </a:accent1>
      <a:accent2>
        <a:srgbClr val="002050"/>
      </a:accent2>
      <a:accent3>
        <a:srgbClr val="737373"/>
      </a:accent3>
      <a:accent4>
        <a:srgbClr val="5C2D91"/>
      </a:accent4>
      <a:accent5>
        <a:srgbClr val="BAD80A"/>
      </a:accent5>
      <a:accent6>
        <a:srgbClr val="D2D2D2"/>
      </a:accent6>
      <a:hlink>
        <a:srgbClr val="0078D4"/>
      </a:hlink>
      <a:folHlink>
        <a:srgbClr val="0078D4"/>
      </a:folHlink>
    </a:clrScheme>
    <a:fontScheme name="Segoe UI Semibold - 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Ready_Breakout_Template_v04.potx" id="{ADFE0B3B-3E8D-4D1C-A966-C43B5E8793C8}" vid="{758F5799-09F9-4110-97F9-4D6AD89F1CB9}"/>
    </a:ext>
  </a:extLst>
</a:theme>
</file>

<file path=ppt/theme/theme3.xml><?xml version="1.0" encoding="utf-8"?>
<a:theme xmlns:a="http://schemas.openxmlformats.org/drawingml/2006/main" name="3_9-51027_Microsoft_Ready_Template">
  <a:themeElements>
    <a:clrScheme name="Microsoft Ready + Microsoft Inspire">
      <a:dk1>
        <a:srgbClr val="1A1A1A"/>
      </a:dk1>
      <a:lt1>
        <a:srgbClr val="FFFFFF"/>
      </a:lt1>
      <a:dk2>
        <a:srgbClr val="0D0D0D"/>
      </a:dk2>
      <a:lt2>
        <a:srgbClr val="E6E6E6"/>
      </a:lt2>
      <a:accent1>
        <a:srgbClr val="0078D4"/>
      </a:accent1>
      <a:accent2>
        <a:srgbClr val="002050"/>
      </a:accent2>
      <a:accent3>
        <a:srgbClr val="737373"/>
      </a:accent3>
      <a:accent4>
        <a:srgbClr val="5C2D91"/>
      </a:accent4>
      <a:accent5>
        <a:srgbClr val="BAD80A"/>
      </a:accent5>
      <a:accent6>
        <a:srgbClr val="D2D2D2"/>
      </a:accent6>
      <a:hlink>
        <a:srgbClr val="0078D4"/>
      </a:hlink>
      <a:folHlink>
        <a:srgbClr val="0078D4"/>
      </a:folHlink>
    </a:clrScheme>
    <a:fontScheme name="Segoe UI Semibold - 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Ready_Breakout_Template_v04.potx" id="{ADFE0B3B-3E8D-4D1C-A966-C43B5E8793C8}" vid="{758F5799-09F9-4110-97F9-4D6AD89F1CB9}"/>
    </a:ext>
  </a:extLst>
</a:theme>
</file>

<file path=ppt/theme/theme4.xml><?xml version="1.0" encoding="utf-8"?>
<a:theme xmlns:a="http://schemas.openxmlformats.org/drawingml/2006/main" name="Sollianc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5B9BD5"/>
      </a:accent3>
      <a:accent4>
        <a:srgbClr val="FFD965"/>
      </a:accent4>
      <a:accent5>
        <a:srgbClr val="5B9BD5"/>
      </a:accent5>
      <a:accent6>
        <a:srgbClr val="70AD47"/>
      </a:accent6>
      <a:hlink>
        <a:srgbClr val="48A1FA"/>
      </a:hlink>
      <a:folHlink>
        <a:srgbClr val="FF00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65B9DCC8F7FB4A82840FBDE1FC983A" ma:contentTypeVersion="0" ma:contentTypeDescription="Create a new document." ma:contentTypeScope="" ma:versionID="ecd0916681f32cda70880b341f4a8911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1685463B-57CE-4CE4-B1CF-FE44EB79BF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498799-B0FC-4B7A-8396-BFC34D805990}">
  <ds:schemaRefs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DEB1AF8-B785-4B22-89EC-168618F34A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4731</TotalTime>
  <Words>1497</Words>
  <Application>Microsoft Macintosh PowerPoint</Application>
  <PresentationFormat>On-screen Show (16:9)</PresentationFormat>
  <Paragraphs>402</Paragraphs>
  <Slides>31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48" baseType="lpstr">
      <vt:lpstr>Arial</vt:lpstr>
      <vt:lpstr>Calibri</vt:lpstr>
      <vt:lpstr>Calibri Light</vt:lpstr>
      <vt:lpstr>Cambria</vt:lpstr>
      <vt:lpstr>Consolas</vt:lpstr>
      <vt:lpstr>Myriad Pro</vt:lpstr>
      <vt:lpstr>Segoe UI</vt:lpstr>
      <vt:lpstr>Segoe UI Light</vt:lpstr>
      <vt:lpstr>Segoe UI Semibold</vt:lpstr>
      <vt:lpstr>Segoe UI Semilight</vt:lpstr>
      <vt:lpstr>Tekton Pro</vt:lpstr>
      <vt:lpstr>Verdana</vt:lpstr>
      <vt:lpstr>Wingdings</vt:lpstr>
      <vt:lpstr>SQLintersection</vt:lpstr>
      <vt:lpstr>9-51027_Microsoft_Ready_Template</vt:lpstr>
      <vt:lpstr>3_9-51027_Microsoft_Ready_Template</vt:lpstr>
      <vt:lpstr>Solliance</vt:lpstr>
      <vt:lpstr> Running AKS in PROD</vt:lpstr>
      <vt:lpstr>PowerPoint Presentation</vt:lpstr>
      <vt:lpstr>PowerPoint Presentation</vt:lpstr>
      <vt:lpstr>PowerPoint Presentation</vt:lpstr>
      <vt:lpstr>Breaking the Monolith</vt:lpstr>
      <vt:lpstr>Breaking the Monolith</vt:lpstr>
      <vt:lpstr>Azure Resources</vt:lpstr>
      <vt:lpstr>Azure Regions, Subscriptions &amp; EntraID</vt:lpstr>
      <vt:lpstr>DevOps Teams</vt:lpstr>
      <vt:lpstr>Fully managed Kubernetes cluster</vt:lpstr>
      <vt:lpstr>Azure DevOps</vt:lpstr>
      <vt:lpstr>Azure Repos</vt:lpstr>
      <vt:lpstr>Azure Pipelines</vt:lpstr>
      <vt:lpstr>Hub &amp; Spoke Model</vt:lpstr>
      <vt:lpstr>ExpressRoute</vt:lpstr>
      <vt:lpstr>Separation of duties AKS VNet Design</vt:lpstr>
      <vt:lpstr>Multi-Region Setup</vt:lpstr>
      <vt:lpstr>Azure Application Gateway - WAF</vt:lpstr>
      <vt:lpstr>Azure Application Gateway – WAF (con’t)</vt:lpstr>
      <vt:lpstr>Service Endpoints and PaaS Firewalls</vt:lpstr>
      <vt:lpstr>ExpressRoute &amp; Peerings</vt:lpstr>
      <vt:lpstr>Azure Policies</vt:lpstr>
      <vt:lpstr>Contoso Identity Logical Configuration</vt:lpstr>
      <vt:lpstr>RBAC</vt:lpstr>
      <vt:lpstr>Service Principals &amp; Managed Identity</vt:lpstr>
      <vt:lpstr>RBAC in AKS</vt:lpstr>
      <vt:lpstr>Leverage Pod Identities</vt:lpstr>
      <vt:lpstr>Azure Container Registry</vt:lpstr>
      <vt:lpstr>Container Scanning</vt:lpstr>
      <vt:lpstr>Monitoring AKS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SQLintersection Session SQL213  Session Name</dc:title>
  <dc:subject>From raw Ajax to ASP.NET</dc:subject>
  <dc:creator>Kimberly L. Tripp</dc:creator>
  <cp:lastModifiedBy>Reid Patrick</cp:lastModifiedBy>
  <cp:revision>134</cp:revision>
  <cp:lastPrinted>2012-12-21T20:05:00Z</cp:lastPrinted>
  <dcterms:created xsi:type="dcterms:W3CDTF">2014-10-22T19:18:01Z</dcterms:created>
  <dcterms:modified xsi:type="dcterms:W3CDTF">2025-04-02T12:36:03Z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0x0101003865B9DCC8F7FB4A82840FBDE1FC983A</vt:lpwstr>
  </property>
</Properties>
</file>