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6" r:id="rId5"/>
    <p:sldMasterId id="2147483700" r:id="rId6"/>
  </p:sldMasterIdLst>
  <p:notesMasterIdLst>
    <p:notesMasterId r:id="rId41"/>
  </p:notesMasterIdLst>
  <p:sldIdLst>
    <p:sldId id="397" r:id="rId7"/>
    <p:sldId id="399" r:id="rId8"/>
    <p:sldId id="400" r:id="rId9"/>
    <p:sldId id="259" r:id="rId10"/>
    <p:sldId id="389" r:id="rId11"/>
    <p:sldId id="375" r:id="rId12"/>
    <p:sldId id="357" r:id="rId13"/>
    <p:sldId id="2081" r:id="rId14"/>
    <p:sldId id="326" r:id="rId15"/>
    <p:sldId id="2082" r:id="rId16"/>
    <p:sldId id="401" r:id="rId17"/>
    <p:sldId id="402" r:id="rId18"/>
    <p:sldId id="403" r:id="rId19"/>
    <p:sldId id="374" r:id="rId20"/>
    <p:sldId id="404" r:id="rId21"/>
    <p:sldId id="2095" r:id="rId22"/>
    <p:sldId id="333" r:id="rId23"/>
    <p:sldId id="2080" r:id="rId24"/>
    <p:sldId id="2088" r:id="rId25"/>
    <p:sldId id="2099" r:id="rId26"/>
    <p:sldId id="2087" r:id="rId27"/>
    <p:sldId id="2089" r:id="rId28"/>
    <p:sldId id="2091" r:id="rId29"/>
    <p:sldId id="2098" r:id="rId30"/>
    <p:sldId id="2097" r:id="rId31"/>
    <p:sldId id="2096" r:id="rId32"/>
    <p:sldId id="336" r:id="rId33"/>
    <p:sldId id="2086" r:id="rId34"/>
    <p:sldId id="2085" r:id="rId35"/>
    <p:sldId id="2084" r:id="rId36"/>
    <p:sldId id="2092" r:id="rId37"/>
    <p:sldId id="2083" r:id="rId38"/>
    <p:sldId id="2093"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53" autoAdjust="0"/>
    <p:restoredTop sz="76881" autoAdjust="0"/>
  </p:normalViewPr>
  <p:slideViewPr>
    <p:cSldViewPr snapToGrid="0">
      <p:cViewPr varScale="1">
        <p:scale>
          <a:sx n="78" d="100"/>
          <a:sy n="78" d="100"/>
        </p:scale>
        <p:origin x="126" y="1032"/>
      </p:cViewPr>
      <p:guideLst/>
    </p:cSldViewPr>
  </p:slideViewPr>
  <p:outlineViewPr>
    <p:cViewPr>
      <p:scale>
        <a:sx n="33" d="100"/>
        <a:sy n="33" d="100"/>
      </p:scale>
      <p:origin x="0" y="-1688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B4A29-5F37-4DEF-BB05-EEA5E91F514E}"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D4592-6837-45C4-B65B-13E03ECAF0B2}"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94323-46EB-47FD-802B-1151F9FD2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73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6E6E6"/>
                </a:solidFill>
                <a:effectLst/>
                <a:latin typeface="Segoe UI" panose="020B0502040204020203" pitchFamily="34" charset="0"/>
              </a:rPr>
              <a:t>Azure Arc simplifies governance and management by delivering a consistent multi-cloud and on-premises management platform. Azure Arc provides a centralized, unified way to manage your entire environment together by projecting your existing on-premises resources into Azure Resource Manager.</a:t>
            </a:r>
          </a:p>
          <a:p>
            <a:endParaRPr lang="en-US" b="0" i="0" dirty="0">
              <a:solidFill>
                <a:srgbClr val="E6E6E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rgbClr val="D4D4D4"/>
                </a:solidFill>
                <a:effectLst/>
                <a:latin typeface="Menlo" panose="020B0609030804020204" pitchFamily="49" charset="0"/>
              </a:rPr>
              <a:t>https://docs.microsoft.com/azure/azure-arc/overview</a:t>
            </a:r>
            <a:endParaRPr lang="en-US" b="0" dirty="0">
              <a:solidFill>
                <a:srgbClr val="D4D4D4"/>
              </a:solidFill>
              <a:effectLst/>
              <a:latin typeface="Menlo" panose="020B0609030804020204" pitchFamily="49" charset="0"/>
            </a:endParaRPr>
          </a:p>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10</a:t>
            </a:fld>
            <a:endParaRPr lang="en-US" dirty="0"/>
          </a:p>
        </p:txBody>
      </p:sp>
    </p:spTree>
    <p:extLst>
      <p:ext uri="{BB962C8B-B14F-4D97-AF65-F5344CB8AC3E}">
        <p14:creationId xmlns:p14="http://schemas.microsoft.com/office/powerpoint/2010/main" val="8372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16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02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93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14</a:t>
            </a:fld>
            <a:endParaRPr lang="en-US" dirty="0"/>
          </a:p>
        </p:txBody>
      </p:sp>
    </p:spTree>
    <p:extLst>
      <p:ext uri="{BB962C8B-B14F-4D97-AF65-F5344CB8AC3E}">
        <p14:creationId xmlns:p14="http://schemas.microsoft.com/office/powerpoint/2010/main" val="95811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0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Tailspin has Hub and Spoke networking setup with Azure ExpressRoute connected to Azure.</a:t>
            </a:r>
          </a:p>
          <a:p>
            <a:pPr marL="228600" indent="-228600">
              <a:buAutoNum type="arabicPeriod"/>
            </a:pPr>
            <a:r>
              <a:rPr lang="en-US" dirty="0"/>
              <a:t>The Web Application Front End, REST API Back End, and SQL Server Databases have been migrated to Azure and are running in Virtual Machines hosted within a Spoke VNet in Azure that is peered with the Hub VNet.</a:t>
            </a:r>
          </a:p>
          <a:p>
            <a:pPr marL="228600" indent="-228600">
              <a:buAutoNum type="arabicPeriod"/>
            </a:pPr>
            <a:r>
              <a:rPr lang="en-US" dirty="0"/>
              <a:t>Each application in Azure is contained within its own Subnet with Network Security Groups securing them accordingly.</a:t>
            </a:r>
          </a:p>
          <a:p>
            <a:pPr marL="228600" indent="-228600">
              <a:buAutoNum type="arabicPeriod"/>
            </a:pPr>
            <a:r>
              <a:rPr lang="en-US" dirty="0"/>
              <a:t>The on-premises VMs are Azure Arc-enabled so they can be managed with a single pane of glass along with the Azure VMs using the Azure Portal.</a:t>
            </a:r>
          </a:p>
          <a:p>
            <a:pPr marL="228600" indent="-228600">
              <a:buAutoNum type="arabicPeriod"/>
            </a:pPr>
            <a:r>
              <a:rPr lang="en-US" dirty="0"/>
              <a:t>Other components that may be setup according to the clients requirements are:</a:t>
            </a:r>
          </a:p>
          <a:p>
            <a:pPr marL="685800" lvl="1" indent="-228600">
              <a:buAutoNum type="arabicPeriod"/>
            </a:pPr>
            <a:r>
              <a:rPr lang="en-US" dirty="0"/>
              <a:t>Azure Bastion for secure Remote Desktop access to Azure VMs</a:t>
            </a:r>
          </a:p>
          <a:p>
            <a:pPr marL="685800" lvl="1" indent="-228600">
              <a:buAutoNum type="arabicPeriod"/>
            </a:pPr>
            <a:r>
              <a:rPr lang="en-US" dirty="0"/>
              <a:t>Azure Firewall to protect the Web Application Front End (a common component to use in a secure Azure networking model)</a:t>
            </a:r>
          </a:p>
          <a:p>
            <a:pPr marL="685800" lvl="1" indent="-228600">
              <a:buAutoNum type="arabicPeriod"/>
            </a:pPr>
            <a:r>
              <a:rPr lang="en-US" dirty="0"/>
              <a:t>Azure Monitor setup to implement monitoring of Azure VMs</a:t>
            </a:r>
          </a:p>
        </p:txBody>
      </p:sp>
      <p:sp>
        <p:nvSpPr>
          <p:cNvPr id="4" name="Slide Number Placeholder 3"/>
          <p:cNvSpPr>
            <a:spLocks noGrp="1"/>
          </p:cNvSpPr>
          <p:nvPr>
            <p:ph type="sldNum" sz="quarter" idx="5"/>
          </p:nvPr>
        </p:nvSpPr>
        <p:spPr/>
        <p:txBody>
          <a:bodyPr/>
          <a:lstStyle/>
          <a:p>
            <a:fld id="{148D4592-6837-45C4-B65B-13E03ECAF0B2}" type="slidenum">
              <a:rPr lang="en-US" smtClean="0"/>
              <a:t>16</a:t>
            </a:fld>
            <a:endParaRPr lang="en-US" dirty="0"/>
          </a:p>
        </p:txBody>
      </p:sp>
    </p:spTree>
    <p:extLst>
      <p:ext uri="{BB962C8B-B14F-4D97-AF65-F5344CB8AC3E}">
        <p14:creationId xmlns:p14="http://schemas.microsoft.com/office/powerpoint/2010/main" val="229818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17</a:t>
            </a:fld>
            <a:endParaRPr lang="en-US" dirty="0"/>
          </a:p>
        </p:txBody>
      </p:sp>
    </p:spTree>
    <p:extLst>
      <p:ext uri="{BB962C8B-B14F-4D97-AF65-F5344CB8AC3E}">
        <p14:creationId xmlns:p14="http://schemas.microsoft.com/office/powerpoint/2010/main" val="28862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18</a:t>
            </a:fld>
            <a:endParaRPr lang="en-US" dirty="0"/>
          </a:p>
        </p:txBody>
      </p:sp>
    </p:spTree>
    <p:extLst>
      <p:ext uri="{BB962C8B-B14F-4D97-AF65-F5344CB8AC3E}">
        <p14:creationId xmlns:p14="http://schemas.microsoft.com/office/powerpoint/2010/main" val="130521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19</a:t>
            </a:fld>
            <a:endParaRPr lang="en-US" dirty="0"/>
          </a:p>
        </p:txBody>
      </p:sp>
    </p:spTree>
    <p:extLst>
      <p:ext uri="{BB962C8B-B14F-4D97-AF65-F5344CB8AC3E}">
        <p14:creationId xmlns:p14="http://schemas.microsoft.com/office/powerpoint/2010/main" val="131990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a:t>
            </a:fld>
            <a:endParaRPr lang="en-US" dirty="0"/>
          </a:p>
        </p:txBody>
      </p:sp>
    </p:spTree>
    <p:extLst>
      <p:ext uri="{BB962C8B-B14F-4D97-AF65-F5344CB8AC3E}">
        <p14:creationId xmlns:p14="http://schemas.microsoft.com/office/powerpoint/2010/main" val="96959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20</a:t>
            </a:fld>
            <a:endParaRPr lang="en-US" dirty="0"/>
          </a:p>
        </p:txBody>
      </p:sp>
    </p:spTree>
    <p:extLst>
      <p:ext uri="{BB962C8B-B14F-4D97-AF65-F5344CB8AC3E}">
        <p14:creationId xmlns:p14="http://schemas.microsoft.com/office/powerpoint/2010/main" val="521544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21</a:t>
            </a:fld>
            <a:endParaRPr lang="en-US" dirty="0"/>
          </a:p>
        </p:txBody>
      </p:sp>
    </p:spTree>
    <p:extLst>
      <p:ext uri="{BB962C8B-B14F-4D97-AF65-F5344CB8AC3E}">
        <p14:creationId xmlns:p14="http://schemas.microsoft.com/office/powerpoint/2010/main" val="2150156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27</a:t>
            </a:fld>
            <a:endParaRPr lang="en-US" dirty="0"/>
          </a:p>
        </p:txBody>
      </p:sp>
    </p:spTree>
    <p:extLst>
      <p:ext uri="{BB962C8B-B14F-4D97-AF65-F5344CB8AC3E}">
        <p14:creationId xmlns:p14="http://schemas.microsoft.com/office/powerpoint/2010/main" val="1008654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28</a:t>
            </a:fld>
            <a:endParaRPr lang="en-US" dirty="0"/>
          </a:p>
        </p:txBody>
      </p:sp>
    </p:spTree>
    <p:extLst>
      <p:ext uri="{BB962C8B-B14F-4D97-AF65-F5344CB8AC3E}">
        <p14:creationId xmlns:p14="http://schemas.microsoft.com/office/powerpoint/2010/main" val="414605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29</a:t>
            </a:fld>
            <a:endParaRPr lang="en-US" dirty="0"/>
          </a:p>
        </p:txBody>
      </p:sp>
    </p:spTree>
    <p:extLst>
      <p:ext uri="{BB962C8B-B14F-4D97-AF65-F5344CB8AC3E}">
        <p14:creationId xmlns:p14="http://schemas.microsoft.com/office/powerpoint/2010/main" val="721195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30</a:t>
            </a:fld>
            <a:endParaRPr lang="en-US" dirty="0"/>
          </a:p>
        </p:txBody>
      </p:sp>
    </p:spTree>
    <p:extLst>
      <p:ext uri="{BB962C8B-B14F-4D97-AF65-F5344CB8AC3E}">
        <p14:creationId xmlns:p14="http://schemas.microsoft.com/office/powerpoint/2010/main" val="3679791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31</a:t>
            </a:fld>
            <a:endParaRPr lang="en-US" dirty="0"/>
          </a:p>
        </p:txBody>
      </p:sp>
    </p:spTree>
    <p:extLst>
      <p:ext uri="{BB962C8B-B14F-4D97-AF65-F5344CB8AC3E}">
        <p14:creationId xmlns:p14="http://schemas.microsoft.com/office/powerpoint/2010/main" val="1063636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32</a:t>
            </a:fld>
            <a:endParaRPr lang="en-US" dirty="0"/>
          </a:p>
        </p:txBody>
      </p:sp>
    </p:spTree>
    <p:extLst>
      <p:ext uri="{BB962C8B-B14F-4D97-AF65-F5344CB8AC3E}">
        <p14:creationId xmlns:p14="http://schemas.microsoft.com/office/powerpoint/2010/main" val="1977273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33</a:t>
            </a:fld>
            <a:endParaRPr lang="en-US" dirty="0"/>
          </a:p>
        </p:txBody>
      </p:sp>
    </p:spTree>
    <p:extLst>
      <p:ext uri="{BB962C8B-B14F-4D97-AF65-F5344CB8AC3E}">
        <p14:creationId xmlns:p14="http://schemas.microsoft.com/office/powerpoint/2010/main" val="3221716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34</a:t>
            </a:fld>
            <a:endParaRPr lang="en-US" dirty="0"/>
          </a:p>
        </p:txBody>
      </p:sp>
    </p:spTree>
    <p:extLst>
      <p:ext uri="{BB962C8B-B14F-4D97-AF65-F5344CB8AC3E}">
        <p14:creationId xmlns:p14="http://schemas.microsoft.com/office/powerpoint/2010/main" val="250559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53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4</a:t>
            </a:fld>
            <a:endParaRPr lang="en-US" dirty="0"/>
          </a:p>
        </p:txBody>
      </p:sp>
    </p:spTree>
    <p:extLst>
      <p:ext uri="{BB962C8B-B14F-4D97-AF65-F5344CB8AC3E}">
        <p14:creationId xmlns:p14="http://schemas.microsoft.com/office/powerpoint/2010/main" val="146125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5</a:t>
            </a:fld>
            <a:endParaRPr lang="en-US" dirty="0"/>
          </a:p>
        </p:txBody>
      </p:sp>
    </p:spTree>
    <p:extLst>
      <p:ext uri="{BB962C8B-B14F-4D97-AF65-F5344CB8AC3E}">
        <p14:creationId xmlns:p14="http://schemas.microsoft.com/office/powerpoint/2010/main" val="287494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6</a:t>
            </a:fld>
            <a:endParaRPr lang="en-US" dirty="0"/>
          </a:p>
        </p:txBody>
      </p:sp>
    </p:spTree>
    <p:extLst>
      <p:ext uri="{BB962C8B-B14F-4D97-AF65-F5344CB8AC3E}">
        <p14:creationId xmlns:p14="http://schemas.microsoft.com/office/powerpoint/2010/main" val="353849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7</a:t>
            </a:fld>
            <a:endParaRPr lang="en-US" dirty="0"/>
          </a:p>
        </p:txBody>
      </p:sp>
    </p:spTree>
    <p:extLst>
      <p:ext uri="{BB962C8B-B14F-4D97-AF65-F5344CB8AC3E}">
        <p14:creationId xmlns:p14="http://schemas.microsoft.com/office/powerpoint/2010/main" val="201262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8</a:t>
            </a:fld>
            <a:endParaRPr lang="en-US" dirty="0"/>
          </a:p>
        </p:txBody>
      </p:sp>
    </p:spTree>
    <p:extLst>
      <p:ext uri="{BB962C8B-B14F-4D97-AF65-F5344CB8AC3E}">
        <p14:creationId xmlns:p14="http://schemas.microsoft.com/office/powerpoint/2010/main" val="315846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6E6E6"/>
                </a:solidFill>
                <a:effectLst/>
                <a:latin typeface="Segoe UI" panose="020B0502040204020203" pitchFamily="34" charset="0"/>
              </a:rPr>
              <a:t>The hub virtual network acts as a central point of connectivity to many spoke virtual networks. The hub can also be used as the connectivity point to your on-premises networks. The spoke virtual networks peer with the hub and can be used to isolate workloads.</a:t>
            </a:r>
          </a:p>
          <a:p>
            <a:endParaRPr lang="en-US" b="0" i="0" dirty="0">
              <a:solidFill>
                <a:srgbClr val="E6E6E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rgbClr val="D4D4D4"/>
                </a:solidFill>
                <a:effectLst/>
                <a:latin typeface="Menlo" panose="020B0609030804020204" pitchFamily="49" charset="0"/>
              </a:rPr>
              <a:t>https://docs.microsoft.com/azure/architecture/reference-architectures/hybrid-networking/hub-spoke</a:t>
            </a:r>
            <a:endParaRPr lang="en-US" b="0" dirty="0">
              <a:solidFill>
                <a:srgbClr val="D4D4D4"/>
              </a:solidFill>
              <a:effectLst/>
              <a:latin typeface="Menlo" panose="020B0609030804020204" pitchFamily="49" charset="0"/>
            </a:endParaRPr>
          </a:p>
          <a:p>
            <a:endParaRPr lang="en-US" dirty="0"/>
          </a:p>
        </p:txBody>
      </p:sp>
      <p:sp>
        <p:nvSpPr>
          <p:cNvPr id="4" name="Slide Number Placeholder 3"/>
          <p:cNvSpPr>
            <a:spLocks noGrp="1"/>
          </p:cNvSpPr>
          <p:nvPr>
            <p:ph type="sldNum" sz="quarter" idx="10"/>
          </p:nvPr>
        </p:nvSpPr>
        <p:spPr/>
        <p:txBody>
          <a:bodyPr/>
          <a:lstStyle/>
          <a:p>
            <a:fld id="{148D4592-6837-45C4-B65B-13E03ECAF0B2}" type="slidenum">
              <a:rPr lang="en-US" smtClean="0"/>
              <a:t>9</a:t>
            </a:fld>
            <a:endParaRPr lang="en-US" dirty="0"/>
          </a:p>
        </p:txBody>
      </p:sp>
    </p:spTree>
    <p:extLst>
      <p:ext uri="{BB962C8B-B14F-4D97-AF65-F5344CB8AC3E}">
        <p14:creationId xmlns:p14="http://schemas.microsoft.com/office/powerpoint/2010/main" val="814882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4" y="2084187"/>
            <a:ext cx="8964186" cy="1793090"/>
          </a:xfrm>
          <a:noFill/>
        </p:spPr>
        <p:txBody>
          <a:bodyPr lIns="146304" tIns="91440" rIns="146304" bIns="91440" anchor="t" anchorCtr="0"/>
          <a:lstStyle>
            <a:lvl1pPr>
              <a:defRPr sz="4411" spc="-74" baseline="0">
                <a:gradFill>
                  <a:gsLst>
                    <a:gs pos="5833">
                      <a:schemeClr val="tx1"/>
                    </a:gs>
                    <a:gs pos="53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83"/>
            <a:ext cx="8964187" cy="1792326"/>
          </a:xfrm>
          <a:noFill/>
        </p:spPr>
        <p:txBody>
          <a:bodyPr lIns="182880" tIns="146304" rIns="182880" bIns="146304">
            <a:noAutofit/>
          </a:bodyPr>
          <a:lstStyle>
            <a:lvl1pPr marL="0" indent="0">
              <a:spcBef>
                <a:spcPts val="0"/>
              </a:spcBef>
              <a:buNone/>
              <a:defRPr sz="2647" spc="0" baseline="0">
                <a:gradFill>
                  <a:gsLst>
                    <a:gs pos="5833">
                      <a:schemeClr val="tx1"/>
                    </a:gs>
                    <a:gs pos="53000">
                      <a:schemeClr val="tx1"/>
                    </a:gs>
                  </a:gsLst>
                  <a:lin ang="5400000" scaled="0"/>
                </a:gradFill>
                <a:latin typeface="+mj-lt"/>
              </a:defRPr>
            </a:lvl1pPr>
          </a:lstStyle>
          <a:p>
            <a:pPr lvl="0"/>
            <a:r>
              <a:rPr lang="en-US"/>
              <a:t>Speaker Name</a:t>
            </a:r>
          </a:p>
        </p:txBody>
      </p:sp>
      <p:sp>
        <p:nvSpPr>
          <p:cNvPr id="2" name="Footer Placeholder 1"/>
          <p:cNvSpPr>
            <a:spLocks noGrp="1"/>
          </p:cNvSpPr>
          <p:nvPr>
            <p:ph type="ftr" sz="quarter" idx="13"/>
          </p:nvPr>
        </p:nvSpPr>
        <p:spPr/>
        <p:txBody>
          <a:bodyPr/>
          <a:lstStyle/>
          <a:p>
            <a:r>
              <a:rPr dirty="0">
                <a:gradFill>
                  <a:gsLst>
                    <a:gs pos="2239">
                      <a:srgbClr val="FFFFFF"/>
                    </a:gs>
                    <a:gs pos="11940">
                      <a:srgbClr val="FFFFFF"/>
                    </a:gs>
                  </a:gsLst>
                  <a:lin ang="5400000" scaled="0"/>
                </a:gradFill>
              </a:rPr>
              <a:t>Microsoft</a:t>
            </a:r>
            <a:r>
              <a:rPr lang="en-IE" dirty="0">
                <a:gradFill>
                  <a:gsLst>
                    <a:gs pos="2239">
                      <a:srgbClr val="FFFFFF"/>
                    </a:gs>
                    <a:gs pos="11940">
                      <a:srgbClr val="FFFFFF"/>
                    </a:gs>
                  </a:gsLst>
                  <a:lin ang="5400000" scaled="0"/>
                </a:gradFill>
              </a:rPr>
              <a:t> </a:t>
            </a:r>
            <a:r>
              <a:rPr dirty="0">
                <a:gradFill>
                  <a:gsLst>
                    <a:gs pos="2239">
                      <a:srgbClr val="FFFFFF"/>
                    </a:gs>
                    <a:gs pos="11940">
                      <a:srgbClr val="FFFFFF"/>
                    </a:gs>
                  </a:gsLst>
                  <a:lin ang="5400000" scaled="0"/>
                </a:gradFill>
              </a:rPr>
              <a:t>Confidential</a:t>
            </a: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dirty="0">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6" y="470410"/>
            <a:ext cx="1606862" cy="352152"/>
          </a:xfrm>
          <a:prstGeom prst="rect">
            <a:avLst/>
          </a:prstGeom>
        </p:spPr>
      </p:pic>
    </p:spTree>
    <p:extLst>
      <p:ext uri="{BB962C8B-B14F-4D97-AF65-F5344CB8AC3E}">
        <p14:creationId xmlns:p14="http://schemas.microsoft.com/office/powerpoint/2010/main" val="165928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216">
          <p15:clr>
            <a:srgbClr val="C35EA4"/>
          </p15:clr>
        </p15:guide>
        <p15:guide id="2" pos="5659">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91267" cy="1793071"/>
          </a:xfrm>
        </p:spPr>
        <p:txBody>
          <a:bodyPr/>
          <a:lstStyle>
            <a:lvl1pPr>
              <a:defRPr sz="5686">
                <a:gradFill>
                  <a:gsLst>
                    <a:gs pos="56637">
                      <a:schemeClr val="tx1"/>
                    </a:gs>
                    <a:gs pos="33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a:t>Click to edit Master text styles</a:t>
            </a:r>
          </a:p>
        </p:txBody>
      </p:sp>
    </p:spTree>
    <p:extLst>
      <p:ext uri="{BB962C8B-B14F-4D97-AF65-F5344CB8AC3E}">
        <p14:creationId xmlns:p14="http://schemas.microsoft.com/office/powerpoint/2010/main" val="7021867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494683"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4241800" y="6502400"/>
            <a:ext cx="3340100" cy="35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430294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Ligh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337415" cy="1793071"/>
          </a:xfrm>
        </p:spPr>
        <p:txBody>
          <a:bodyPr/>
          <a:lstStyle>
            <a:lvl1pPr>
              <a:defRPr sz="5686">
                <a:gradFill>
                  <a:gsLst>
                    <a:gs pos="56637">
                      <a:schemeClr val="tx1"/>
                    </a:gs>
                    <a:gs pos="33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a:t>Click to edit Master text styles</a:t>
            </a:r>
          </a:p>
        </p:txBody>
      </p:sp>
    </p:spTree>
    <p:extLst>
      <p:ext uri="{BB962C8B-B14F-4D97-AF65-F5344CB8AC3E}">
        <p14:creationId xmlns:p14="http://schemas.microsoft.com/office/powerpoint/2010/main" val="19403513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0063548"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3222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
        <p:nvSpPr>
          <p:cNvPr id="4" name="Content Placeholder 3"/>
          <p:cNvSpPr>
            <a:spLocks noGrp="1"/>
          </p:cNvSpPr>
          <p:nvPr>
            <p:ph sz="quarter" idx="10"/>
          </p:nvPr>
        </p:nvSpPr>
        <p:spPr>
          <a:xfrm>
            <a:off x="269239" y="1663915"/>
            <a:ext cx="8964248" cy="832882"/>
          </a:xfrm>
        </p:spPr>
        <p:txBody>
          <a:bodyPr/>
          <a:lstStyle>
            <a:lvl1pPr marL="0" indent="0">
              <a:buNone/>
              <a:defRPr sz="4705"/>
            </a:lvl1pPr>
            <a:lvl2pPr>
              <a:defRPr sz="3529"/>
            </a:lvl2pPr>
            <a:lvl3pPr>
              <a:defRPr sz="3529"/>
            </a:lvl3pPr>
            <a:lvl4pPr>
              <a:defRPr sz="3529"/>
            </a:lvl4pPr>
            <a:lvl5pPr>
              <a:defRPr sz="3529"/>
            </a:lvl5pPr>
          </a:lstStyle>
          <a:p>
            <a:pPr lvl="0"/>
            <a:r>
              <a:rPr lang="en-US"/>
              <a:t>Click to edit Master text styles</a:t>
            </a:r>
          </a:p>
        </p:txBody>
      </p:sp>
    </p:spTree>
    <p:extLst>
      <p:ext uri="{BB962C8B-B14F-4D97-AF65-F5344CB8AC3E}">
        <p14:creationId xmlns:p14="http://schemas.microsoft.com/office/powerpoint/2010/main" val="28888801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Blue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
        <p:nvSpPr>
          <p:cNvPr id="4" name="Content Placeholder 3"/>
          <p:cNvSpPr>
            <a:spLocks noGrp="1"/>
          </p:cNvSpPr>
          <p:nvPr>
            <p:ph sz="quarter" idx="10"/>
          </p:nvPr>
        </p:nvSpPr>
        <p:spPr>
          <a:xfrm>
            <a:off x="269239" y="1663915"/>
            <a:ext cx="8964248" cy="832882"/>
          </a:xfrm>
        </p:spPr>
        <p:txBody>
          <a:bodyPr/>
          <a:lstStyle>
            <a:lvl1pPr marL="0" indent="0">
              <a:buNone/>
              <a:defRPr sz="4705"/>
            </a:lvl1pPr>
            <a:lvl2pPr>
              <a:defRPr sz="3529"/>
            </a:lvl2pPr>
            <a:lvl3pPr>
              <a:defRPr sz="3529"/>
            </a:lvl3pPr>
            <a:lvl4pPr>
              <a:defRPr sz="3529"/>
            </a:lvl4pPr>
            <a:lvl5pPr>
              <a:defRPr sz="3529"/>
            </a:lvl5pPr>
          </a:lstStyle>
          <a:p>
            <a:pPr lvl="0"/>
            <a:r>
              <a:rPr lang="en-US"/>
              <a:t>Click to edit Master text styles</a:t>
            </a:r>
          </a:p>
        </p:txBody>
      </p:sp>
    </p:spTree>
    <p:extLst>
      <p:ext uri="{BB962C8B-B14F-4D97-AF65-F5344CB8AC3E}">
        <p14:creationId xmlns:p14="http://schemas.microsoft.com/office/powerpoint/2010/main" val="17213544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7" y="291102"/>
            <a:ext cx="8964560" cy="5379279"/>
          </a:xfrm>
        </p:spPr>
        <p:txBody>
          <a:bodyPr/>
          <a:lstStyle>
            <a:lvl1pPr>
              <a:defRPr sz="4705">
                <a:gradFill>
                  <a:gsLst>
                    <a:gs pos="31858">
                      <a:schemeClr val="tx1"/>
                    </a:gs>
                    <a:gs pos="5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3580309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9669264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527497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a:t>Video title</a:t>
            </a:r>
          </a:p>
        </p:txBody>
      </p:sp>
    </p:spTree>
    <p:extLst>
      <p:ext uri="{BB962C8B-B14F-4D97-AF65-F5344CB8AC3E}">
        <p14:creationId xmlns:p14="http://schemas.microsoft.com/office/powerpoint/2010/main" val="538769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7906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a:t>Section title</a:t>
            </a:r>
          </a:p>
        </p:txBody>
      </p:sp>
      <p:sp>
        <p:nvSpPr>
          <p:cNvPr id="3" name="Rectangle 2"/>
          <p:cNvSpPr/>
          <p:nvPr userDrawn="1"/>
        </p:nvSpPr>
        <p:spPr bwMode="auto">
          <a:xfrm>
            <a:off x="4508500" y="6553200"/>
            <a:ext cx="3060700" cy="304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537488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0012726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8 Categories">
    <p:bg bwMode="ltGray">
      <p:bgRef idx="1001">
        <a:schemeClr val="bg1"/>
      </p:bgRef>
    </p:bg>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269417" y="271580"/>
            <a:ext cx="6274791" cy="641762"/>
          </a:xfrm>
          <a:prstGeom prst="rect">
            <a:avLst/>
          </a:prstGeom>
        </p:spPr>
        <p:txBody>
          <a:bodyPr lIns="182880" tIns="146304" rIns="182880" bIns="146304" anchor="t" anchorCtr="0">
            <a:noAutofit/>
          </a:bodyPr>
          <a:lstStyle>
            <a:lvl1pPr marL="0" indent="0">
              <a:lnSpc>
                <a:spcPts val="2745"/>
              </a:lnSpc>
              <a:spcBef>
                <a:spcPts val="0"/>
              </a:spcBef>
              <a:buFontTx/>
              <a:buNone/>
              <a:defRPr sz="2353">
                <a:gradFill>
                  <a:gsLst>
                    <a:gs pos="46903">
                      <a:schemeClr val="tx1"/>
                    </a:gs>
                    <a:gs pos="83000">
                      <a:schemeClr val="tx1"/>
                    </a:gs>
                  </a:gsLst>
                  <a:lin ang="5400000" scaled="0"/>
                </a:gradFill>
                <a:latin typeface="+mj-lt"/>
              </a:defRPr>
            </a:lvl1pPr>
            <a:lvl2pPr marL="336113" indent="0">
              <a:buFontTx/>
              <a:buNone/>
              <a:defRPr sz="2353">
                <a:latin typeface="Segoe Pro Light"/>
              </a:defRPr>
            </a:lvl2pPr>
            <a:lvl3pPr marL="560187" indent="0">
              <a:buFontTx/>
              <a:buNone/>
              <a:defRPr sz="2353">
                <a:latin typeface="Segoe Pro Light"/>
              </a:defRPr>
            </a:lvl3pPr>
            <a:lvl4pPr marL="784261" indent="0">
              <a:buFontTx/>
              <a:buNone/>
              <a:defRPr sz="2353">
                <a:latin typeface="Segoe Pro Light"/>
              </a:defRPr>
            </a:lvl4pPr>
            <a:lvl5pPr marL="1008335" indent="0">
              <a:buFontTx/>
              <a:buNone/>
              <a:defRPr sz="2353">
                <a:latin typeface="Segoe Pro Light"/>
              </a:defRPr>
            </a:lvl5pPr>
          </a:lstStyle>
          <a:p>
            <a:pPr lvl="0"/>
            <a:r>
              <a:rPr lang="en-US"/>
              <a:t>Click to edit Master text styles</a:t>
            </a:r>
          </a:p>
        </p:txBody>
      </p:sp>
      <p:sp>
        <p:nvSpPr>
          <p:cNvPr id="9" name="Text Placeholder 26"/>
          <p:cNvSpPr>
            <a:spLocks noGrp="1"/>
          </p:cNvSpPr>
          <p:nvPr>
            <p:ph type="body" sz="quarter" idx="38" hasCustomPrompt="1"/>
          </p:nvPr>
        </p:nvSpPr>
        <p:spPr>
          <a:xfrm>
            <a:off x="272579" y="4056269"/>
            <a:ext cx="2689274" cy="2510690"/>
          </a:xfrm>
          <a:prstGeom prst="rect">
            <a:avLst/>
          </a:prstGeom>
          <a:solidFill>
            <a:srgbClr val="00188F"/>
          </a:solidFill>
        </p:spPr>
        <p:txBody>
          <a:bodyPr lIns="182880" tIns="146304" rIns="182880" bIns="146304">
            <a:noAutofit/>
          </a:bodyPr>
          <a:lstStyle>
            <a:lvl1pPr marL="0" indent="0">
              <a:lnSpc>
                <a:spcPct val="90000"/>
              </a:lnSpc>
              <a:spcBef>
                <a:spcPts val="0"/>
              </a:spcBef>
              <a:spcAft>
                <a:spcPts val="588"/>
              </a:spcAft>
              <a:buFontTx/>
              <a:buNone/>
              <a:defRPr sz="1176" b="0">
                <a:gradFill>
                  <a:gsLst>
                    <a:gs pos="22124">
                      <a:srgbClr val="FFFFFF"/>
                    </a:gs>
                    <a:gs pos="46903">
                      <a:srgbClr val="FFFFFF"/>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1" name="Text Placeholder 26"/>
          <p:cNvSpPr>
            <a:spLocks noGrp="1"/>
          </p:cNvSpPr>
          <p:nvPr>
            <p:ph type="body" sz="quarter" idx="39" hasCustomPrompt="1"/>
          </p:nvPr>
        </p:nvSpPr>
        <p:spPr>
          <a:xfrm>
            <a:off x="3081545" y="4056271"/>
            <a:ext cx="2688994" cy="2510662"/>
          </a:xfrm>
          <a:prstGeom prst="rect">
            <a:avLst/>
          </a:prstGeom>
          <a:solidFill>
            <a:srgbClr val="00188F"/>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22124">
                      <a:srgbClr val="FFFFFF"/>
                    </a:gs>
                    <a:gs pos="46903">
                      <a:srgbClr val="FFFFFF"/>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2" name="Text Placeholder 26"/>
          <p:cNvSpPr>
            <a:spLocks noGrp="1"/>
          </p:cNvSpPr>
          <p:nvPr>
            <p:ph type="body" sz="quarter" idx="41" hasCustomPrompt="1"/>
          </p:nvPr>
        </p:nvSpPr>
        <p:spPr>
          <a:xfrm>
            <a:off x="8698916" y="4056271"/>
            <a:ext cx="2688994" cy="2510662"/>
          </a:xfrm>
          <a:prstGeom prst="rect">
            <a:avLst/>
          </a:prstGeom>
          <a:solidFill>
            <a:srgbClr val="00188F"/>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22124">
                      <a:srgbClr val="FFFFFF"/>
                    </a:gs>
                    <a:gs pos="46903">
                      <a:srgbClr val="FFFFFF"/>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3" name="Text Placeholder 26"/>
          <p:cNvSpPr>
            <a:spLocks noGrp="1"/>
          </p:cNvSpPr>
          <p:nvPr>
            <p:ph type="body" sz="quarter" idx="42" hasCustomPrompt="1"/>
          </p:nvPr>
        </p:nvSpPr>
        <p:spPr>
          <a:xfrm>
            <a:off x="5890230" y="4056271"/>
            <a:ext cx="2688994" cy="2510662"/>
          </a:xfrm>
          <a:prstGeom prst="rect">
            <a:avLst/>
          </a:prstGeom>
          <a:solidFill>
            <a:srgbClr val="00188F"/>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22124">
                      <a:srgbClr val="FFFFFF"/>
                    </a:gs>
                    <a:gs pos="46903">
                      <a:srgbClr val="FFFFFF"/>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4" name="Text Placeholder 26"/>
          <p:cNvSpPr>
            <a:spLocks noGrp="1"/>
          </p:cNvSpPr>
          <p:nvPr>
            <p:ph type="body" sz="quarter" idx="29" hasCustomPrompt="1"/>
          </p:nvPr>
        </p:nvSpPr>
        <p:spPr>
          <a:xfrm>
            <a:off x="272579" y="1249596"/>
            <a:ext cx="2689274" cy="2689656"/>
          </a:xfrm>
          <a:prstGeom prst="rect">
            <a:avLst/>
          </a:prstGeom>
          <a:solidFill>
            <a:schemeClr val="bg2"/>
          </a:solidFill>
        </p:spPr>
        <p:txBody>
          <a:bodyPr lIns="182880" tIns="146304" rIns="182880" bIns="146304">
            <a:noAutofit/>
          </a:bodyPr>
          <a:lstStyle>
            <a:lvl1pPr marL="0" indent="0">
              <a:lnSpc>
                <a:spcPct val="90000"/>
              </a:lnSpc>
              <a:buFontTx/>
              <a:buNone/>
              <a:defRPr sz="2353">
                <a:gradFill>
                  <a:gsLst>
                    <a:gs pos="46903">
                      <a:schemeClr val="tx1"/>
                    </a:gs>
                    <a:gs pos="83000">
                      <a:schemeClr val="tx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5" name="Text Placeholder 26"/>
          <p:cNvSpPr>
            <a:spLocks noGrp="1"/>
          </p:cNvSpPr>
          <p:nvPr>
            <p:ph type="body" sz="quarter" idx="30" hasCustomPrompt="1"/>
          </p:nvPr>
        </p:nvSpPr>
        <p:spPr>
          <a:xfrm>
            <a:off x="3081461" y="1249596"/>
            <a:ext cx="2688994" cy="2689656"/>
          </a:xfrm>
          <a:prstGeom prst="rect">
            <a:avLst/>
          </a:prstGeom>
          <a:solidFill>
            <a:schemeClr val="bg2"/>
          </a:solidFill>
        </p:spPr>
        <p:txBody>
          <a:bodyPr lIns="182880" tIns="146304" rIns="182880" bIns="146304">
            <a:noAutofit/>
          </a:bodyPr>
          <a:lstStyle>
            <a:lvl1pPr marL="0" indent="0">
              <a:lnSpc>
                <a:spcPct val="90000"/>
              </a:lnSpc>
              <a:buFontTx/>
              <a:buNone/>
              <a:defRPr sz="2353">
                <a:gradFill>
                  <a:gsLst>
                    <a:gs pos="46903">
                      <a:schemeClr val="tx1"/>
                    </a:gs>
                    <a:gs pos="83000">
                      <a:schemeClr val="tx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6" name="Text Placeholder 26"/>
          <p:cNvSpPr>
            <a:spLocks noGrp="1"/>
          </p:cNvSpPr>
          <p:nvPr>
            <p:ph type="body" sz="quarter" idx="32" hasCustomPrompt="1"/>
          </p:nvPr>
        </p:nvSpPr>
        <p:spPr>
          <a:xfrm>
            <a:off x="5890063" y="1249596"/>
            <a:ext cx="2688994" cy="2689656"/>
          </a:xfrm>
          <a:prstGeom prst="rect">
            <a:avLst/>
          </a:prstGeom>
          <a:solidFill>
            <a:schemeClr val="bg2"/>
          </a:solidFill>
        </p:spPr>
        <p:txBody>
          <a:bodyPr lIns="182880" tIns="146304" rIns="182880" bIns="146304">
            <a:noAutofit/>
          </a:bodyPr>
          <a:lstStyle>
            <a:lvl1pPr marL="0" indent="0">
              <a:lnSpc>
                <a:spcPct val="90000"/>
              </a:lnSpc>
              <a:buFontTx/>
              <a:buNone/>
              <a:defRPr sz="2353">
                <a:gradFill>
                  <a:gsLst>
                    <a:gs pos="46903">
                      <a:schemeClr val="tx1"/>
                    </a:gs>
                    <a:gs pos="83000">
                      <a:schemeClr val="tx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17" name="Text Placeholder 26"/>
          <p:cNvSpPr>
            <a:spLocks noGrp="1"/>
          </p:cNvSpPr>
          <p:nvPr>
            <p:ph type="body" sz="quarter" idx="33" hasCustomPrompt="1"/>
          </p:nvPr>
        </p:nvSpPr>
        <p:spPr>
          <a:xfrm>
            <a:off x="8698666" y="1249596"/>
            <a:ext cx="2688994" cy="2689656"/>
          </a:xfrm>
          <a:prstGeom prst="rect">
            <a:avLst/>
          </a:prstGeom>
          <a:solidFill>
            <a:schemeClr val="bg2"/>
          </a:solidFill>
        </p:spPr>
        <p:txBody>
          <a:bodyPr lIns="182880" tIns="146304" rIns="182880" bIns="146304">
            <a:noAutofit/>
          </a:bodyPr>
          <a:lstStyle>
            <a:lvl1pPr marL="0" indent="0">
              <a:lnSpc>
                <a:spcPct val="90000"/>
              </a:lnSpc>
              <a:buFontTx/>
              <a:buNone/>
              <a:defRPr sz="2353">
                <a:gradFill>
                  <a:gsLst>
                    <a:gs pos="46903">
                      <a:schemeClr val="tx1"/>
                    </a:gs>
                    <a:gs pos="83000">
                      <a:schemeClr val="tx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Tree>
    <p:extLst>
      <p:ext uri="{BB962C8B-B14F-4D97-AF65-F5344CB8AC3E}">
        <p14:creationId xmlns:p14="http://schemas.microsoft.com/office/powerpoint/2010/main" val="38908713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556452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7170265" cy="3407696"/>
          </a:xfrm>
          <a:noFill/>
        </p:spPr>
        <p:txBody>
          <a:bodyPr tIns="91440" bIns="91440" anchor="t" anchorCtr="0"/>
          <a:lstStyle>
            <a:lvl1pPr>
              <a:defRPr sz="7058" spc="-98" baseline="0">
                <a:gradFill>
                  <a:gsLst>
                    <a:gs pos="75912">
                      <a:schemeClr val="tx1"/>
                    </a:gs>
                    <a:gs pos="34307">
                      <a:schemeClr val="tx1"/>
                    </a:gs>
                    <a:gs pos="43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4594052"/>
            <a:ext cx="7171399" cy="1793881"/>
          </a:xfrm>
          <a:noFill/>
        </p:spPr>
        <p:txBody>
          <a:bodyPr lIns="182880" tIns="146304" rIns="182880" bIns="146304">
            <a:noAutofit/>
          </a:bodyPr>
          <a:lstStyle>
            <a:lvl1pPr marL="0" indent="0">
              <a:spcBef>
                <a:spcPts val="0"/>
              </a:spcBef>
              <a:buNone/>
              <a:defRPr sz="3529" spc="0" baseline="0">
                <a:gradFill>
                  <a:gsLst>
                    <a:gs pos="75912">
                      <a:schemeClr val="tx1"/>
                    </a:gs>
                    <a:gs pos="34307">
                      <a:schemeClr val="tx1"/>
                    </a:gs>
                    <a:gs pos="43000">
                      <a:schemeClr val="tx1"/>
                    </a:gs>
                  </a:gsLst>
                  <a:lin ang="5400000" scaled="0"/>
                </a:gradFill>
                <a:latin typeface="+mj-lt"/>
              </a:defRPr>
            </a:lvl1pPr>
          </a:lstStyle>
          <a:p>
            <a:pPr lvl="0"/>
            <a:r>
              <a:rPr lang="en-US"/>
              <a:t>Speaker Name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953" y="298255"/>
            <a:ext cx="4322760" cy="6275864"/>
          </a:xfrm>
          <a:prstGeom prst="rect">
            <a:avLst/>
          </a:prstGeom>
        </p:spPr>
      </p:pic>
    </p:spTree>
    <p:extLst>
      <p:ext uri="{BB962C8B-B14F-4D97-AF65-F5344CB8AC3E}">
        <p14:creationId xmlns:p14="http://schemas.microsoft.com/office/powerpoint/2010/main" val="42302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Microsoft Cloud Workshop">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C56D8-7E55-4F0C-8E9D-9362AAA1BE8A}"/>
              </a:ext>
            </a:extLst>
          </p:cNvPr>
          <p:cNvSpPr/>
          <p:nvPr userDrawn="1"/>
        </p:nvSpPr>
        <p:spPr>
          <a:xfrm>
            <a:off x="6752004" y="456225"/>
            <a:ext cx="5263783" cy="1421928"/>
          </a:xfrm>
          <a:prstGeom prst="rect">
            <a:avLst/>
          </a:prstGeom>
        </p:spPr>
        <p:txBody>
          <a:bodyPr wrap="square">
            <a:spAutoFit/>
          </a:bodyPr>
          <a:lstStyle/>
          <a:p>
            <a:pPr>
              <a:lnSpc>
                <a:spcPct val="90000"/>
              </a:lnSpc>
            </a:pPr>
            <a:r>
              <a:rPr lang="en-US" sz="4800" b="1" kern="1200" cap="none" spc="-98" baseline="0" dirty="0">
                <a:ln w="3175">
                  <a:noFill/>
                </a:ln>
                <a:solidFill>
                  <a:schemeClr val="tx1"/>
                </a:solidFill>
                <a:effectLst/>
                <a:latin typeface="Segoe UI" panose="020B0502040204020203" pitchFamily="34" charset="0"/>
                <a:ea typeface="+mn-ea"/>
                <a:cs typeface="Segoe UI" panose="020B0502040204020203" pitchFamily="34" charset="0"/>
              </a:rPr>
              <a:t>Microsoft Cloud Workshop</a:t>
            </a:r>
          </a:p>
        </p:txBody>
      </p:sp>
      <p:sp>
        <p:nvSpPr>
          <p:cNvPr id="15" name="Freeform 10">
            <a:extLst>
              <a:ext uri="{FF2B5EF4-FFF2-40B4-BE49-F238E27FC236}">
                <a16:creationId xmlns:a16="http://schemas.microsoft.com/office/drawing/2014/main" id="{E79ACDCA-90B8-4F93-AB30-1088C4082FC4}"/>
              </a:ext>
            </a:extLst>
          </p:cNvPr>
          <p:cNvSpPr>
            <a:spLocks/>
          </p:cNvSpPr>
          <p:nvPr userDrawn="1"/>
        </p:nvSpPr>
        <p:spPr bwMode="auto">
          <a:xfrm>
            <a:off x="269300" y="4471379"/>
            <a:ext cx="12063937" cy="2228238"/>
          </a:xfrm>
          <a:custGeom>
            <a:avLst/>
            <a:gdLst>
              <a:gd name="T0" fmla="*/ 0 w 2301"/>
              <a:gd name="T1" fmla="*/ 122 h 425"/>
              <a:gd name="T2" fmla="*/ 10 w 2301"/>
              <a:gd name="T3" fmla="*/ 293 h 425"/>
              <a:gd name="T4" fmla="*/ 34 w 2301"/>
              <a:gd name="T5" fmla="*/ 211 h 425"/>
              <a:gd name="T6" fmla="*/ 108 w 2301"/>
              <a:gd name="T7" fmla="*/ 293 h 425"/>
              <a:gd name="T8" fmla="*/ 124 w 2301"/>
              <a:gd name="T9" fmla="*/ 132 h 425"/>
              <a:gd name="T10" fmla="*/ 148 w 2301"/>
              <a:gd name="T11" fmla="*/ 78 h 425"/>
              <a:gd name="T12" fmla="*/ 187 w 2301"/>
              <a:gd name="T13" fmla="*/ 132 h 425"/>
              <a:gd name="T14" fmla="*/ 204 w 2301"/>
              <a:gd name="T15" fmla="*/ 243 h 425"/>
              <a:gd name="T16" fmla="*/ 231 w 2301"/>
              <a:gd name="T17" fmla="*/ 51 h 425"/>
              <a:gd name="T18" fmla="*/ 285 w 2301"/>
              <a:gd name="T19" fmla="*/ 51 h 425"/>
              <a:gd name="T20" fmla="*/ 307 w 2301"/>
              <a:gd name="T21" fmla="*/ 172 h 425"/>
              <a:gd name="T22" fmla="*/ 315 w 2301"/>
              <a:gd name="T23" fmla="*/ 43 h 425"/>
              <a:gd name="T24" fmla="*/ 400 w 2301"/>
              <a:gd name="T25" fmla="*/ 177 h 425"/>
              <a:gd name="T26" fmla="*/ 439 w 2301"/>
              <a:gd name="T27" fmla="*/ 39 h 425"/>
              <a:gd name="T28" fmla="*/ 471 w 2301"/>
              <a:gd name="T29" fmla="*/ 177 h 425"/>
              <a:gd name="T30" fmla="*/ 498 w 2301"/>
              <a:gd name="T31" fmla="*/ 293 h 425"/>
              <a:gd name="T32" fmla="*/ 522 w 2301"/>
              <a:gd name="T33" fmla="*/ 182 h 425"/>
              <a:gd name="T34" fmla="*/ 582 w 2301"/>
              <a:gd name="T35" fmla="*/ 264 h 425"/>
              <a:gd name="T36" fmla="*/ 682 w 2301"/>
              <a:gd name="T37" fmla="*/ 293 h 425"/>
              <a:gd name="T38" fmla="*/ 704 w 2301"/>
              <a:gd name="T39" fmla="*/ 126 h 425"/>
              <a:gd name="T40" fmla="*/ 780 w 2301"/>
              <a:gd name="T41" fmla="*/ 240 h 425"/>
              <a:gd name="T42" fmla="*/ 808 w 2301"/>
              <a:gd name="T43" fmla="*/ 154 h 425"/>
              <a:gd name="T44" fmla="*/ 852 w 2301"/>
              <a:gd name="T45" fmla="*/ 154 h 425"/>
              <a:gd name="T46" fmla="*/ 878 w 2301"/>
              <a:gd name="T47" fmla="*/ 240 h 425"/>
              <a:gd name="T48" fmla="*/ 915 w 2301"/>
              <a:gd name="T49" fmla="*/ 101 h 425"/>
              <a:gd name="T50" fmla="*/ 990 w 2301"/>
              <a:gd name="T51" fmla="*/ 101 h 425"/>
              <a:gd name="T52" fmla="*/ 1041 w 2301"/>
              <a:gd name="T53" fmla="*/ 240 h 425"/>
              <a:gd name="T54" fmla="*/ 1069 w 2301"/>
              <a:gd name="T55" fmla="*/ 154 h 425"/>
              <a:gd name="T56" fmla="*/ 1113 w 2301"/>
              <a:gd name="T57" fmla="*/ 154 h 425"/>
              <a:gd name="T58" fmla="*/ 1140 w 2301"/>
              <a:gd name="T59" fmla="*/ 240 h 425"/>
              <a:gd name="T60" fmla="*/ 1161 w 2301"/>
              <a:gd name="T61" fmla="*/ 126 h 425"/>
              <a:gd name="T62" fmla="*/ 1237 w 2301"/>
              <a:gd name="T63" fmla="*/ 293 h 425"/>
              <a:gd name="T64" fmla="*/ 1335 w 2301"/>
              <a:gd name="T65" fmla="*/ 264 h 425"/>
              <a:gd name="T66" fmla="*/ 1377 w 2301"/>
              <a:gd name="T67" fmla="*/ 182 h 425"/>
              <a:gd name="T68" fmla="*/ 1422 w 2301"/>
              <a:gd name="T69" fmla="*/ 293 h 425"/>
              <a:gd name="T70" fmla="*/ 1443 w 2301"/>
              <a:gd name="T71" fmla="*/ 177 h 425"/>
              <a:gd name="T72" fmla="*/ 1465 w 2301"/>
              <a:gd name="T73" fmla="*/ 39 h 425"/>
              <a:gd name="T74" fmla="*/ 1492 w 2301"/>
              <a:gd name="T75" fmla="*/ 177 h 425"/>
              <a:gd name="T76" fmla="*/ 1540 w 2301"/>
              <a:gd name="T77" fmla="*/ 43 h 425"/>
              <a:gd name="T78" fmla="*/ 1618 w 2301"/>
              <a:gd name="T79" fmla="*/ 172 h 425"/>
              <a:gd name="T80" fmla="*/ 1639 w 2301"/>
              <a:gd name="T81" fmla="*/ 51 h 425"/>
              <a:gd name="T82" fmla="*/ 1695 w 2301"/>
              <a:gd name="T83" fmla="*/ 51 h 425"/>
              <a:gd name="T84" fmla="*/ 1716 w 2301"/>
              <a:gd name="T85" fmla="*/ 243 h 425"/>
              <a:gd name="T86" fmla="*/ 1735 w 2301"/>
              <a:gd name="T87" fmla="*/ 132 h 425"/>
              <a:gd name="T88" fmla="*/ 1759 w 2301"/>
              <a:gd name="T89" fmla="*/ 78 h 425"/>
              <a:gd name="T90" fmla="*/ 1799 w 2301"/>
              <a:gd name="T91" fmla="*/ 132 h 425"/>
              <a:gd name="T92" fmla="*/ 1813 w 2301"/>
              <a:gd name="T93" fmla="*/ 293 h 425"/>
              <a:gd name="T94" fmla="*/ 1836 w 2301"/>
              <a:gd name="T95" fmla="*/ 211 h 425"/>
              <a:gd name="T96" fmla="*/ 1909 w 2301"/>
              <a:gd name="T97" fmla="*/ 293 h 425"/>
              <a:gd name="T98" fmla="*/ 1921 w 2301"/>
              <a:gd name="T99" fmla="*/ 122 h 425"/>
              <a:gd name="T100" fmla="*/ 2008 w 2301"/>
              <a:gd name="T101" fmla="*/ 253 h 425"/>
              <a:gd name="T102" fmla="*/ 2019 w 2301"/>
              <a:gd name="T103" fmla="*/ 161 h 425"/>
              <a:gd name="T104" fmla="*/ 2086 w 2301"/>
              <a:gd name="T105" fmla="*/ 174 h 425"/>
              <a:gd name="T106" fmla="*/ 2116 w 2301"/>
              <a:gd name="T107" fmla="*/ 159 h 425"/>
              <a:gd name="T108" fmla="*/ 2140 w 2301"/>
              <a:gd name="T109" fmla="*/ 90 h 425"/>
              <a:gd name="T110" fmla="*/ 2193 w 2301"/>
              <a:gd name="T111" fmla="*/ 159 h 425"/>
              <a:gd name="T112" fmla="*/ 2214 w 2301"/>
              <a:gd name="T113" fmla="*/ 234 h 425"/>
              <a:gd name="T114" fmla="*/ 2255 w 2301"/>
              <a:gd name="T115" fmla="*/ 125 h 425"/>
              <a:gd name="T116" fmla="*/ 2281 w 2301"/>
              <a:gd name="T117"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1" h="425">
                <a:moveTo>
                  <a:pt x="2301" y="234"/>
                </a:moveTo>
                <a:lnTo>
                  <a:pt x="2301" y="425"/>
                </a:lnTo>
                <a:lnTo>
                  <a:pt x="0" y="425"/>
                </a:lnTo>
                <a:lnTo>
                  <a:pt x="0" y="122"/>
                </a:lnTo>
                <a:lnTo>
                  <a:pt x="10" y="122"/>
                </a:lnTo>
                <a:lnTo>
                  <a:pt x="10" y="180"/>
                </a:lnTo>
                <a:lnTo>
                  <a:pt x="10" y="180"/>
                </a:lnTo>
                <a:lnTo>
                  <a:pt x="10" y="293"/>
                </a:lnTo>
                <a:lnTo>
                  <a:pt x="21" y="293"/>
                </a:lnTo>
                <a:lnTo>
                  <a:pt x="21" y="264"/>
                </a:lnTo>
                <a:lnTo>
                  <a:pt x="34" y="264"/>
                </a:lnTo>
                <a:lnTo>
                  <a:pt x="34" y="211"/>
                </a:lnTo>
                <a:lnTo>
                  <a:pt x="94" y="211"/>
                </a:lnTo>
                <a:lnTo>
                  <a:pt x="94" y="264"/>
                </a:lnTo>
                <a:lnTo>
                  <a:pt x="108" y="264"/>
                </a:lnTo>
                <a:lnTo>
                  <a:pt x="108" y="293"/>
                </a:lnTo>
                <a:lnTo>
                  <a:pt x="117" y="293"/>
                </a:lnTo>
                <a:lnTo>
                  <a:pt x="117" y="159"/>
                </a:lnTo>
                <a:lnTo>
                  <a:pt x="124" y="159"/>
                </a:lnTo>
                <a:lnTo>
                  <a:pt x="124" y="132"/>
                </a:lnTo>
                <a:lnTo>
                  <a:pt x="132" y="132"/>
                </a:lnTo>
                <a:lnTo>
                  <a:pt x="132" y="105"/>
                </a:lnTo>
                <a:lnTo>
                  <a:pt x="148" y="105"/>
                </a:lnTo>
                <a:lnTo>
                  <a:pt x="148" y="78"/>
                </a:lnTo>
                <a:lnTo>
                  <a:pt x="171" y="78"/>
                </a:lnTo>
                <a:lnTo>
                  <a:pt x="171" y="105"/>
                </a:lnTo>
                <a:lnTo>
                  <a:pt x="187" y="105"/>
                </a:lnTo>
                <a:lnTo>
                  <a:pt x="187" y="132"/>
                </a:lnTo>
                <a:lnTo>
                  <a:pt x="195" y="132"/>
                </a:lnTo>
                <a:lnTo>
                  <a:pt x="195" y="159"/>
                </a:lnTo>
                <a:lnTo>
                  <a:pt x="204" y="159"/>
                </a:lnTo>
                <a:lnTo>
                  <a:pt x="204" y="243"/>
                </a:lnTo>
                <a:lnTo>
                  <a:pt x="215" y="243"/>
                </a:lnTo>
                <a:lnTo>
                  <a:pt x="215" y="84"/>
                </a:lnTo>
                <a:lnTo>
                  <a:pt x="231" y="84"/>
                </a:lnTo>
                <a:lnTo>
                  <a:pt x="231" y="51"/>
                </a:lnTo>
                <a:lnTo>
                  <a:pt x="235" y="51"/>
                </a:lnTo>
                <a:lnTo>
                  <a:pt x="235" y="0"/>
                </a:lnTo>
                <a:lnTo>
                  <a:pt x="285" y="0"/>
                </a:lnTo>
                <a:lnTo>
                  <a:pt x="285" y="51"/>
                </a:lnTo>
                <a:lnTo>
                  <a:pt x="291" y="51"/>
                </a:lnTo>
                <a:lnTo>
                  <a:pt x="291" y="84"/>
                </a:lnTo>
                <a:lnTo>
                  <a:pt x="307" y="84"/>
                </a:lnTo>
                <a:lnTo>
                  <a:pt x="307" y="172"/>
                </a:lnTo>
                <a:lnTo>
                  <a:pt x="313" y="172"/>
                </a:lnTo>
                <a:lnTo>
                  <a:pt x="313" y="124"/>
                </a:lnTo>
                <a:lnTo>
                  <a:pt x="315" y="124"/>
                </a:lnTo>
                <a:lnTo>
                  <a:pt x="315" y="43"/>
                </a:lnTo>
                <a:lnTo>
                  <a:pt x="390" y="43"/>
                </a:lnTo>
                <a:lnTo>
                  <a:pt x="390" y="124"/>
                </a:lnTo>
                <a:lnTo>
                  <a:pt x="400" y="124"/>
                </a:lnTo>
                <a:lnTo>
                  <a:pt x="400" y="177"/>
                </a:lnTo>
                <a:lnTo>
                  <a:pt x="438" y="177"/>
                </a:lnTo>
                <a:lnTo>
                  <a:pt x="438" y="108"/>
                </a:lnTo>
                <a:lnTo>
                  <a:pt x="435" y="108"/>
                </a:lnTo>
                <a:lnTo>
                  <a:pt x="439" y="39"/>
                </a:lnTo>
                <a:lnTo>
                  <a:pt x="466" y="39"/>
                </a:lnTo>
                <a:lnTo>
                  <a:pt x="466" y="108"/>
                </a:lnTo>
                <a:lnTo>
                  <a:pt x="471" y="108"/>
                </a:lnTo>
                <a:lnTo>
                  <a:pt x="471" y="177"/>
                </a:lnTo>
                <a:lnTo>
                  <a:pt x="488" y="177"/>
                </a:lnTo>
                <a:lnTo>
                  <a:pt x="488" y="244"/>
                </a:lnTo>
                <a:lnTo>
                  <a:pt x="498" y="244"/>
                </a:lnTo>
                <a:lnTo>
                  <a:pt x="498" y="293"/>
                </a:lnTo>
                <a:lnTo>
                  <a:pt x="508" y="293"/>
                </a:lnTo>
                <a:lnTo>
                  <a:pt x="508" y="264"/>
                </a:lnTo>
                <a:lnTo>
                  <a:pt x="522" y="264"/>
                </a:lnTo>
                <a:lnTo>
                  <a:pt x="522" y="182"/>
                </a:lnTo>
                <a:lnTo>
                  <a:pt x="554" y="182"/>
                </a:lnTo>
                <a:lnTo>
                  <a:pt x="554" y="211"/>
                </a:lnTo>
                <a:lnTo>
                  <a:pt x="582" y="211"/>
                </a:lnTo>
                <a:lnTo>
                  <a:pt x="582" y="264"/>
                </a:lnTo>
                <a:lnTo>
                  <a:pt x="595" y="264"/>
                </a:lnTo>
                <a:lnTo>
                  <a:pt x="595" y="234"/>
                </a:lnTo>
                <a:lnTo>
                  <a:pt x="682" y="234"/>
                </a:lnTo>
                <a:lnTo>
                  <a:pt x="682" y="293"/>
                </a:lnTo>
                <a:lnTo>
                  <a:pt x="693" y="293"/>
                </a:lnTo>
                <a:lnTo>
                  <a:pt x="693" y="159"/>
                </a:lnTo>
                <a:lnTo>
                  <a:pt x="704" y="159"/>
                </a:lnTo>
                <a:lnTo>
                  <a:pt x="704" y="126"/>
                </a:lnTo>
                <a:lnTo>
                  <a:pt x="769" y="126"/>
                </a:lnTo>
                <a:lnTo>
                  <a:pt x="769" y="159"/>
                </a:lnTo>
                <a:lnTo>
                  <a:pt x="780" y="159"/>
                </a:lnTo>
                <a:lnTo>
                  <a:pt x="780" y="240"/>
                </a:lnTo>
                <a:lnTo>
                  <a:pt x="791" y="240"/>
                </a:lnTo>
                <a:lnTo>
                  <a:pt x="791" y="199"/>
                </a:lnTo>
                <a:lnTo>
                  <a:pt x="808" y="199"/>
                </a:lnTo>
                <a:lnTo>
                  <a:pt x="808" y="154"/>
                </a:lnTo>
                <a:lnTo>
                  <a:pt x="817" y="154"/>
                </a:lnTo>
                <a:lnTo>
                  <a:pt x="817" y="121"/>
                </a:lnTo>
                <a:lnTo>
                  <a:pt x="852" y="121"/>
                </a:lnTo>
                <a:lnTo>
                  <a:pt x="852" y="154"/>
                </a:lnTo>
                <a:lnTo>
                  <a:pt x="861" y="154"/>
                </a:lnTo>
                <a:lnTo>
                  <a:pt x="861" y="199"/>
                </a:lnTo>
                <a:lnTo>
                  <a:pt x="878" y="199"/>
                </a:lnTo>
                <a:lnTo>
                  <a:pt x="878" y="240"/>
                </a:lnTo>
                <a:lnTo>
                  <a:pt x="889" y="240"/>
                </a:lnTo>
                <a:lnTo>
                  <a:pt x="889" y="159"/>
                </a:lnTo>
                <a:lnTo>
                  <a:pt x="915" y="159"/>
                </a:lnTo>
                <a:lnTo>
                  <a:pt x="915" y="101"/>
                </a:lnTo>
                <a:lnTo>
                  <a:pt x="940" y="101"/>
                </a:lnTo>
                <a:lnTo>
                  <a:pt x="940" y="64"/>
                </a:lnTo>
                <a:lnTo>
                  <a:pt x="990" y="64"/>
                </a:lnTo>
                <a:lnTo>
                  <a:pt x="990" y="101"/>
                </a:lnTo>
                <a:lnTo>
                  <a:pt x="1015" y="101"/>
                </a:lnTo>
                <a:lnTo>
                  <a:pt x="1015" y="159"/>
                </a:lnTo>
                <a:lnTo>
                  <a:pt x="1041" y="159"/>
                </a:lnTo>
                <a:lnTo>
                  <a:pt x="1041" y="240"/>
                </a:lnTo>
                <a:lnTo>
                  <a:pt x="1053" y="240"/>
                </a:lnTo>
                <a:lnTo>
                  <a:pt x="1053" y="199"/>
                </a:lnTo>
                <a:lnTo>
                  <a:pt x="1069" y="199"/>
                </a:lnTo>
                <a:lnTo>
                  <a:pt x="1069" y="154"/>
                </a:lnTo>
                <a:lnTo>
                  <a:pt x="1079" y="154"/>
                </a:lnTo>
                <a:lnTo>
                  <a:pt x="1079" y="121"/>
                </a:lnTo>
                <a:lnTo>
                  <a:pt x="1113" y="121"/>
                </a:lnTo>
                <a:lnTo>
                  <a:pt x="1113" y="154"/>
                </a:lnTo>
                <a:lnTo>
                  <a:pt x="1123" y="154"/>
                </a:lnTo>
                <a:lnTo>
                  <a:pt x="1123" y="199"/>
                </a:lnTo>
                <a:lnTo>
                  <a:pt x="1140" y="199"/>
                </a:lnTo>
                <a:lnTo>
                  <a:pt x="1140" y="240"/>
                </a:lnTo>
                <a:lnTo>
                  <a:pt x="1150" y="240"/>
                </a:lnTo>
                <a:lnTo>
                  <a:pt x="1150" y="159"/>
                </a:lnTo>
                <a:lnTo>
                  <a:pt x="1161" y="159"/>
                </a:lnTo>
                <a:lnTo>
                  <a:pt x="1161" y="126"/>
                </a:lnTo>
                <a:lnTo>
                  <a:pt x="1227" y="126"/>
                </a:lnTo>
                <a:lnTo>
                  <a:pt x="1227" y="159"/>
                </a:lnTo>
                <a:lnTo>
                  <a:pt x="1237" y="159"/>
                </a:lnTo>
                <a:lnTo>
                  <a:pt x="1237" y="293"/>
                </a:lnTo>
                <a:lnTo>
                  <a:pt x="1248" y="293"/>
                </a:lnTo>
                <a:lnTo>
                  <a:pt x="1248" y="234"/>
                </a:lnTo>
                <a:lnTo>
                  <a:pt x="1335" y="234"/>
                </a:lnTo>
                <a:lnTo>
                  <a:pt x="1335" y="264"/>
                </a:lnTo>
                <a:lnTo>
                  <a:pt x="1348" y="264"/>
                </a:lnTo>
                <a:lnTo>
                  <a:pt x="1348" y="211"/>
                </a:lnTo>
                <a:lnTo>
                  <a:pt x="1377" y="211"/>
                </a:lnTo>
                <a:lnTo>
                  <a:pt x="1377" y="182"/>
                </a:lnTo>
                <a:lnTo>
                  <a:pt x="1408" y="182"/>
                </a:lnTo>
                <a:lnTo>
                  <a:pt x="1408" y="264"/>
                </a:lnTo>
                <a:lnTo>
                  <a:pt x="1422" y="264"/>
                </a:lnTo>
                <a:lnTo>
                  <a:pt x="1422" y="293"/>
                </a:lnTo>
                <a:lnTo>
                  <a:pt x="1433" y="293"/>
                </a:lnTo>
                <a:lnTo>
                  <a:pt x="1433" y="244"/>
                </a:lnTo>
                <a:lnTo>
                  <a:pt x="1443" y="244"/>
                </a:lnTo>
                <a:lnTo>
                  <a:pt x="1443" y="177"/>
                </a:lnTo>
                <a:lnTo>
                  <a:pt x="1459" y="177"/>
                </a:lnTo>
                <a:lnTo>
                  <a:pt x="1459" y="108"/>
                </a:lnTo>
                <a:lnTo>
                  <a:pt x="1465" y="108"/>
                </a:lnTo>
                <a:lnTo>
                  <a:pt x="1465" y="39"/>
                </a:lnTo>
                <a:lnTo>
                  <a:pt x="1492" y="39"/>
                </a:lnTo>
                <a:lnTo>
                  <a:pt x="1495" y="108"/>
                </a:lnTo>
                <a:lnTo>
                  <a:pt x="1492" y="108"/>
                </a:lnTo>
                <a:lnTo>
                  <a:pt x="1492" y="177"/>
                </a:lnTo>
                <a:lnTo>
                  <a:pt x="1531" y="177"/>
                </a:lnTo>
                <a:lnTo>
                  <a:pt x="1531" y="124"/>
                </a:lnTo>
                <a:lnTo>
                  <a:pt x="1540" y="124"/>
                </a:lnTo>
                <a:lnTo>
                  <a:pt x="1540" y="43"/>
                </a:lnTo>
                <a:lnTo>
                  <a:pt x="1616" y="43"/>
                </a:lnTo>
                <a:lnTo>
                  <a:pt x="1616" y="124"/>
                </a:lnTo>
                <a:lnTo>
                  <a:pt x="1618" y="124"/>
                </a:lnTo>
                <a:lnTo>
                  <a:pt x="1618" y="172"/>
                </a:lnTo>
                <a:lnTo>
                  <a:pt x="1624" y="172"/>
                </a:lnTo>
                <a:lnTo>
                  <a:pt x="1624" y="84"/>
                </a:lnTo>
                <a:lnTo>
                  <a:pt x="1639" y="84"/>
                </a:lnTo>
                <a:lnTo>
                  <a:pt x="1639" y="51"/>
                </a:lnTo>
                <a:lnTo>
                  <a:pt x="1645" y="51"/>
                </a:lnTo>
                <a:lnTo>
                  <a:pt x="1645" y="0"/>
                </a:lnTo>
                <a:lnTo>
                  <a:pt x="1695" y="0"/>
                </a:lnTo>
                <a:lnTo>
                  <a:pt x="1695" y="51"/>
                </a:lnTo>
                <a:lnTo>
                  <a:pt x="1700" y="51"/>
                </a:lnTo>
                <a:lnTo>
                  <a:pt x="1700" y="84"/>
                </a:lnTo>
                <a:lnTo>
                  <a:pt x="1716" y="84"/>
                </a:lnTo>
                <a:lnTo>
                  <a:pt x="1716" y="243"/>
                </a:lnTo>
                <a:lnTo>
                  <a:pt x="1726" y="243"/>
                </a:lnTo>
                <a:lnTo>
                  <a:pt x="1726" y="159"/>
                </a:lnTo>
                <a:lnTo>
                  <a:pt x="1735" y="159"/>
                </a:lnTo>
                <a:lnTo>
                  <a:pt x="1735" y="132"/>
                </a:lnTo>
                <a:lnTo>
                  <a:pt x="1743" y="132"/>
                </a:lnTo>
                <a:lnTo>
                  <a:pt x="1743" y="105"/>
                </a:lnTo>
                <a:lnTo>
                  <a:pt x="1759" y="105"/>
                </a:lnTo>
                <a:lnTo>
                  <a:pt x="1759" y="78"/>
                </a:lnTo>
                <a:lnTo>
                  <a:pt x="1782" y="78"/>
                </a:lnTo>
                <a:lnTo>
                  <a:pt x="1782" y="105"/>
                </a:lnTo>
                <a:lnTo>
                  <a:pt x="1799" y="105"/>
                </a:lnTo>
                <a:lnTo>
                  <a:pt x="1799" y="132"/>
                </a:lnTo>
                <a:lnTo>
                  <a:pt x="1806" y="132"/>
                </a:lnTo>
                <a:lnTo>
                  <a:pt x="1806" y="159"/>
                </a:lnTo>
                <a:lnTo>
                  <a:pt x="1813" y="159"/>
                </a:lnTo>
                <a:lnTo>
                  <a:pt x="1813" y="293"/>
                </a:lnTo>
                <a:lnTo>
                  <a:pt x="1823" y="293"/>
                </a:lnTo>
                <a:lnTo>
                  <a:pt x="1823" y="264"/>
                </a:lnTo>
                <a:lnTo>
                  <a:pt x="1836" y="264"/>
                </a:lnTo>
                <a:lnTo>
                  <a:pt x="1836" y="211"/>
                </a:lnTo>
                <a:lnTo>
                  <a:pt x="1896" y="211"/>
                </a:lnTo>
                <a:lnTo>
                  <a:pt x="1896" y="264"/>
                </a:lnTo>
                <a:lnTo>
                  <a:pt x="1909" y="264"/>
                </a:lnTo>
                <a:lnTo>
                  <a:pt x="1909" y="293"/>
                </a:lnTo>
                <a:lnTo>
                  <a:pt x="1921" y="293"/>
                </a:lnTo>
                <a:lnTo>
                  <a:pt x="1921" y="180"/>
                </a:lnTo>
                <a:lnTo>
                  <a:pt x="1921" y="180"/>
                </a:lnTo>
                <a:lnTo>
                  <a:pt x="1921" y="122"/>
                </a:lnTo>
                <a:lnTo>
                  <a:pt x="1989" y="122"/>
                </a:lnTo>
                <a:lnTo>
                  <a:pt x="1989" y="159"/>
                </a:lnTo>
                <a:lnTo>
                  <a:pt x="2008" y="159"/>
                </a:lnTo>
                <a:lnTo>
                  <a:pt x="2008" y="253"/>
                </a:lnTo>
                <a:lnTo>
                  <a:pt x="2019" y="253"/>
                </a:lnTo>
                <a:lnTo>
                  <a:pt x="2019" y="224"/>
                </a:lnTo>
                <a:lnTo>
                  <a:pt x="2019" y="224"/>
                </a:lnTo>
                <a:lnTo>
                  <a:pt x="2019" y="161"/>
                </a:lnTo>
                <a:lnTo>
                  <a:pt x="2038" y="174"/>
                </a:lnTo>
                <a:lnTo>
                  <a:pt x="2038" y="134"/>
                </a:lnTo>
                <a:lnTo>
                  <a:pt x="2086" y="134"/>
                </a:lnTo>
                <a:lnTo>
                  <a:pt x="2086" y="174"/>
                </a:lnTo>
                <a:lnTo>
                  <a:pt x="2106" y="161"/>
                </a:lnTo>
                <a:lnTo>
                  <a:pt x="2106" y="218"/>
                </a:lnTo>
                <a:lnTo>
                  <a:pt x="2116" y="218"/>
                </a:lnTo>
                <a:lnTo>
                  <a:pt x="2116" y="159"/>
                </a:lnTo>
                <a:lnTo>
                  <a:pt x="2127" y="159"/>
                </a:lnTo>
                <a:lnTo>
                  <a:pt x="2127" y="126"/>
                </a:lnTo>
                <a:lnTo>
                  <a:pt x="2140" y="126"/>
                </a:lnTo>
                <a:lnTo>
                  <a:pt x="2140" y="90"/>
                </a:lnTo>
                <a:lnTo>
                  <a:pt x="2182" y="90"/>
                </a:lnTo>
                <a:lnTo>
                  <a:pt x="2182" y="126"/>
                </a:lnTo>
                <a:lnTo>
                  <a:pt x="2193" y="126"/>
                </a:lnTo>
                <a:lnTo>
                  <a:pt x="2193" y="159"/>
                </a:lnTo>
                <a:lnTo>
                  <a:pt x="2203" y="159"/>
                </a:lnTo>
                <a:lnTo>
                  <a:pt x="2203" y="260"/>
                </a:lnTo>
                <a:lnTo>
                  <a:pt x="2214" y="260"/>
                </a:lnTo>
                <a:lnTo>
                  <a:pt x="2214" y="234"/>
                </a:lnTo>
                <a:lnTo>
                  <a:pt x="2236" y="234"/>
                </a:lnTo>
                <a:lnTo>
                  <a:pt x="2236" y="176"/>
                </a:lnTo>
                <a:lnTo>
                  <a:pt x="2255" y="176"/>
                </a:lnTo>
                <a:lnTo>
                  <a:pt x="2255" y="125"/>
                </a:lnTo>
                <a:lnTo>
                  <a:pt x="2263" y="125"/>
                </a:lnTo>
                <a:lnTo>
                  <a:pt x="2263" y="176"/>
                </a:lnTo>
                <a:lnTo>
                  <a:pt x="2281" y="176"/>
                </a:lnTo>
                <a:lnTo>
                  <a:pt x="2281" y="234"/>
                </a:lnTo>
                <a:lnTo>
                  <a:pt x="2301"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1"/>
          <p:cNvSpPr>
            <a:spLocks noGrp="1"/>
          </p:cNvSpPr>
          <p:nvPr>
            <p:ph type="title" hasCustomPrompt="1"/>
          </p:nvPr>
        </p:nvSpPr>
        <p:spPr>
          <a:xfrm>
            <a:off x="269302" y="2084187"/>
            <a:ext cx="717133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pic>
        <p:nvPicPr>
          <p:cNvPr id="3" name="Picture 2">
            <a:extLst>
              <a:ext uri="{FF2B5EF4-FFF2-40B4-BE49-F238E27FC236}">
                <a16:creationId xmlns:a16="http://schemas.microsoft.com/office/drawing/2014/main" id="{808568F7-4F45-4989-B2E3-FDB6E8B13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042" y="2470958"/>
            <a:ext cx="2774430" cy="2774430"/>
          </a:xfrm>
          <a:prstGeom prst="rect">
            <a:avLst/>
          </a:prstGeom>
        </p:spPr>
      </p:pic>
    </p:spTree>
    <p:extLst>
      <p:ext uri="{BB962C8B-B14F-4D97-AF65-F5344CB8AC3E}">
        <p14:creationId xmlns:p14="http://schemas.microsoft.com/office/powerpoint/2010/main" val="2021078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Microsoft Cloud Workshop">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C56D8-7E55-4F0C-8E9D-9362AAA1BE8A}"/>
              </a:ext>
            </a:extLst>
          </p:cNvPr>
          <p:cNvSpPr/>
          <p:nvPr userDrawn="1"/>
        </p:nvSpPr>
        <p:spPr>
          <a:xfrm>
            <a:off x="6752004" y="456225"/>
            <a:ext cx="5263783" cy="1421928"/>
          </a:xfrm>
          <a:prstGeom prst="rect">
            <a:avLst/>
          </a:prstGeom>
        </p:spPr>
        <p:txBody>
          <a:bodyPr wrap="square">
            <a:spAutoFit/>
          </a:bodyPr>
          <a:lstStyle/>
          <a:p>
            <a:pPr>
              <a:lnSpc>
                <a:spcPct val="90000"/>
              </a:lnSpc>
            </a:pPr>
            <a:r>
              <a:rPr lang="en-US" sz="4800" b="1" kern="1200" cap="none" spc="-98" baseline="0" dirty="0">
                <a:ln w="3175">
                  <a:noFill/>
                </a:ln>
                <a:solidFill>
                  <a:schemeClr val="tx1"/>
                </a:solidFill>
                <a:effectLst/>
                <a:latin typeface="Segoe UI" panose="020B0502040204020203" pitchFamily="34" charset="0"/>
                <a:ea typeface="+mn-ea"/>
                <a:cs typeface="Segoe UI" panose="020B0502040204020203" pitchFamily="34" charset="0"/>
              </a:rPr>
              <a:t>Microsoft Cloud Workshop</a:t>
            </a:r>
          </a:p>
        </p:txBody>
      </p:sp>
      <p:sp>
        <p:nvSpPr>
          <p:cNvPr id="15" name="Freeform 10">
            <a:extLst>
              <a:ext uri="{FF2B5EF4-FFF2-40B4-BE49-F238E27FC236}">
                <a16:creationId xmlns:a16="http://schemas.microsoft.com/office/drawing/2014/main" id="{E79ACDCA-90B8-4F93-AB30-1088C4082FC4}"/>
              </a:ext>
            </a:extLst>
          </p:cNvPr>
          <p:cNvSpPr>
            <a:spLocks/>
          </p:cNvSpPr>
          <p:nvPr userDrawn="1"/>
        </p:nvSpPr>
        <p:spPr bwMode="auto">
          <a:xfrm>
            <a:off x="269300" y="4471379"/>
            <a:ext cx="12063937" cy="2228238"/>
          </a:xfrm>
          <a:custGeom>
            <a:avLst/>
            <a:gdLst>
              <a:gd name="T0" fmla="*/ 0 w 2301"/>
              <a:gd name="T1" fmla="*/ 122 h 425"/>
              <a:gd name="T2" fmla="*/ 10 w 2301"/>
              <a:gd name="T3" fmla="*/ 293 h 425"/>
              <a:gd name="T4" fmla="*/ 34 w 2301"/>
              <a:gd name="T5" fmla="*/ 211 h 425"/>
              <a:gd name="T6" fmla="*/ 108 w 2301"/>
              <a:gd name="T7" fmla="*/ 293 h 425"/>
              <a:gd name="T8" fmla="*/ 124 w 2301"/>
              <a:gd name="T9" fmla="*/ 132 h 425"/>
              <a:gd name="T10" fmla="*/ 148 w 2301"/>
              <a:gd name="T11" fmla="*/ 78 h 425"/>
              <a:gd name="T12" fmla="*/ 187 w 2301"/>
              <a:gd name="T13" fmla="*/ 132 h 425"/>
              <a:gd name="T14" fmla="*/ 204 w 2301"/>
              <a:gd name="T15" fmla="*/ 243 h 425"/>
              <a:gd name="T16" fmla="*/ 231 w 2301"/>
              <a:gd name="T17" fmla="*/ 51 h 425"/>
              <a:gd name="T18" fmla="*/ 285 w 2301"/>
              <a:gd name="T19" fmla="*/ 51 h 425"/>
              <a:gd name="T20" fmla="*/ 307 w 2301"/>
              <a:gd name="T21" fmla="*/ 172 h 425"/>
              <a:gd name="T22" fmla="*/ 315 w 2301"/>
              <a:gd name="T23" fmla="*/ 43 h 425"/>
              <a:gd name="T24" fmla="*/ 400 w 2301"/>
              <a:gd name="T25" fmla="*/ 177 h 425"/>
              <a:gd name="T26" fmla="*/ 439 w 2301"/>
              <a:gd name="T27" fmla="*/ 39 h 425"/>
              <a:gd name="T28" fmla="*/ 471 w 2301"/>
              <a:gd name="T29" fmla="*/ 177 h 425"/>
              <a:gd name="T30" fmla="*/ 498 w 2301"/>
              <a:gd name="T31" fmla="*/ 293 h 425"/>
              <a:gd name="T32" fmla="*/ 522 w 2301"/>
              <a:gd name="T33" fmla="*/ 182 h 425"/>
              <a:gd name="T34" fmla="*/ 582 w 2301"/>
              <a:gd name="T35" fmla="*/ 264 h 425"/>
              <a:gd name="T36" fmla="*/ 682 w 2301"/>
              <a:gd name="T37" fmla="*/ 293 h 425"/>
              <a:gd name="T38" fmla="*/ 704 w 2301"/>
              <a:gd name="T39" fmla="*/ 126 h 425"/>
              <a:gd name="T40" fmla="*/ 780 w 2301"/>
              <a:gd name="T41" fmla="*/ 240 h 425"/>
              <a:gd name="T42" fmla="*/ 808 w 2301"/>
              <a:gd name="T43" fmla="*/ 154 h 425"/>
              <a:gd name="T44" fmla="*/ 852 w 2301"/>
              <a:gd name="T45" fmla="*/ 154 h 425"/>
              <a:gd name="T46" fmla="*/ 878 w 2301"/>
              <a:gd name="T47" fmla="*/ 240 h 425"/>
              <a:gd name="T48" fmla="*/ 915 w 2301"/>
              <a:gd name="T49" fmla="*/ 101 h 425"/>
              <a:gd name="T50" fmla="*/ 990 w 2301"/>
              <a:gd name="T51" fmla="*/ 101 h 425"/>
              <a:gd name="T52" fmla="*/ 1041 w 2301"/>
              <a:gd name="T53" fmla="*/ 240 h 425"/>
              <a:gd name="T54" fmla="*/ 1069 w 2301"/>
              <a:gd name="T55" fmla="*/ 154 h 425"/>
              <a:gd name="T56" fmla="*/ 1113 w 2301"/>
              <a:gd name="T57" fmla="*/ 154 h 425"/>
              <a:gd name="T58" fmla="*/ 1140 w 2301"/>
              <a:gd name="T59" fmla="*/ 240 h 425"/>
              <a:gd name="T60" fmla="*/ 1161 w 2301"/>
              <a:gd name="T61" fmla="*/ 126 h 425"/>
              <a:gd name="T62" fmla="*/ 1237 w 2301"/>
              <a:gd name="T63" fmla="*/ 293 h 425"/>
              <a:gd name="T64" fmla="*/ 1335 w 2301"/>
              <a:gd name="T65" fmla="*/ 264 h 425"/>
              <a:gd name="T66" fmla="*/ 1377 w 2301"/>
              <a:gd name="T67" fmla="*/ 182 h 425"/>
              <a:gd name="T68" fmla="*/ 1422 w 2301"/>
              <a:gd name="T69" fmla="*/ 293 h 425"/>
              <a:gd name="T70" fmla="*/ 1443 w 2301"/>
              <a:gd name="T71" fmla="*/ 177 h 425"/>
              <a:gd name="T72" fmla="*/ 1465 w 2301"/>
              <a:gd name="T73" fmla="*/ 39 h 425"/>
              <a:gd name="T74" fmla="*/ 1492 w 2301"/>
              <a:gd name="T75" fmla="*/ 177 h 425"/>
              <a:gd name="T76" fmla="*/ 1540 w 2301"/>
              <a:gd name="T77" fmla="*/ 43 h 425"/>
              <a:gd name="T78" fmla="*/ 1618 w 2301"/>
              <a:gd name="T79" fmla="*/ 172 h 425"/>
              <a:gd name="T80" fmla="*/ 1639 w 2301"/>
              <a:gd name="T81" fmla="*/ 51 h 425"/>
              <a:gd name="T82" fmla="*/ 1695 w 2301"/>
              <a:gd name="T83" fmla="*/ 51 h 425"/>
              <a:gd name="T84" fmla="*/ 1716 w 2301"/>
              <a:gd name="T85" fmla="*/ 243 h 425"/>
              <a:gd name="T86" fmla="*/ 1735 w 2301"/>
              <a:gd name="T87" fmla="*/ 132 h 425"/>
              <a:gd name="T88" fmla="*/ 1759 w 2301"/>
              <a:gd name="T89" fmla="*/ 78 h 425"/>
              <a:gd name="T90" fmla="*/ 1799 w 2301"/>
              <a:gd name="T91" fmla="*/ 132 h 425"/>
              <a:gd name="T92" fmla="*/ 1813 w 2301"/>
              <a:gd name="T93" fmla="*/ 293 h 425"/>
              <a:gd name="T94" fmla="*/ 1836 w 2301"/>
              <a:gd name="T95" fmla="*/ 211 h 425"/>
              <a:gd name="T96" fmla="*/ 1909 w 2301"/>
              <a:gd name="T97" fmla="*/ 293 h 425"/>
              <a:gd name="T98" fmla="*/ 1921 w 2301"/>
              <a:gd name="T99" fmla="*/ 122 h 425"/>
              <a:gd name="T100" fmla="*/ 2008 w 2301"/>
              <a:gd name="T101" fmla="*/ 253 h 425"/>
              <a:gd name="T102" fmla="*/ 2019 w 2301"/>
              <a:gd name="T103" fmla="*/ 161 h 425"/>
              <a:gd name="T104" fmla="*/ 2086 w 2301"/>
              <a:gd name="T105" fmla="*/ 174 h 425"/>
              <a:gd name="T106" fmla="*/ 2116 w 2301"/>
              <a:gd name="T107" fmla="*/ 159 h 425"/>
              <a:gd name="T108" fmla="*/ 2140 w 2301"/>
              <a:gd name="T109" fmla="*/ 90 h 425"/>
              <a:gd name="T110" fmla="*/ 2193 w 2301"/>
              <a:gd name="T111" fmla="*/ 159 h 425"/>
              <a:gd name="T112" fmla="*/ 2214 w 2301"/>
              <a:gd name="T113" fmla="*/ 234 h 425"/>
              <a:gd name="T114" fmla="*/ 2255 w 2301"/>
              <a:gd name="T115" fmla="*/ 125 h 425"/>
              <a:gd name="T116" fmla="*/ 2281 w 2301"/>
              <a:gd name="T117"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1" h="425">
                <a:moveTo>
                  <a:pt x="2301" y="234"/>
                </a:moveTo>
                <a:lnTo>
                  <a:pt x="2301" y="425"/>
                </a:lnTo>
                <a:lnTo>
                  <a:pt x="0" y="425"/>
                </a:lnTo>
                <a:lnTo>
                  <a:pt x="0" y="122"/>
                </a:lnTo>
                <a:lnTo>
                  <a:pt x="10" y="122"/>
                </a:lnTo>
                <a:lnTo>
                  <a:pt x="10" y="180"/>
                </a:lnTo>
                <a:lnTo>
                  <a:pt x="10" y="180"/>
                </a:lnTo>
                <a:lnTo>
                  <a:pt x="10" y="293"/>
                </a:lnTo>
                <a:lnTo>
                  <a:pt x="21" y="293"/>
                </a:lnTo>
                <a:lnTo>
                  <a:pt x="21" y="264"/>
                </a:lnTo>
                <a:lnTo>
                  <a:pt x="34" y="264"/>
                </a:lnTo>
                <a:lnTo>
                  <a:pt x="34" y="211"/>
                </a:lnTo>
                <a:lnTo>
                  <a:pt x="94" y="211"/>
                </a:lnTo>
                <a:lnTo>
                  <a:pt x="94" y="264"/>
                </a:lnTo>
                <a:lnTo>
                  <a:pt x="108" y="264"/>
                </a:lnTo>
                <a:lnTo>
                  <a:pt x="108" y="293"/>
                </a:lnTo>
                <a:lnTo>
                  <a:pt x="117" y="293"/>
                </a:lnTo>
                <a:lnTo>
                  <a:pt x="117" y="159"/>
                </a:lnTo>
                <a:lnTo>
                  <a:pt x="124" y="159"/>
                </a:lnTo>
                <a:lnTo>
                  <a:pt x="124" y="132"/>
                </a:lnTo>
                <a:lnTo>
                  <a:pt x="132" y="132"/>
                </a:lnTo>
                <a:lnTo>
                  <a:pt x="132" y="105"/>
                </a:lnTo>
                <a:lnTo>
                  <a:pt x="148" y="105"/>
                </a:lnTo>
                <a:lnTo>
                  <a:pt x="148" y="78"/>
                </a:lnTo>
                <a:lnTo>
                  <a:pt x="171" y="78"/>
                </a:lnTo>
                <a:lnTo>
                  <a:pt x="171" y="105"/>
                </a:lnTo>
                <a:lnTo>
                  <a:pt x="187" y="105"/>
                </a:lnTo>
                <a:lnTo>
                  <a:pt x="187" y="132"/>
                </a:lnTo>
                <a:lnTo>
                  <a:pt x="195" y="132"/>
                </a:lnTo>
                <a:lnTo>
                  <a:pt x="195" y="159"/>
                </a:lnTo>
                <a:lnTo>
                  <a:pt x="204" y="159"/>
                </a:lnTo>
                <a:lnTo>
                  <a:pt x="204" y="243"/>
                </a:lnTo>
                <a:lnTo>
                  <a:pt x="215" y="243"/>
                </a:lnTo>
                <a:lnTo>
                  <a:pt x="215" y="84"/>
                </a:lnTo>
                <a:lnTo>
                  <a:pt x="231" y="84"/>
                </a:lnTo>
                <a:lnTo>
                  <a:pt x="231" y="51"/>
                </a:lnTo>
                <a:lnTo>
                  <a:pt x="235" y="51"/>
                </a:lnTo>
                <a:lnTo>
                  <a:pt x="235" y="0"/>
                </a:lnTo>
                <a:lnTo>
                  <a:pt x="285" y="0"/>
                </a:lnTo>
                <a:lnTo>
                  <a:pt x="285" y="51"/>
                </a:lnTo>
                <a:lnTo>
                  <a:pt x="291" y="51"/>
                </a:lnTo>
                <a:lnTo>
                  <a:pt x="291" y="84"/>
                </a:lnTo>
                <a:lnTo>
                  <a:pt x="307" y="84"/>
                </a:lnTo>
                <a:lnTo>
                  <a:pt x="307" y="172"/>
                </a:lnTo>
                <a:lnTo>
                  <a:pt x="313" y="172"/>
                </a:lnTo>
                <a:lnTo>
                  <a:pt x="313" y="124"/>
                </a:lnTo>
                <a:lnTo>
                  <a:pt x="315" y="124"/>
                </a:lnTo>
                <a:lnTo>
                  <a:pt x="315" y="43"/>
                </a:lnTo>
                <a:lnTo>
                  <a:pt x="390" y="43"/>
                </a:lnTo>
                <a:lnTo>
                  <a:pt x="390" y="124"/>
                </a:lnTo>
                <a:lnTo>
                  <a:pt x="400" y="124"/>
                </a:lnTo>
                <a:lnTo>
                  <a:pt x="400" y="177"/>
                </a:lnTo>
                <a:lnTo>
                  <a:pt x="438" y="177"/>
                </a:lnTo>
                <a:lnTo>
                  <a:pt x="438" y="108"/>
                </a:lnTo>
                <a:lnTo>
                  <a:pt x="435" y="108"/>
                </a:lnTo>
                <a:lnTo>
                  <a:pt x="439" y="39"/>
                </a:lnTo>
                <a:lnTo>
                  <a:pt x="466" y="39"/>
                </a:lnTo>
                <a:lnTo>
                  <a:pt x="466" y="108"/>
                </a:lnTo>
                <a:lnTo>
                  <a:pt x="471" y="108"/>
                </a:lnTo>
                <a:lnTo>
                  <a:pt x="471" y="177"/>
                </a:lnTo>
                <a:lnTo>
                  <a:pt x="488" y="177"/>
                </a:lnTo>
                <a:lnTo>
                  <a:pt x="488" y="244"/>
                </a:lnTo>
                <a:lnTo>
                  <a:pt x="498" y="244"/>
                </a:lnTo>
                <a:lnTo>
                  <a:pt x="498" y="293"/>
                </a:lnTo>
                <a:lnTo>
                  <a:pt x="508" y="293"/>
                </a:lnTo>
                <a:lnTo>
                  <a:pt x="508" y="264"/>
                </a:lnTo>
                <a:lnTo>
                  <a:pt x="522" y="264"/>
                </a:lnTo>
                <a:lnTo>
                  <a:pt x="522" y="182"/>
                </a:lnTo>
                <a:lnTo>
                  <a:pt x="554" y="182"/>
                </a:lnTo>
                <a:lnTo>
                  <a:pt x="554" y="211"/>
                </a:lnTo>
                <a:lnTo>
                  <a:pt x="582" y="211"/>
                </a:lnTo>
                <a:lnTo>
                  <a:pt x="582" y="264"/>
                </a:lnTo>
                <a:lnTo>
                  <a:pt x="595" y="264"/>
                </a:lnTo>
                <a:lnTo>
                  <a:pt x="595" y="234"/>
                </a:lnTo>
                <a:lnTo>
                  <a:pt x="682" y="234"/>
                </a:lnTo>
                <a:lnTo>
                  <a:pt x="682" y="293"/>
                </a:lnTo>
                <a:lnTo>
                  <a:pt x="693" y="293"/>
                </a:lnTo>
                <a:lnTo>
                  <a:pt x="693" y="159"/>
                </a:lnTo>
                <a:lnTo>
                  <a:pt x="704" y="159"/>
                </a:lnTo>
                <a:lnTo>
                  <a:pt x="704" y="126"/>
                </a:lnTo>
                <a:lnTo>
                  <a:pt x="769" y="126"/>
                </a:lnTo>
                <a:lnTo>
                  <a:pt x="769" y="159"/>
                </a:lnTo>
                <a:lnTo>
                  <a:pt x="780" y="159"/>
                </a:lnTo>
                <a:lnTo>
                  <a:pt x="780" y="240"/>
                </a:lnTo>
                <a:lnTo>
                  <a:pt x="791" y="240"/>
                </a:lnTo>
                <a:lnTo>
                  <a:pt x="791" y="199"/>
                </a:lnTo>
                <a:lnTo>
                  <a:pt x="808" y="199"/>
                </a:lnTo>
                <a:lnTo>
                  <a:pt x="808" y="154"/>
                </a:lnTo>
                <a:lnTo>
                  <a:pt x="817" y="154"/>
                </a:lnTo>
                <a:lnTo>
                  <a:pt x="817" y="121"/>
                </a:lnTo>
                <a:lnTo>
                  <a:pt x="852" y="121"/>
                </a:lnTo>
                <a:lnTo>
                  <a:pt x="852" y="154"/>
                </a:lnTo>
                <a:lnTo>
                  <a:pt x="861" y="154"/>
                </a:lnTo>
                <a:lnTo>
                  <a:pt x="861" y="199"/>
                </a:lnTo>
                <a:lnTo>
                  <a:pt x="878" y="199"/>
                </a:lnTo>
                <a:lnTo>
                  <a:pt x="878" y="240"/>
                </a:lnTo>
                <a:lnTo>
                  <a:pt x="889" y="240"/>
                </a:lnTo>
                <a:lnTo>
                  <a:pt x="889" y="159"/>
                </a:lnTo>
                <a:lnTo>
                  <a:pt x="915" y="159"/>
                </a:lnTo>
                <a:lnTo>
                  <a:pt x="915" y="101"/>
                </a:lnTo>
                <a:lnTo>
                  <a:pt x="940" y="101"/>
                </a:lnTo>
                <a:lnTo>
                  <a:pt x="940" y="64"/>
                </a:lnTo>
                <a:lnTo>
                  <a:pt x="990" y="64"/>
                </a:lnTo>
                <a:lnTo>
                  <a:pt x="990" y="101"/>
                </a:lnTo>
                <a:lnTo>
                  <a:pt x="1015" y="101"/>
                </a:lnTo>
                <a:lnTo>
                  <a:pt x="1015" y="159"/>
                </a:lnTo>
                <a:lnTo>
                  <a:pt x="1041" y="159"/>
                </a:lnTo>
                <a:lnTo>
                  <a:pt x="1041" y="240"/>
                </a:lnTo>
                <a:lnTo>
                  <a:pt x="1053" y="240"/>
                </a:lnTo>
                <a:lnTo>
                  <a:pt x="1053" y="199"/>
                </a:lnTo>
                <a:lnTo>
                  <a:pt x="1069" y="199"/>
                </a:lnTo>
                <a:lnTo>
                  <a:pt x="1069" y="154"/>
                </a:lnTo>
                <a:lnTo>
                  <a:pt x="1079" y="154"/>
                </a:lnTo>
                <a:lnTo>
                  <a:pt x="1079" y="121"/>
                </a:lnTo>
                <a:lnTo>
                  <a:pt x="1113" y="121"/>
                </a:lnTo>
                <a:lnTo>
                  <a:pt x="1113" y="154"/>
                </a:lnTo>
                <a:lnTo>
                  <a:pt x="1123" y="154"/>
                </a:lnTo>
                <a:lnTo>
                  <a:pt x="1123" y="199"/>
                </a:lnTo>
                <a:lnTo>
                  <a:pt x="1140" y="199"/>
                </a:lnTo>
                <a:lnTo>
                  <a:pt x="1140" y="240"/>
                </a:lnTo>
                <a:lnTo>
                  <a:pt x="1150" y="240"/>
                </a:lnTo>
                <a:lnTo>
                  <a:pt x="1150" y="159"/>
                </a:lnTo>
                <a:lnTo>
                  <a:pt x="1161" y="159"/>
                </a:lnTo>
                <a:lnTo>
                  <a:pt x="1161" y="126"/>
                </a:lnTo>
                <a:lnTo>
                  <a:pt x="1227" y="126"/>
                </a:lnTo>
                <a:lnTo>
                  <a:pt x="1227" y="159"/>
                </a:lnTo>
                <a:lnTo>
                  <a:pt x="1237" y="159"/>
                </a:lnTo>
                <a:lnTo>
                  <a:pt x="1237" y="293"/>
                </a:lnTo>
                <a:lnTo>
                  <a:pt x="1248" y="293"/>
                </a:lnTo>
                <a:lnTo>
                  <a:pt x="1248" y="234"/>
                </a:lnTo>
                <a:lnTo>
                  <a:pt x="1335" y="234"/>
                </a:lnTo>
                <a:lnTo>
                  <a:pt x="1335" y="264"/>
                </a:lnTo>
                <a:lnTo>
                  <a:pt x="1348" y="264"/>
                </a:lnTo>
                <a:lnTo>
                  <a:pt x="1348" y="211"/>
                </a:lnTo>
                <a:lnTo>
                  <a:pt x="1377" y="211"/>
                </a:lnTo>
                <a:lnTo>
                  <a:pt x="1377" y="182"/>
                </a:lnTo>
                <a:lnTo>
                  <a:pt x="1408" y="182"/>
                </a:lnTo>
                <a:lnTo>
                  <a:pt x="1408" y="264"/>
                </a:lnTo>
                <a:lnTo>
                  <a:pt x="1422" y="264"/>
                </a:lnTo>
                <a:lnTo>
                  <a:pt x="1422" y="293"/>
                </a:lnTo>
                <a:lnTo>
                  <a:pt x="1433" y="293"/>
                </a:lnTo>
                <a:lnTo>
                  <a:pt x="1433" y="244"/>
                </a:lnTo>
                <a:lnTo>
                  <a:pt x="1443" y="244"/>
                </a:lnTo>
                <a:lnTo>
                  <a:pt x="1443" y="177"/>
                </a:lnTo>
                <a:lnTo>
                  <a:pt x="1459" y="177"/>
                </a:lnTo>
                <a:lnTo>
                  <a:pt x="1459" y="108"/>
                </a:lnTo>
                <a:lnTo>
                  <a:pt x="1465" y="108"/>
                </a:lnTo>
                <a:lnTo>
                  <a:pt x="1465" y="39"/>
                </a:lnTo>
                <a:lnTo>
                  <a:pt x="1492" y="39"/>
                </a:lnTo>
                <a:lnTo>
                  <a:pt x="1495" y="108"/>
                </a:lnTo>
                <a:lnTo>
                  <a:pt x="1492" y="108"/>
                </a:lnTo>
                <a:lnTo>
                  <a:pt x="1492" y="177"/>
                </a:lnTo>
                <a:lnTo>
                  <a:pt x="1531" y="177"/>
                </a:lnTo>
                <a:lnTo>
                  <a:pt x="1531" y="124"/>
                </a:lnTo>
                <a:lnTo>
                  <a:pt x="1540" y="124"/>
                </a:lnTo>
                <a:lnTo>
                  <a:pt x="1540" y="43"/>
                </a:lnTo>
                <a:lnTo>
                  <a:pt x="1616" y="43"/>
                </a:lnTo>
                <a:lnTo>
                  <a:pt x="1616" y="124"/>
                </a:lnTo>
                <a:lnTo>
                  <a:pt x="1618" y="124"/>
                </a:lnTo>
                <a:lnTo>
                  <a:pt x="1618" y="172"/>
                </a:lnTo>
                <a:lnTo>
                  <a:pt x="1624" y="172"/>
                </a:lnTo>
                <a:lnTo>
                  <a:pt x="1624" y="84"/>
                </a:lnTo>
                <a:lnTo>
                  <a:pt x="1639" y="84"/>
                </a:lnTo>
                <a:lnTo>
                  <a:pt x="1639" y="51"/>
                </a:lnTo>
                <a:lnTo>
                  <a:pt x="1645" y="51"/>
                </a:lnTo>
                <a:lnTo>
                  <a:pt x="1645" y="0"/>
                </a:lnTo>
                <a:lnTo>
                  <a:pt x="1695" y="0"/>
                </a:lnTo>
                <a:lnTo>
                  <a:pt x="1695" y="51"/>
                </a:lnTo>
                <a:lnTo>
                  <a:pt x="1700" y="51"/>
                </a:lnTo>
                <a:lnTo>
                  <a:pt x="1700" y="84"/>
                </a:lnTo>
                <a:lnTo>
                  <a:pt x="1716" y="84"/>
                </a:lnTo>
                <a:lnTo>
                  <a:pt x="1716" y="243"/>
                </a:lnTo>
                <a:lnTo>
                  <a:pt x="1726" y="243"/>
                </a:lnTo>
                <a:lnTo>
                  <a:pt x="1726" y="159"/>
                </a:lnTo>
                <a:lnTo>
                  <a:pt x="1735" y="159"/>
                </a:lnTo>
                <a:lnTo>
                  <a:pt x="1735" y="132"/>
                </a:lnTo>
                <a:lnTo>
                  <a:pt x="1743" y="132"/>
                </a:lnTo>
                <a:lnTo>
                  <a:pt x="1743" y="105"/>
                </a:lnTo>
                <a:lnTo>
                  <a:pt x="1759" y="105"/>
                </a:lnTo>
                <a:lnTo>
                  <a:pt x="1759" y="78"/>
                </a:lnTo>
                <a:lnTo>
                  <a:pt x="1782" y="78"/>
                </a:lnTo>
                <a:lnTo>
                  <a:pt x="1782" y="105"/>
                </a:lnTo>
                <a:lnTo>
                  <a:pt x="1799" y="105"/>
                </a:lnTo>
                <a:lnTo>
                  <a:pt x="1799" y="132"/>
                </a:lnTo>
                <a:lnTo>
                  <a:pt x="1806" y="132"/>
                </a:lnTo>
                <a:lnTo>
                  <a:pt x="1806" y="159"/>
                </a:lnTo>
                <a:lnTo>
                  <a:pt x="1813" y="159"/>
                </a:lnTo>
                <a:lnTo>
                  <a:pt x="1813" y="293"/>
                </a:lnTo>
                <a:lnTo>
                  <a:pt x="1823" y="293"/>
                </a:lnTo>
                <a:lnTo>
                  <a:pt x="1823" y="264"/>
                </a:lnTo>
                <a:lnTo>
                  <a:pt x="1836" y="264"/>
                </a:lnTo>
                <a:lnTo>
                  <a:pt x="1836" y="211"/>
                </a:lnTo>
                <a:lnTo>
                  <a:pt x="1896" y="211"/>
                </a:lnTo>
                <a:lnTo>
                  <a:pt x="1896" y="264"/>
                </a:lnTo>
                <a:lnTo>
                  <a:pt x="1909" y="264"/>
                </a:lnTo>
                <a:lnTo>
                  <a:pt x="1909" y="293"/>
                </a:lnTo>
                <a:lnTo>
                  <a:pt x="1921" y="293"/>
                </a:lnTo>
                <a:lnTo>
                  <a:pt x="1921" y="180"/>
                </a:lnTo>
                <a:lnTo>
                  <a:pt x="1921" y="180"/>
                </a:lnTo>
                <a:lnTo>
                  <a:pt x="1921" y="122"/>
                </a:lnTo>
                <a:lnTo>
                  <a:pt x="1989" y="122"/>
                </a:lnTo>
                <a:lnTo>
                  <a:pt x="1989" y="159"/>
                </a:lnTo>
                <a:lnTo>
                  <a:pt x="2008" y="159"/>
                </a:lnTo>
                <a:lnTo>
                  <a:pt x="2008" y="253"/>
                </a:lnTo>
                <a:lnTo>
                  <a:pt x="2019" y="253"/>
                </a:lnTo>
                <a:lnTo>
                  <a:pt x="2019" y="224"/>
                </a:lnTo>
                <a:lnTo>
                  <a:pt x="2019" y="224"/>
                </a:lnTo>
                <a:lnTo>
                  <a:pt x="2019" y="161"/>
                </a:lnTo>
                <a:lnTo>
                  <a:pt x="2038" y="174"/>
                </a:lnTo>
                <a:lnTo>
                  <a:pt x="2038" y="134"/>
                </a:lnTo>
                <a:lnTo>
                  <a:pt x="2086" y="134"/>
                </a:lnTo>
                <a:lnTo>
                  <a:pt x="2086" y="174"/>
                </a:lnTo>
                <a:lnTo>
                  <a:pt x="2106" y="161"/>
                </a:lnTo>
                <a:lnTo>
                  <a:pt x="2106" y="218"/>
                </a:lnTo>
                <a:lnTo>
                  <a:pt x="2116" y="218"/>
                </a:lnTo>
                <a:lnTo>
                  <a:pt x="2116" y="159"/>
                </a:lnTo>
                <a:lnTo>
                  <a:pt x="2127" y="159"/>
                </a:lnTo>
                <a:lnTo>
                  <a:pt x="2127" y="126"/>
                </a:lnTo>
                <a:lnTo>
                  <a:pt x="2140" y="126"/>
                </a:lnTo>
                <a:lnTo>
                  <a:pt x="2140" y="90"/>
                </a:lnTo>
                <a:lnTo>
                  <a:pt x="2182" y="90"/>
                </a:lnTo>
                <a:lnTo>
                  <a:pt x="2182" y="126"/>
                </a:lnTo>
                <a:lnTo>
                  <a:pt x="2193" y="126"/>
                </a:lnTo>
                <a:lnTo>
                  <a:pt x="2193" y="159"/>
                </a:lnTo>
                <a:lnTo>
                  <a:pt x="2203" y="159"/>
                </a:lnTo>
                <a:lnTo>
                  <a:pt x="2203" y="260"/>
                </a:lnTo>
                <a:lnTo>
                  <a:pt x="2214" y="260"/>
                </a:lnTo>
                <a:lnTo>
                  <a:pt x="2214" y="234"/>
                </a:lnTo>
                <a:lnTo>
                  <a:pt x="2236" y="234"/>
                </a:lnTo>
                <a:lnTo>
                  <a:pt x="2236" y="176"/>
                </a:lnTo>
                <a:lnTo>
                  <a:pt x="2255" y="176"/>
                </a:lnTo>
                <a:lnTo>
                  <a:pt x="2255" y="125"/>
                </a:lnTo>
                <a:lnTo>
                  <a:pt x="2263" y="125"/>
                </a:lnTo>
                <a:lnTo>
                  <a:pt x="2263" y="176"/>
                </a:lnTo>
                <a:lnTo>
                  <a:pt x="2281" y="176"/>
                </a:lnTo>
                <a:lnTo>
                  <a:pt x="2281" y="234"/>
                </a:lnTo>
                <a:lnTo>
                  <a:pt x="2301"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1"/>
          <p:cNvSpPr>
            <a:spLocks noGrp="1"/>
          </p:cNvSpPr>
          <p:nvPr>
            <p:ph type="title" hasCustomPrompt="1"/>
          </p:nvPr>
        </p:nvSpPr>
        <p:spPr>
          <a:xfrm>
            <a:off x="269302" y="2084187"/>
            <a:ext cx="717133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pic>
        <p:nvPicPr>
          <p:cNvPr id="3" name="Picture 2">
            <a:extLst>
              <a:ext uri="{FF2B5EF4-FFF2-40B4-BE49-F238E27FC236}">
                <a16:creationId xmlns:a16="http://schemas.microsoft.com/office/drawing/2014/main" id="{808568F7-4F45-4989-B2E3-FDB6E8B13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042" y="2470958"/>
            <a:ext cx="2774430" cy="2774430"/>
          </a:xfrm>
          <a:prstGeom prst="rect">
            <a:avLst/>
          </a:prstGeom>
        </p:spPr>
      </p:pic>
    </p:spTree>
    <p:extLst>
      <p:ext uri="{BB962C8B-B14F-4D97-AF65-F5344CB8AC3E}">
        <p14:creationId xmlns:p14="http://schemas.microsoft.com/office/powerpoint/2010/main" val="100888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2556898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4004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62602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34" y="291112"/>
            <a:ext cx="11494682" cy="896518"/>
          </a:xfrm>
        </p:spPr>
        <p:txBody>
          <a:bodyPr/>
          <a:lstStyle>
            <a:lvl1pPr>
              <a:defRPr sz="4264">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47"/>
            <a:ext cx="10757098" cy="1441702"/>
          </a:xfrm>
        </p:spPr>
        <p:txBody>
          <a:bodyPr/>
          <a:lstStyle>
            <a:lvl1pPr>
              <a:defRPr sz="1912">
                <a:gradFill>
                  <a:gsLst>
                    <a:gs pos="1250">
                      <a:schemeClr val="tx1"/>
                    </a:gs>
                    <a:gs pos="100000">
                      <a:schemeClr val="tx1"/>
                    </a:gs>
                  </a:gsLst>
                  <a:lin ang="5400000" scaled="0"/>
                </a:gradFill>
                <a:latin typeface="+mn-lt"/>
              </a:defRPr>
            </a:lvl1pPr>
            <a:lvl2pPr>
              <a:defRPr sz="1765"/>
            </a:lvl2pPr>
            <a:lvl3pPr>
              <a:defRPr sz="1471"/>
            </a:lvl3pPr>
            <a:lvl4pPr>
              <a:defRPr sz="1324"/>
            </a:lvl4pPr>
            <a:lvl5pPr>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172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7599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7597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6559658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53132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07312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780426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3321375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586957060"/>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536667080"/>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8140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ue">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727700"/>
          </a:xfrm>
        </p:spPr>
        <p:txBody>
          <a:bodyPr/>
          <a:lstStyle>
            <a:lvl1pPr marL="0" indent="0">
              <a:buNone/>
              <a:defRPr/>
            </a:lvl1pPr>
          </a:lstStyle>
          <a:p>
            <a:endParaRPr lang="en-US" dirty="0"/>
          </a:p>
        </p:txBody>
      </p:sp>
      <p:sp>
        <p:nvSpPr>
          <p:cNvPr id="5" name="Title 4"/>
          <p:cNvSpPr>
            <a:spLocks noGrp="1"/>
          </p:cNvSpPr>
          <p:nvPr>
            <p:ph type="title"/>
          </p:nvPr>
        </p:nvSpPr>
        <p:spPr>
          <a:xfrm>
            <a:off x="268927" y="301603"/>
            <a:ext cx="5378861" cy="899665"/>
          </a:xfrm>
        </p:spPr>
        <p:txBody>
          <a:bodyPr/>
          <a:lstStyle>
            <a:lvl1pPr>
              <a:defRPr sz="5882">
                <a:gradFill>
                  <a:gsLst>
                    <a:gs pos="8850">
                      <a:srgbClr val="FFFFFF"/>
                    </a:gs>
                    <a:gs pos="34000">
                      <a:srgbClr val="FFFFFF"/>
                    </a:gs>
                  </a:gsLst>
                  <a:lin ang="5400000" scaled="0"/>
                </a:gradFill>
              </a:defRPr>
            </a:lvl1pPr>
          </a:lstStyle>
          <a:p>
            <a:r>
              <a:rPr lang="en-US"/>
              <a:t>Click to edit Master title style</a:t>
            </a:r>
          </a:p>
        </p:txBody>
      </p:sp>
    </p:spTree>
    <p:extLst>
      <p:ext uri="{BB962C8B-B14F-4D97-AF65-F5344CB8AC3E}">
        <p14:creationId xmlns:p14="http://schemas.microsoft.com/office/powerpoint/2010/main" val="3684521111"/>
      </p:ext>
    </p:extLst>
  </p:cSld>
  <p:clrMapOvr>
    <a:masterClrMapping/>
  </p:clrMapOvr>
  <p:transition>
    <p:fade/>
  </p:transition>
  <p:extLst>
    <p:ext uri="{DCECCB84-F9BA-43D5-87BE-67443E8EF086}">
      <p15:sldGuideLst xmlns:p15="http://schemas.microsoft.com/office/powerpoint/2012/main">
        <p15:guide id="1" orient="horz" pos="4104">
          <p15:clr>
            <a:srgbClr val="C35EA4"/>
          </p15:clr>
        </p15:guide>
        <p15:guide id="2" pos="288">
          <p15:clr>
            <a:srgbClr val="C35EA4"/>
          </p15:clr>
        </p15:guide>
        <p15:guide id="3" orient="horz" pos="302">
          <p15:clr>
            <a:srgbClr val="C35EA4"/>
          </p15:clr>
        </p15:guide>
        <p15:guide id="4" pos="754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575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1294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00850314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979960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ox &amp; Photo">
    <p:bg bwMode="ltGray">
      <p:bgPr>
        <a:solidFill>
          <a:schemeClr val="accent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727700"/>
          </a:xfrm>
        </p:spPr>
        <p:txBody>
          <a:bodyPr/>
          <a:lstStyle/>
          <a:p>
            <a:endParaRPr lang="en-US" dirty="0"/>
          </a:p>
        </p:txBody>
      </p:sp>
      <p:sp>
        <p:nvSpPr>
          <p:cNvPr id="2" name="Title 1"/>
          <p:cNvSpPr>
            <a:spLocks noGrp="1"/>
          </p:cNvSpPr>
          <p:nvPr>
            <p:ph type="title"/>
          </p:nvPr>
        </p:nvSpPr>
        <p:spPr>
          <a:xfrm>
            <a:off x="268927" y="1187620"/>
            <a:ext cx="4482436" cy="4482760"/>
          </a:xfrm>
        </p:spPr>
        <p:txBody>
          <a:bodyPr/>
          <a:lstStyle>
            <a:lvl1pPr>
              <a:defRPr sz="4705"/>
            </a:lvl1pPr>
          </a:lstStyle>
          <a:p>
            <a:r>
              <a:rPr lang="en-US"/>
              <a:t>Click to edit Master title style</a:t>
            </a:r>
          </a:p>
        </p:txBody>
      </p:sp>
    </p:spTree>
    <p:extLst>
      <p:ext uri="{BB962C8B-B14F-4D97-AF65-F5344CB8AC3E}">
        <p14:creationId xmlns:p14="http://schemas.microsoft.com/office/powerpoint/2010/main" val="12574126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
        <p:nvSpPr>
          <p:cNvPr id="4" name="Rectangle 3"/>
          <p:cNvSpPr/>
          <p:nvPr userDrawn="1"/>
        </p:nvSpPr>
        <p:spPr bwMode="auto">
          <a:xfrm>
            <a:off x="4559300" y="6502400"/>
            <a:ext cx="3378200" cy="35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33993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Title Only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
        <p:nvSpPr>
          <p:cNvPr id="3" name="Rectangle 2"/>
          <p:cNvSpPr/>
          <p:nvPr userDrawn="1"/>
        </p:nvSpPr>
        <p:spPr bwMode="auto">
          <a:xfrm>
            <a:off x="4483100" y="6477000"/>
            <a:ext cx="3149600"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856484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2783" y="1725532"/>
            <a:ext cx="3406434" cy="3406937"/>
          </a:xfrm>
        </p:spPr>
        <p:txBody>
          <a:bodyPr/>
          <a:lstStyle>
            <a:lvl1pPr>
              <a:defRPr>
                <a:gradFill>
                  <a:gsLst>
                    <a:gs pos="26549">
                      <a:schemeClr val="tx1"/>
                    </a:gs>
                    <a:gs pos="57000">
                      <a:schemeClr val="tx1"/>
                    </a:gs>
                  </a:gsLst>
                  <a:lin ang="5400000" scaled="0"/>
                </a:gradFill>
              </a:defRPr>
            </a:lvl1pPr>
          </a:lstStyle>
          <a:p>
            <a:r>
              <a:rPr lang="en-US"/>
              <a:t>Click to edit Master title style </a:t>
            </a:r>
          </a:p>
        </p:txBody>
      </p:sp>
      <p:sp>
        <p:nvSpPr>
          <p:cNvPr id="3" name="Rectangle 2"/>
          <p:cNvSpPr/>
          <p:nvPr userDrawn="1"/>
        </p:nvSpPr>
        <p:spPr bwMode="auto">
          <a:xfrm>
            <a:off x="3854938" y="1187620"/>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7799217" y="5132469"/>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3854938" y="5132469"/>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7799217" y="1187620"/>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605257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8 Categories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gradFill>
                  <a:gsLst>
                    <a:gs pos="4425">
                      <a:schemeClr val="tx1"/>
                    </a:gs>
                    <a:gs pos="20000">
                      <a:schemeClr val="tx1"/>
                    </a:gs>
                  </a:gsLst>
                  <a:lin ang="5400000" scaled="0"/>
                </a:gradFill>
              </a:defRPr>
            </a:lvl1pPr>
          </a:lstStyle>
          <a:p>
            <a:r>
              <a:rPr lang="en-US"/>
              <a:t>Click to edit Master title style</a:t>
            </a:r>
          </a:p>
        </p:txBody>
      </p:sp>
      <p:sp>
        <p:nvSpPr>
          <p:cNvPr id="22" name="Text Placeholder 26"/>
          <p:cNvSpPr>
            <a:spLocks noGrp="1"/>
          </p:cNvSpPr>
          <p:nvPr>
            <p:ph type="body" sz="quarter" idx="38" hasCustomPrompt="1"/>
          </p:nvPr>
        </p:nvSpPr>
        <p:spPr>
          <a:xfrm>
            <a:off x="273849" y="4056269"/>
            <a:ext cx="2689274" cy="2510690"/>
          </a:xfrm>
          <a:prstGeom prst="rect">
            <a:avLst/>
          </a:prstGeom>
          <a:solidFill>
            <a:srgbClr val="00188F"/>
          </a:solidFill>
        </p:spPr>
        <p:txBody>
          <a:bodyPr lIns="182880" tIns="146304" rIns="182880" bIns="146304">
            <a:noAutofit/>
          </a:bodyPr>
          <a:lstStyle>
            <a:lvl1pPr marL="0" indent="0">
              <a:lnSpc>
                <a:spcPct val="90000"/>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3" name="Text Placeholder 26"/>
          <p:cNvSpPr>
            <a:spLocks noGrp="1"/>
          </p:cNvSpPr>
          <p:nvPr>
            <p:ph type="body" sz="quarter" idx="39" hasCustomPrompt="1"/>
          </p:nvPr>
        </p:nvSpPr>
        <p:spPr>
          <a:xfrm>
            <a:off x="3082814" y="4056271"/>
            <a:ext cx="2688994" cy="2510662"/>
          </a:xfrm>
          <a:prstGeom prst="rect">
            <a:avLst/>
          </a:prstGeom>
          <a:solidFill>
            <a:srgbClr val="00188F"/>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4" name="Text Placeholder 26"/>
          <p:cNvSpPr>
            <a:spLocks noGrp="1"/>
          </p:cNvSpPr>
          <p:nvPr>
            <p:ph type="body" sz="quarter" idx="41" hasCustomPrompt="1"/>
          </p:nvPr>
        </p:nvSpPr>
        <p:spPr>
          <a:xfrm>
            <a:off x="8700185" y="4056271"/>
            <a:ext cx="2688994" cy="2510662"/>
          </a:xfrm>
          <a:prstGeom prst="rect">
            <a:avLst/>
          </a:prstGeom>
          <a:solidFill>
            <a:srgbClr val="00188F"/>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5" name="Text Placeholder 26"/>
          <p:cNvSpPr>
            <a:spLocks noGrp="1"/>
          </p:cNvSpPr>
          <p:nvPr>
            <p:ph type="body" sz="quarter" idx="42" hasCustomPrompt="1"/>
          </p:nvPr>
        </p:nvSpPr>
        <p:spPr>
          <a:xfrm>
            <a:off x="5891499" y="4056271"/>
            <a:ext cx="2688994" cy="2510662"/>
          </a:xfrm>
          <a:prstGeom prst="rect">
            <a:avLst/>
          </a:prstGeom>
          <a:solidFill>
            <a:srgbClr val="00188F"/>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6" name="Text Placeholder 26"/>
          <p:cNvSpPr>
            <a:spLocks noGrp="1"/>
          </p:cNvSpPr>
          <p:nvPr>
            <p:ph type="body" sz="quarter" idx="29" hasCustomPrompt="1"/>
          </p:nvPr>
        </p:nvSpPr>
        <p:spPr>
          <a:xfrm>
            <a:off x="273849" y="1249596"/>
            <a:ext cx="268927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7" name="Text Placeholder 26"/>
          <p:cNvSpPr>
            <a:spLocks noGrp="1"/>
          </p:cNvSpPr>
          <p:nvPr>
            <p:ph type="body" sz="quarter" idx="30" hasCustomPrompt="1"/>
          </p:nvPr>
        </p:nvSpPr>
        <p:spPr>
          <a:xfrm>
            <a:off x="3082731"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8" name="Text Placeholder 26"/>
          <p:cNvSpPr>
            <a:spLocks noGrp="1"/>
          </p:cNvSpPr>
          <p:nvPr>
            <p:ph type="body" sz="quarter" idx="32" hasCustomPrompt="1"/>
          </p:nvPr>
        </p:nvSpPr>
        <p:spPr>
          <a:xfrm>
            <a:off x="5891333"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
        <p:nvSpPr>
          <p:cNvPr id="29" name="Text Placeholder 26"/>
          <p:cNvSpPr>
            <a:spLocks noGrp="1"/>
          </p:cNvSpPr>
          <p:nvPr>
            <p:ph type="body" sz="quarter" idx="33" hasCustomPrompt="1"/>
          </p:nvPr>
        </p:nvSpPr>
        <p:spPr>
          <a:xfrm>
            <a:off x="8699935"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a:t>Click to edit </a:t>
            </a:r>
            <a:br>
              <a:rPr lang="en-US"/>
            </a:br>
            <a:r>
              <a:rPr lang="en-US"/>
              <a:t>Master text styles</a:t>
            </a:r>
          </a:p>
        </p:txBody>
      </p:sp>
    </p:spTree>
    <p:extLst>
      <p:ext uri="{BB962C8B-B14F-4D97-AF65-F5344CB8AC3E}">
        <p14:creationId xmlns:p14="http://schemas.microsoft.com/office/powerpoint/2010/main" val="5791814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7" y="291111"/>
            <a:ext cx="11655841"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80"/>
            <a:ext cx="11653520" cy="1683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269241" y="6558796"/>
            <a:ext cx="3859607" cy="134483"/>
          </a:xfrm>
          <a:prstGeom prst="rect">
            <a:avLst/>
          </a:prstGeom>
        </p:spPr>
        <p:txBody>
          <a:bodyPr vert="horz" lIns="0" tIns="0" rIns="91440" bIns="0" rtlCol="0" anchor="ctr"/>
          <a:lstStyle>
            <a:lvl1pPr marL="0" algn="l" defTabSz="685710" rtl="0" eaLnBrk="1" latinLnBrk="0" hangingPunct="1">
              <a:defRPr lang="en-US" sz="662" kern="1200">
                <a:gradFill>
                  <a:gsLst>
                    <a:gs pos="2239">
                      <a:schemeClr val="tx1"/>
                    </a:gs>
                    <a:gs pos="11940">
                      <a:schemeClr val="tx1"/>
                    </a:gs>
                  </a:gsLst>
                  <a:lin ang="5400000" scaled="0"/>
                </a:gradFill>
                <a:latin typeface="+mn-lt"/>
                <a:ea typeface="+mn-ea"/>
                <a:cs typeface="+mn-cs"/>
              </a:defRPr>
            </a:lvl1pPr>
          </a:lstStyle>
          <a:p>
            <a:r>
              <a:rPr dirty="0">
                <a:gradFill>
                  <a:gsLst>
                    <a:gs pos="2239">
                      <a:srgbClr val="505050"/>
                    </a:gs>
                    <a:gs pos="11940">
                      <a:srgbClr val="505050"/>
                    </a:gs>
                  </a:gsLst>
                  <a:lin ang="5400000" scaled="0"/>
                </a:gradFill>
              </a:rPr>
              <a:t>Microsoft</a:t>
            </a:r>
            <a:r>
              <a:rPr lang="en-IE" dirty="0">
                <a:gradFill>
                  <a:gsLst>
                    <a:gs pos="2239">
                      <a:srgbClr val="505050"/>
                    </a:gs>
                    <a:gs pos="11940">
                      <a:srgbClr val="505050"/>
                    </a:gs>
                  </a:gsLst>
                  <a:lin ang="5400000" scaled="0"/>
                </a:gradFill>
              </a:rPr>
              <a:t> </a:t>
            </a:r>
            <a:r>
              <a:rPr dirty="0">
                <a:gradFill>
                  <a:gsLst>
                    <a:gs pos="2239">
                      <a:srgbClr val="505050"/>
                    </a:gs>
                    <a:gs pos="11940">
                      <a:srgbClr val="505050"/>
                    </a:gs>
                  </a:gsLst>
                  <a:lin ang="5400000" scaled="0"/>
                </a:gradFill>
              </a:rPr>
              <a:t>Confidential</a:t>
            </a:r>
          </a:p>
        </p:txBody>
      </p:sp>
      <p:sp>
        <p:nvSpPr>
          <p:cNvPr id="6" name="Slide Number Placeholder 4"/>
          <p:cNvSpPr>
            <a:spLocks noGrp="1"/>
          </p:cNvSpPr>
          <p:nvPr>
            <p:ph type="sldNum" sz="quarter" idx="4"/>
          </p:nvPr>
        </p:nvSpPr>
        <p:spPr>
          <a:xfrm>
            <a:off x="11367166" y="6558796"/>
            <a:ext cx="555597" cy="134483"/>
          </a:xfrm>
          <a:prstGeom prst="rect">
            <a:avLst/>
          </a:prstGeom>
        </p:spPr>
        <p:txBody>
          <a:bodyPr vert="horz" lIns="91440" tIns="0" rIns="0" bIns="0" rtlCol="0" anchor="ctr"/>
          <a:lstStyle>
            <a:lvl1pPr algn="r">
              <a:defRPr lang="en-US" sz="662" b="0" kern="1200" smtClean="0">
                <a:gradFill>
                  <a:gsLst>
                    <a:gs pos="2239">
                      <a:schemeClr val="tx1"/>
                    </a:gs>
                    <a:gs pos="11940">
                      <a:schemeClr val="tx1"/>
                    </a:gs>
                  </a:gsLst>
                  <a:lin ang="5400000" scaled="0"/>
                </a:gradFill>
                <a:latin typeface="+mn-lt"/>
                <a:ea typeface="+mn-ea"/>
                <a:cs typeface="+mn-cs"/>
              </a:defRPr>
            </a:lvl1pPr>
          </a:lstStyle>
          <a:p>
            <a:pPr defTabSz="914554"/>
            <a:fld id="{27258FFF-F925-446B-8502-81C933981705}" type="slidenum">
              <a:rPr lang="en-US" smtClean="0">
                <a:gradFill>
                  <a:gsLst>
                    <a:gs pos="2239">
                      <a:srgbClr val="505050"/>
                    </a:gs>
                    <a:gs pos="11940">
                      <a:srgbClr val="505050"/>
                    </a:gs>
                  </a:gsLst>
                  <a:lin ang="5400000" scaled="0"/>
                </a:gradFill>
              </a:rPr>
              <a:pPr defTabSz="914554"/>
              <a:t>‹#›</a:t>
            </a:fld>
            <a:endParaRPr lang="en-US" dirty="0">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104498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fade/>
  </p:transition>
  <p:hf sldNum="0" hdr="0" dt="0"/>
  <p:txStyles>
    <p:titleStyle>
      <a:lvl1pPr algn="l" defTabSz="685710"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6" marR="0" indent="-252086" algn="l" defTabSz="685710" rtl="0" eaLnBrk="1" fontAlgn="auto" latinLnBrk="0" hangingPunct="1">
        <a:lnSpc>
          <a:spcPct val="90000"/>
        </a:lnSpc>
        <a:spcBef>
          <a:spcPct val="20000"/>
        </a:spcBef>
        <a:spcAft>
          <a:spcPts val="0"/>
        </a:spcAft>
        <a:buClrTx/>
        <a:buSzPct val="90000"/>
        <a:buFont typeface="Arial" pitchFamily="34" charset="0"/>
        <a:buChar char="•"/>
        <a:tabLst/>
        <a:defRPr sz="2942" kern="1200" spc="0" baseline="0">
          <a:gradFill>
            <a:gsLst>
              <a:gs pos="1250">
                <a:schemeClr val="tx1"/>
              </a:gs>
              <a:gs pos="100000">
                <a:schemeClr val="tx1"/>
              </a:gs>
            </a:gsLst>
            <a:lin ang="5400000" scaled="0"/>
          </a:gradFill>
          <a:latin typeface="+mj-lt"/>
          <a:ea typeface="+mn-ea"/>
          <a:cs typeface="+mn-cs"/>
        </a:defRPr>
      </a:lvl1pPr>
      <a:lvl2pPr marL="429479" marR="0" indent="-177393" algn="l" defTabSz="685710"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197" marR="0" indent="-168057" algn="l" defTabSz="685710"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254" marR="0" indent="-168057" algn="l" defTabSz="685710"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310" marR="0" indent="-168057" algn="l" defTabSz="685710"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5701" indent="-171427" algn="l" defTabSz="685710"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57" indent="-171427" algn="l" defTabSz="685710"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410" indent="-171427" algn="l" defTabSz="685710"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266" indent="-171427" algn="l" defTabSz="685710"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10" rtl="0" eaLnBrk="1" latinLnBrk="0" hangingPunct="1">
        <a:defRPr sz="1324" kern="1200">
          <a:solidFill>
            <a:schemeClr val="tx1"/>
          </a:solidFill>
          <a:latin typeface="+mn-lt"/>
          <a:ea typeface="+mn-ea"/>
          <a:cs typeface="+mn-cs"/>
        </a:defRPr>
      </a:lvl1pPr>
      <a:lvl2pPr marL="342855" algn="l" defTabSz="685710" rtl="0" eaLnBrk="1" latinLnBrk="0" hangingPunct="1">
        <a:defRPr sz="1324" kern="1200">
          <a:solidFill>
            <a:schemeClr val="tx1"/>
          </a:solidFill>
          <a:latin typeface="+mn-lt"/>
          <a:ea typeface="+mn-ea"/>
          <a:cs typeface="+mn-cs"/>
        </a:defRPr>
      </a:lvl2pPr>
      <a:lvl3pPr marL="685710" algn="l" defTabSz="685710" rtl="0" eaLnBrk="1" latinLnBrk="0" hangingPunct="1">
        <a:defRPr sz="1324" kern="1200">
          <a:solidFill>
            <a:schemeClr val="tx1"/>
          </a:solidFill>
          <a:latin typeface="+mn-lt"/>
          <a:ea typeface="+mn-ea"/>
          <a:cs typeface="+mn-cs"/>
        </a:defRPr>
      </a:lvl3pPr>
      <a:lvl4pPr marL="1028565" algn="l" defTabSz="685710" rtl="0" eaLnBrk="1" latinLnBrk="0" hangingPunct="1">
        <a:defRPr sz="1324" kern="1200">
          <a:solidFill>
            <a:schemeClr val="tx1"/>
          </a:solidFill>
          <a:latin typeface="+mn-lt"/>
          <a:ea typeface="+mn-ea"/>
          <a:cs typeface="+mn-cs"/>
        </a:defRPr>
      </a:lvl4pPr>
      <a:lvl5pPr marL="1371418" algn="l" defTabSz="685710" rtl="0" eaLnBrk="1" latinLnBrk="0" hangingPunct="1">
        <a:defRPr sz="1324" kern="1200">
          <a:solidFill>
            <a:schemeClr val="tx1"/>
          </a:solidFill>
          <a:latin typeface="+mn-lt"/>
          <a:ea typeface="+mn-ea"/>
          <a:cs typeface="+mn-cs"/>
        </a:defRPr>
      </a:lvl5pPr>
      <a:lvl6pPr marL="1714274" algn="l" defTabSz="685710" rtl="0" eaLnBrk="1" latinLnBrk="0" hangingPunct="1">
        <a:defRPr sz="1324" kern="1200">
          <a:solidFill>
            <a:schemeClr val="tx1"/>
          </a:solidFill>
          <a:latin typeface="+mn-lt"/>
          <a:ea typeface="+mn-ea"/>
          <a:cs typeface="+mn-cs"/>
        </a:defRPr>
      </a:lvl6pPr>
      <a:lvl7pPr marL="2057128" algn="l" defTabSz="685710" rtl="0" eaLnBrk="1" latinLnBrk="0" hangingPunct="1">
        <a:defRPr sz="1324" kern="1200">
          <a:solidFill>
            <a:schemeClr val="tx1"/>
          </a:solidFill>
          <a:latin typeface="+mn-lt"/>
          <a:ea typeface="+mn-ea"/>
          <a:cs typeface="+mn-cs"/>
        </a:defRPr>
      </a:lvl7pPr>
      <a:lvl8pPr marL="2399983" algn="l" defTabSz="685710" rtl="0" eaLnBrk="1" latinLnBrk="0" hangingPunct="1">
        <a:defRPr sz="1324" kern="1200">
          <a:solidFill>
            <a:schemeClr val="tx1"/>
          </a:solidFill>
          <a:latin typeface="+mn-lt"/>
          <a:ea typeface="+mn-ea"/>
          <a:cs typeface="+mn-cs"/>
        </a:defRPr>
      </a:lvl8pPr>
      <a:lvl9pPr marL="2742839" algn="l" defTabSz="685710"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30">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562">
          <p15:clr>
            <a:srgbClr val="A4A3A4"/>
          </p15:clr>
        </p15:guide>
        <p15:guide id="11" pos="994">
          <p15:clr>
            <a:srgbClr val="A4A3A4"/>
          </p15:clr>
        </p15:guide>
        <p15:guide id="12" pos="1426">
          <p15:clr>
            <a:srgbClr val="A4A3A4"/>
          </p15:clr>
        </p15:guide>
        <p15:guide id="13" pos="1858">
          <p15:clr>
            <a:srgbClr val="A4A3A4"/>
          </p15:clr>
        </p15:guide>
        <p15:guide id="14" pos="2290">
          <p15:clr>
            <a:srgbClr val="A4A3A4"/>
          </p15:clr>
        </p15:guide>
        <p15:guide id="15" pos="2722">
          <p15:clr>
            <a:srgbClr val="A4A3A4"/>
          </p15:clr>
        </p15:guide>
        <p15:guide id="16" pos="3153">
          <p15:clr>
            <a:srgbClr val="A4A3A4"/>
          </p15:clr>
        </p15:guide>
        <p15:guide id="17" pos="3585">
          <p15:clr>
            <a:srgbClr val="A4A3A4"/>
          </p15:clr>
        </p15:guide>
        <p15:guide id="18" pos="4017">
          <p15:clr>
            <a:srgbClr val="A4A3A4"/>
          </p15:clr>
        </p15:guide>
        <p15:guide id="19" pos="4449">
          <p15:clr>
            <a:srgbClr val="A4A3A4"/>
          </p15:clr>
        </p15:guide>
        <p15:guide id="20" pos="4881">
          <p15:clr>
            <a:srgbClr val="A4A3A4"/>
          </p15:clr>
        </p15:guide>
        <p15:guide id="21" pos="5313">
          <p15:clr>
            <a:srgbClr val="A4A3A4"/>
          </p15:clr>
        </p15:guide>
        <p15:guide id="22" pos="574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541863"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541549"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3734938" y="6677034"/>
            <a:ext cx="4720568" cy="196836"/>
          </a:xfrm>
          <a:prstGeom prst="rect">
            <a:avLst/>
          </a:prstGeom>
          <a:noFill/>
        </p:spPr>
        <p:txBody>
          <a:bodyPr wrap="square" lIns="179285" tIns="143428" rIns="179285" bIns="143428" rtlCol="0" anchor="ctr">
            <a:noAutofit/>
          </a:bodyPr>
          <a:lstStyle/>
          <a:p>
            <a:pPr algn="ctr" defTabSz="914367">
              <a:lnSpc>
                <a:spcPct val="90000"/>
              </a:lnSpc>
              <a:spcAft>
                <a:spcPts val="588"/>
              </a:spcAft>
            </a:pPr>
            <a:r>
              <a:rPr lang="en-US" sz="1078" dirty="0">
                <a:gradFill>
                  <a:gsLst>
                    <a:gs pos="68142">
                      <a:srgbClr val="FFFFFF">
                        <a:lumMod val="50000"/>
                      </a:srgbClr>
                    </a:gs>
                    <a:gs pos="30000">
                      <a:srgbClr val="FFFFFF">
                        <a:lumMod val="50000"/>
                      </a:srgbClr>
                    </a:gs>
                  </a:gsLst>
                  <a:lin ang="5400000" scaled="0"/>
                </a:gradFill>
              </a:rPr>
              <a:t>MICROSOFT CONFIDENTIAL—INTERNAL USE ONLY</a:t>
            </a:r>
          </a:p>
        </p:txBody>
      </p:sp>
    </p:spTree>
    <p:extLst>
      <p:ext uri="{BB962C8B-B14F-4D97-AF65-F5344CB8AC3E}">
        <p14:creationId xmlns:p14="http://schemas.microsoft.com/office/powerpoint/2010/main" val="2487407168"/>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9" r:id="rId22"/>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7080">
                <a:schemeClr val="tx1"/>
              </a:gs>
              <a:gs pos="26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261641"/>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9.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5E8E-FE6F-46C1-BE6F-3BD842186F1C}"/>
              </a:ext>
            </a:extLst>
          </p:cNvPr>
          <p:cNvSpPr>
            <a:spLocks noGrp="1"/>
          </p:cNvSpPr>
          <p:nvPr>
            <p:ph type="title"/>
          </p:nvPr>
        </p:nvSpPr>
        <p:spPr>
          <a:xfrm>
            <a:off x="269302" y="2084186"/>
            <a:ext cx="7171335" cy="1664127"/>
          </a:xfrm>
        </p:spPr>
        <p:txBody>
          <a:bodyPr/>
          <a:lstStyle/>
          <a:p>
            <a:r>
              <a:rPr lang="en-US" b="1" dirty="0"/>
              <a:t>Building the business migration case with Windows Server and SQL Server</a:t>
            </a:r>
          </a:p>
        </p:txBody>
      </p:sp>
      <p:sp>
        <p:nvSpPr>
          <p:cNvPr id="3" name="Text Placeholder 2">
            <a:extLst>
              <a:ext uri="{FF2B5EF4-FFF2-40B4-BE49-F238E27FC236}">
                <a16:creationId xmlns:a16="http://schemas.microsoft.com/office/drawing/2014/main" id="{C83DC502-2B62-4F9B-A8B3-D2EF25BCD06C}"/>
              </a:ext>
            </a:extLst>
          </p:cNvPr>
          <p:cNvSpPr>
            <a:spLocks noGrp="1"/>
          </p:cNvSpPr>
          <p:nvPr>
            <p:ph type="body" sz="quarter" idx="12"/>
          </p:nvPr>
        </p:nvSpPr>
        <p:spPr>
          <a:xfrm>
            <a:off x="269301" y="5124278"/>
            <a:ext cx="7171337" cy="1792326"/>
          </a:xfrm>
        </p:spPr>
        <p:txBody>
          <a:bodyPr/>
          <a:lstStyle/>
          <a:p>
            <a:r>
              <a:rPr lang="en-US" dirty="0"/>
              <a:t>Presenter Name </a:t>
            </a:r>
          </a:p>
        </p:txBody>
      </p:sp>
    </p:spTree>
    <p:extLst>
      <p:ext uri="{BB962C8B-B14F-4D97-AF65-F5344CB8AC3E}">
        <p14:creationId xmlns:p14="http://schemas.microsoft.com/office/powerpoint/2010/main" val="137967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descr="Diagram depicting a wide range of Azure services: Domain Controller VM, SQL Server in VM, Web VM, Load Balancer, Azure Backup, Azure Site Recovery, SQL Server AlwaysOn Availability Groups, Traffic Manager, Availability Zones, Web Apps, Storage, VPN Gateway, SQL Database, Front Door"/>
          <p:cNvSpPr>
            <a:spLocks noGrp="1"/>
          </p:cNvSpPr>
          <p:nvPr>
            <p:ph type="title"/>
          </p:nvPr>
        </p:nvSpPr>
        <p:spPr/>
        <p:txBody>
          <a:bodyPr/>
          <a:lstStyle/>
          <a:p>
            <a:r>
              <a:rPr lang="en-US" dirty="0"/>
              <a:t>Common scenarios</a:t>
            </a:r>
          </a:p>
        </p:txBody>
      </p:sp>
      <p:pic>
        <p:nvPicPr>
          <p:cNvPr id="2050" name="Picture 2" descr="Azure Arc simplifies governance and management by delivering a consistent multi-cloud and on-premises management platform. Azure Arc provides a centralized, unified way to manage your entire environment together by projecting your existing on-premises resources into Azure Resource Manager.&#10;">
            <a:extLst>
              <a:ext uri="{FF2B5EF4-FFF2-40B4-BE49-F238E27FC236}">
                <a16:creationId xmlns:a16="http://schemas.microsoft.com/office/drawing/2014/main" id="{FF78414A-8784-4EFA-198B-ACA1AF912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4751"/>
            <a:ext cx="121920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892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12" y="289511"/>
            <a:ext cx="11655840" cy="899665"/>
          </a:xfrm>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2: Design the solution</a:t>
            </a:r>
          </a:p>
        </p:txBody>
      </p:sp>
      <p:sp>
        <p:nvSpPr>
          <p:cNvPr id="9" name="TextBox 8">
            <a:extLst>
              <a:ext uri="{FF2B5EF4-FFF2-40B4-BE49-F238E27FC236}">
                <a16:creationId xmlns:a16="http://schemas.microsoft.com/office/drawing/2014/main" id="{0F86F9F9-39B5-4CE6-AF48-9ADAE40EA728}"/>
              </a:ext>
            </a:extLst>
          </p:cNvPr>
          <p:cNvSpPr txBox="1"/>
          <p:nvPr/>
        </p:nvSpPr>
        <p:spPr>
          <a:xfrm>
            <a:off x="362057" y="1741246"/>
            <a:ext cx="10652686" cy="2930033"/>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Outcome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Design a solution and prepare to present the solution to the target customer audience in a 15-minute chalk-talk format.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Timeframe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1-2 hours</a:t>
            </a:r>
          </a:p>
        </p:txBody>
      </p:sp>
      <p:graphicFrame>
        <p:nvGraphicFramePr>
          <p:cNvPr id="4" name="Table 3">
            <a:extLst>
              <a:ext uri="{FF2B5EF4-FFF2-40B4-BE49-F238E27FC236}">
                <a16:creationId xmlns:a16="http://schemas.microsoft.com/office/drawing/2014/main" id="{9FC7A5CD-D651-4072-A920-34F54BCBC3EF}"/>
              </a:ext>
            </a:extLst>
          </p:cNvPr>
          <p:cNvGraphicFramePr>
            <a:graphicFrameLocks noGrp="1"/>
          </p:cNvGraphicFramePr>
          <p:nvPr>
            <p:extLst>
              <p:ext uri="{D42A27DB-BD31-4B8C-83A1-F6EECF244321}">
                <p14:modId xmlns:p14="http://schemas.microsoft.com/office/powerpoint/2010/main" val="67689371"/>
              </p:ext>
            </p:extLst>
          </p:nvPr>
        </p:nvGraphicFramePr>
        <p:xfrm>
          <a:off x="3095545" y="3791922"/>
          <a:ext cx="8040154" cy="2844496"/>
        </p:xfrm>
        <a:graphic>
          <a:graphicData uri="http://schemas.openxmlformats.org/drawingml/2006/table">
            <a:tbl>
              <a:tblPr firstRow="1" bandRow="1">
                <a:tableStyleId>{69CF1AB2-1976-4502-BF36-3FF5EA218861}</a:tableStyleId>
              </a:tblPr>
              <a:tblGrid>
                <a:gridCol w="1758700">
                  <a:extLst>
                    <a:ext uri="{9D8B030D-6E8A-4147-A177-3AD203B41FA5}">
                      <a16:colId xmlns:a16="http://schemas.microsoft.com/office/drawing/2014/main" val="20000"/>
                    </a:ext>
                  </a:extLst>
                </a:gridCol>
                <a:gridCol w="6281454">
                  <a:extLst>
                    <a:ext uri="{9D8B030D-6E8A-4147-A177-3AD203B41FA5}">
                      <a16:colId xmlns:a16="http://schemas.microsoft.com/office/drawing/2014/main" val="20001"/>
                    </a:ext>
                  </a:extLst>
                </a:gridCol>
              </a:tblGrid>
              <a:tr h="511258">
                <a:tc>
                  <a:txBody>
                    <a:bodyPr/>
                    <a:lstStyle/>
                    <a:p>
                      <a:r>
                        <a:rPr lang="en-US" sz="1300" b="1" i="1" dirty="0">
                          <a:latin typeface="Segoe UI" panose="020B0502040204020203" pitchFamily="34" charset="0"/>
                          <a:cs typeface="Segoe UI" panose="020B0502040204020203" pitchFamily="34" charset="0"/>
                        </a:rPr>
                        <a:t>Business</a:t>
                      </a:r>
                      <a:r>
                        <a:rPr lang="en-US" sz="1300" b="1" i="1" kern="1200" dirty="0">
                          <a:solidFill>
                            <a:schemeClr val="dk1"/>
                          </a:solidFill>
                          <a:latin typeface="Segoe UI" panose="020B0502040204020203" pitchFamily="34" charset="0"/>
                          <a:ea typeface="+mn-ea"/>
                          <a:cs typeface="Segoe UI" panose="020B0502040204020203" pitchFamily="34" charset="0"/>
                        </a:rPr>
                        <a:t> needs</a:t>
                      </a:r>
                    </a:p>
                    <a:p>
                      <a:br>
                        <a:rPr lang="en-US" sz="1300" b="0" i="0" dirty="0">
                          <a:latin typeface="Segoe UI" panose="020B0502040204020203" pitchFamily="34" charset="0"/>
                          <a:cs typeface="Segoe UI" panose="020B0502040204020203" pitchFamily="34" charset="0"/>
                        </a:rPr>
                      </a:br>
                      <a:endParaRPr lang="en-US" sz="1300" b="0" i="0" dirty="0">
                        <a:latin typeface="Segoe UI" panose="020B0502040204020203" pitchFamily="34" charset="0"/>
                        <a:cs typeface="Segoe UI" panose="020B0502040204020203" pitchFamily="34" charset="0"/>
                      </a:endParaRPr>
                    </a:p>
                  </a:txBody>
                  <a:tcPr marL="67235" marR="67235" marT="33617" marB="33617"/>
                </a:tc>
                <a:tc>
                  <a:txBody>
                    <a:bodyPr/>
                    <a:lstStyle/>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solidFill>
                            <a:schemeClr val="bg1"/>
                          </a:solidFill>
                          <a:latin typeface="Segoe UI" panose="020B0502040204020203" pitchFamily="34" charset="0"/>
                          <a:cs typeface="Segoe UI" panose="020B0502040204020203" pitchFamily="34" charset="0"/>
                        </a:rPr>
                        <a:t>Respond to questions outlined in your student guide and be prepared to present your solution to others.</a:t>
                      </a:r>
                    </a:p>
                    <a:p>
                      <a:endParaRPr lang="en-US" sz="1300" b="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0"/>
                  </a:ext>
                </a:extLst>
              </a:tr>
              <a:tr h="511258">
                <a:tc>
                  <a:txBody>
                    <a:bodyPr/>
                    <a:lstStyle/>
                    <a:p>
                      <a:r>
                        <a:rPr lang="en-US" sz="1300" b="1" i="1" dirty="0">
                          <a:latin typeface="Segoe UI" panose="020B0502040204020203" pitchFamily="34" charset="0"/>
                          <a:cs typeface="Segoe UI" panose="020B0502040204020203" pitchFamily="34" charset="0"/>
                        </a:rPr>
                        <a:t>Design</a:t>
                      </a:r>
                    </a:p>
                    <a:p>
                      <a:pPr marL="0" algn="l" defTabSz="932742" rtl="0" eaLnBrk="1" latinLnBrk="0" hangingPunct="1"/>
                      <a:br>
                        <a:rPr lang="en-US" sz="1300" b="0" i="0" kern="1200" dirty="0">
                          <a:solidFill>
                            <a:schemeClr val="dk1"/>
                          </a:solidFill>
                          <a:latin typeface="Segoe UI" panose="020B0502040204020203" pitchFamily="34" charset="0"/>
                          <a:ea typeface="+mn-ea"/>
                          <a:cs typeface="Segoe UI" panose="020B0502040204020203" pitchFamily="34" charset="0"/>
                        </a:rPr>
                      </a:br>
                      <a:endParaRPr lang="en-US" sz="1300" b="0" i="0" kern="1200" dirty="0">
                        <a:solidFill>
                          <a:schemeClr val="dk1"/>
                        </a:solidFill>
                        <a:latin typeface="Segoe UI" panose="020B0502040204020203" pitchFamily="34" charset="0"/>
                        <a:ea typeface="+mn-ea"/>
                        <a:cs typeface="Segoe UI" panose="020B0502040204020203" pitchFamily="34" charset="0"/>
                      </a:endParaRPr>
                    </a:p>
                  </a:txBody>
                  <a:tcPr marL="67235" marR="67235" marT="33617" marB="33617"/>
                </a:tc>
                <a:tc>
                  <a:txBody>
                    <a:bodyPr/>
                    <a:lstStyle/>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bg1"/>
                          </a:solidFill>
                          <a:latin typeface="Segoe UI" panose="020B0502040204020203" pitchFamily="34" charset="0"/>
                          <a:ea typeface="+mn-ea"/>
                          <a:cs typeface="Segoe UI" panose="020B0502040204020203" pitchFamily="34" charset="0"/>
                        </a:rPr>
                        <a:t>Design a solution for as many of the requirements in your student guide as time allows.</a:t>
                      </a:r>
                      <a:endParaRPr lang="en-US" sz="130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1"/>
                  </a:ext>
                </a:extLst>
              </a:tr>
              <a:tr h="511258">
                <a:tc>
                  <a:txBody>
                    <a:bodyPr/>
                    <a:lstStyle/>
                    <a:p>
                      <a:r>
                        <a:rPr lang="en-US" sz="1300" b="1" i="1" dirty="0">
                          <a:latin typeface="Segoe UI" panose="020B0502040204020203" pitchFamily="34" charset="0"/>
                          <a:cs typeface="Segoe UI" panose="020B0502040204020203" pitchFamily="34" charset="0"/>
                        </a:rPr>
                        <a:t>Pricing</a:t>
                      </a:r>
                    </a:p>
                  </a:txBody>
                  <a:tcPr marL="67235" marR="67235" marT="33617" marB="33617"/>
                </a:tc>
                <a:tc>
                  <a:txBody>
                    <a:bodyPr/>
                    <a:lstStyle/>
                    <a:p>
                      <a:pPr marL="285750" marR="0" lvl="0" indent="-2857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bg1"/>
                          </a:solidFill>
                          <a:latin typeface="Segoe UI" panose="020B0502040204020203" pitchFamily="34" charset="0"/>
                          <a:ea typeface="+mn-ea"/>
                          <a:cs typeface="Segoe UI" panose="020B0502040204020203" pitchFamily="34" charset="0"/>
                        </a:rPr>
                        <a:t>Provide an estimate of the costs associated with each aspect of your solution, following the questions in your student guide.</a:t>
                      </a:r>
                    </a:p>
                    <a:p>
                      <a:pPr marL="285750" lvl="0" indent="-285750">
                        <a:buFont typeface="Arial" panose="020B0604020202020204" pitchFamily="34" charset="0"/>
                        <a:buChar char="•"/>
                      </a:pPr>
                      <a:endParaRPr lang="en-US" sz="130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2199560919"/>
                  </a:ext>
                </a:extLst>
              </a:tr>
              <a:tr h="664358">
                <a:tc>
                  <a:txBody>
                    <a:bodyPr/>
                    <a:lstStyle/>
                    <a:p>
                      <a:r>
                        <a:rPr lang="en-US" sz="1300" b="1" i="1" dirty="0">
                          <a:latin typeface="Segoe UI" panose="020B0502040204020203" pitchFamily="34" charset="0"/>
                          <a:cs typeface="Segoe UI" panose="020B0502040204020203" pitchFamily="34" charset="0"/>
                        </a:rPr>
                        <a:t>Prepare</a:t>
                      </a:r>
                    </a:p>
                  </a:txBody>
                  <a:tcPr marL="67235" marR="67235" marT="33617" marB="33617"/>
                </a:tc>
                <a:tc>
                  <a:txBody>
                    <a:bodyPr/>
                    <a:lstStyle/>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Identify any customer needs that are not addressed with the proposed solution.</a:t>
                      </a:r>
                    </a:p>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Identify the benefits of your solution.</a:t>
                      </a:r>
                    </a:p>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Determine how you will respond to the customer’s objections.</a:t>
                      </a:r>
                    </a:p>
                    <a:p>
                      <a:pPr marL="285750" lvl="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Prepare for a 15-minute presentation to the customer.</a:t>
                      </a:r>
                    </a:p>
                  </a:txBody>
                  <a:tcPr marL="67235" marR="67235" marT="33617" marB="3361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331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3: Present the solution</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062166"/>
            <a:ext cx="10229103" cy="6035498"/>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Outcome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Present a solution to the target customer in a 15-minute chalk-talk format. </a:t>
            </a:r>
            <a:endParaRPr kumimoji="0" lang="en-US" sz="3600" b="0" i="0" u="none" strike="noStrike" kern="1200" cap="none" spc="0" normalizeH="0" baseline="0" noProof="0" dirty="0">
              <a:ln>
                <a:noFill/>
              </a:ln>
              <a:solidFill>
                <a:srgbClr val="FFFFFF"/>
              </a:solidFill>
              <a:effectLst/>
              <a:uLnTx/>
              <a:uFillTx/>
              <a:latin typeface="Segoe UI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Timeframe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30 minutes (15 minutes for each team to present and receive feedback)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Segoe UI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Pair with another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One group is the Microsoft team and the other is the customer.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The Microsoft team presents their proposed solution to the customer.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The customer asks one of the objections from the list of objections in the case study.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The Microsoft team responds to the objection.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The customer team gives feedback to the Microsoft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Switch roles and repeat Steps 2-6.</a:t>
            </a:r>
            <a:endPar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1726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Wrap-up</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741246"/>
            <a:ext cx="7247965" cy="259763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Outcome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Review the preferred solution for the case study.</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Timeframe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15 minutes</a:t>
            </a:r>
          </a:p>
        </p:txBody>
      </p:sp>
    </p:spTree>
    <p:extLst>
      <p:ext uri="{BB962C8B-B14F-4D97-AF65-F5344CB8AC3E}">
        <p14:creationId xmlns:p14="http://schemas.microsoft.com/office/powerpoint/2010/main" val="423999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Building the business migration case with Windows Server and SQL Server</a:t>
            </a:r>
            <a:endParaRPr lang="en-US" dirty="0"/>
          </a:p>
        </p:txBody>
      </p:sp>
      <p:sp>
        <p:nvSpPr>
          <p:cNvPr id="3" name="Content Placeholder 2"/>
          <p:cNvSpPr>
            <a:spLocks noGrp="1"/>
          </p:cNvSpPr>
          <p:nvPr>
            <p:ph type="body" sz="quarter" idx="12"/>
          </p:nvPr>
        </p:nvSpPr>
        <p:spPr/>
        <p:txBody>
          <a:bodyPr/>
          <a:lstStyle/>
          <a:p>
            <a:r>
              <a:rPr lang="en-US" sz="3600" dirty="0">
                <a:latin typeface="+mn-lt"/>
              </a:rPr>
              <a:t>Whiteboard Design Session – Preferred Solution</a:t>
            </a:r>
          </a:p>
        </p:txBody>
      </p:sp>
    </p:spTree>
    <p:extLst>
      <p:ext uri="{BB962C8B-B14F-4D97-AF65-F5344CB8AC3E}">
        <p14:creationId xmlns:p14="http://schemas.microsoft.com/office/powerpoint/2010/main" val="289597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target audience</a:t>
            </a:r>
          </a:p>
        </p:txBody>
      </p:sp>
      <p:sp>
        <p:nvSpPr>
          <p:cNvPr id="3" name="Content Placeholder 2"/>
          <p:cNvSpPr>
            <a:spLocks noGrp="1"/>
          </p:cNvSpPr>
          <p:nvPr>
            <p:ph type="body" sz="quarter" idx="10"/>
          </p:nvPr>
        </p:nvSpPr>
        <p:spPr>
          <a:xfrm>
            <a:off x="269239" y="1189177"/>
            <a:ext cx="11653523" cy="1169551"/>
          </a:xfrm>
        </p:spPr>
        <p:txBody>
          <a:bodyPr/>
          <a:lstStyle/>
          <a:p>
            <a:r>
              <a:rPr lang="en-US" sz="3200" b="1" dirty="0"/>
              <a:t>Kaylee Frye, CTO</a:t>
            </a:r>
          </a:p>
          <a:p>
            <a:r>
              <a:rPr lang="en-US" sz="3200" b="1" dirty="0"/>
              <a:t>Technical Architects</a:t>
            </a:r>
          </a:p>
        </p:txBody>
      </p:sp>
    </p:spTree>
    <p:extLst>
      <p:ext uri="{BB962C8B-B14F-4D97-AF65-F5344CB8AC3E}">
        <p14:creationId xmlns:p14="http://schemas.microsoft.com/office/powerpoint/2010/main" val="58615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2CC30-E183-CD82-C4B4-55C08AD73774}"/>
              </a:ext>
            </a:extLst>
          </p:cNvPr>
          <p:cNvSpPr>
            <a:spLocks noGrp="1"/>
          </p:cNvSpPr>
          <p:nvPr>
            <p:ph type="title"/>
          </p:nvPr>
        </p:nvSpPr>
        <p:spPr/>
        <p:txBody>
          <a:bodyPr/>
          <a:lstStyle/>
          <a:p>
            <a:r>
              <a:rPr lang="en-US" dirty="0"/>
              <a:t>High Level Architecture</a:t>
            </a:r>
          </a:p>
        </p:txBody>
      </p:sp>
      <p:pic>
        <p:nvPicPr>
          <p:cNvPr id="2" name="Picture 1" descr="Diagram showing on-premises network connected to Azure using Azure ExpressRoute with a Hub and Spoke network in Azure. The Spoke VNet contains the migrated Front-end, Back-end, and SQL Database workloads running within Subnets inside the Spoke VNet in Azure.">
            <a:extLst>
              <a:ext uri="{FF2B5EF4-FFF2-40B4-BE49-F238E27FC236}">
                <a16:creationId xmlns:a16="http://schemas.microsoft.com/office/drawing/2014/main" id="{13ABBFA7-AAAA-6A6C-01B9-875F17E3EF91}"/>
              </a:ext>
            </a:extLst>
          </p:cNvPr>
          <p:cNvPicPr>
            <a:picLocks noChangeAspect="1"/>
          </p:cNvPicPr>
          <p:nvPr/>
        </p:nvPicPr>
        <p:blipFill>
          <a:blip r:embed="rId3"/>
          <a:stretch>
            <a:fillRect/>
          </a:stretch>
        </p:blipFill>
        <p:spPr>
          <a:xfrm>
            <a:off x="635000" y="1189176"/>
            <a:ext cx="10845800" cy="5530140"/>
          </a:xfrm>
          <a:prstGeom prst="rect">
            <a:avLst/>
          </a:prstGeom>
        </p:spPr>
      </p:pic>
    </p:spTree>
    <p:extLst>
      <p:ext uri="{BB962C8B-B14F-4D97-AF65-F5344CB8AC3E}">
        <p14:creationId xmlns:p14="http://schemas.microsoft.com/office/powerpoint/2010/main" val="28080077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#1</a:t>
            </a:r>
          </a:p>
        </p:txBody>
      </p:sp>
      <p:sp>
        <p:nvSpPr>
          <p:cNvPr id="4" name="Text Placeholder 3">
            <a:extLst>
              <a:ext uri="{FF2B5EF4-FFF2-40B4-BE49-F238E27FC236}">
                <a16:creationId xmlns:a16="http://schemas.microsoft.com/office/drawing/2014/main" id="{36E9075A-B9AD-4E5B-9193-F34DB65D2D3A}"/>
              </a:ext>
            </a:extLst>
          </p:cNvPr>
          <p:cNvSpPr>
            <a:spLocks noGrp="1"/>
          </p:cNvSpPr>
          <p:nvPr>
            <p:ph type="body" sz="quarter" idx="10"/>
          </p:nvPr>
        </p:nvSpPr>
        <p:spPr>
          <a:xfrm>
            <a:off x="269239" y="1189177"/>
            <a:ext cx="11655840" cy="4985980"/>
          </a:xfrm>
        </p:spPr>
        <p:txBody>
          <a:bodyPr/>
          <a:lstStyle/>
          <a:p>
            <a:pPr marL="0" indent="0">
              <a:buNone/>
            </a:pPr>
            <a:r>
              <a:rPr lang="en-IE" sz="3200" dirty="0"/>
              <a:t>How will you migrate the on-premises workloads to Azure?</a:t>
            </a:r>
          </a:p>
          <a:p>
            <a:pPr marL="0" indent="0">
              <a:buNone/>
            </a:pPr>
            <a:endParaRPr lang="en-IE" sz="3200" dirty="0"/>
          </a:p>
          <a:p>
            <a:pPr marL="0" indent="0">
              <a:buNone/>
            </a:pPr>
            <a:r>
              <a:rPr lang="en-US" sz="2800" dirty="0"/>
              <a:t>Since it is recommended to upgrade the version of Windows Server from 2012 to 2022, it will be necessary to create new servers. In this case, Azure Migrate can not be used to move the on-premises VMs into Azure as-is. New Azure VMs need to be created with the application workloads deployed to these new Azure VMs.</a:t>
            </a:r>
          </a:p>
          <a:p>
            <a:pPr marL="0" indent="0">
              <a:buNone/>
            </a:pPr>
            <a:endParaRPr lang="en-US" sz="3200" dirty="0"/>
          </a:p>
          <a:p>
            <a:pPr marL="0" indent="0">
              <a:buNone/>
            </a:pPr>
            <a:r>
              <a:rPr lang="en-US" sz="2800" dirty="0"/>
              <a:t>Application deployment automation is already being done using Azure DevOps Pipelines, so there should be minimal effort necessary to extend those pipelines to deploy to the new Azure VMs.</a:t>
            </a:r>
            <a:endParaRPr lang="en-IE" sz="2800" dirty="0"/>
          </a:p>
        </p:txBody>
      </p:sp>
    </p:spTree>
    <p:extLst>
      <p:ext uri="{BB962C8B-B14F-4D97-AF65-F5344CB8AC3E}">
        <p14:creationId xmlns:p14="http://schemas.microsoft.com/office/powerpoint/2010/main" val="12558101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#2</a:t>
            </a:r>
          </a:p>
        </p:txBody>
      </p:sp>
      <p:sp>
        <p:nvSpPr>
          <p:cNvPr id="7" name="Text Placeholder 3">
            <a:extLst>
              <a:ext uri="{FF2B5EF4-FFF2-40B4-BE49-F238E27FC236}">
                <a16:creationId xmlns:a16="http://schemas.microsoft.com/office/drawing/2014/main" id="{C9E3FBCA-8DE2-28ED-569C-4BE0F1341CF3}"/>
              </a:ext>
            </a:extLst>
          </p:cNvPr>
          <p:cNvSpPr>
            <a:spLocks noGrp="1"/>
          </p:cNvSpPr>
          <p:nvPr>
            <p:ph type="body" sz="quarter" idx="10"/>
          </p:nvPr>
        </p:nvSpPr>
        <p:spPr>
          <a:xfrm>
            <a:off x="269239" y="1189177"/>
            <a:ext cx="11655840" cy="4339650"/>
          </a:xfrm>
        </p:spPr>
        <p:txBody>
          <a:bodyPr/>
          <a:lstStyle/>
          <a:p>
            <a:pPr marL="0" indent="0">
              <a:buNone/>
            </a:pPr>
            <a:r>
              <a:rPr lang="en-IE" sz="3200" dirty="0"/>
              <a:t>How will you migrate the SQL Server workloads to Azure?</a:t>
            </a:r>
          </a:p>
          <a:p>
            <a:pPr marL="0" indent="0">
              <a:buNone/>
            </a:pPr>
            <a:endParaRPr lang="en-IE" sz="800" dirty="0"/>
          </a:p>
          <a:p>
            <a:pPr marL="0" indent="0">
              <a:buNone/>
            </a:pPr>
            <a:r>
              <a:rPr lang="en-IE" sz="2800" dirty="0"/>
              <a:t>For the SQL Server databases, Tailspin should use the Microsoft Data Migration Assistant (DMA) to assess database migration readiness. Using DMA to examine the existing on-premises databases will report any compatibility issues ahead of attempting the migration. Typically, SQL Server databases can be migrated to Azure SQL Database or Azure SQL Database Managed Instances. Also, Azure SQL Managed Instances offers greater compatibility with the on-premises SQL Server. SQL Server in Azure VMs could be used; however this will negate the advantages of using a managed service that eliminates the requirement for ongoing VM maintenance.</a:t>
            </a:r>
            <a:endParaRPr lang="en-IE" sz="2000" dirty="0"/>
          </a:p>
        </p:txBody>
      </p:sp>
    </p:spTree>
    <p:extLst>
      <p:ext uri="{BB962C8B-B14F-4D97-AF65-F5344CB8AC3E}">
        <p14:creationId xmlns:p14="http://schemas.microsoft.com/office/powerpoint/2010/main" val="1801370842"/>
      </p:ext>
    </p:extLst>
  </p:cSld>
  <p:clrMapOvr>
    <a:overrideClrMapping bg1="dk1" tx1="lt1" bg2="dk2" tx2="lt2" accent1="accent1" accent2="accent2" accent3="accent3" accent4="accent4" accent5="accent5" accent6="accent6" hlink="hlink" folHlink="folHlink"/>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On-premises Workload Management #1</a:t>
            </a:r>
          </a:p>
        </p:txBody>
      </p:sp>
      <p:sp>
        <p:nvSpPr>
          <p:cNvPr id="7" name="Text Placeholder 3">
            <a:extLst>
              <a:ext uri="{FF2B5EF4-FFF2-40B4-BE49-F238E27FC236}">
                <a16:creationId xmlns:a16="http://schemas.microsoft.com/office/drawing/2014/main" id="{C9E3FBCA-8DE2-28ED-569C-4BE0F1341CF3}"/>
              </a:ext>
            </a:extLst>
          </p:cNvPr>
          <p:cNvSpPr>
            <a:spLocks noGrp="1"/>
          </p:cNvSpPr>
          <p:nvPr>
            <p:ph type="body" sz="quarter" idx="10"/>
          </p:nvPr>
        </p:nvSpPr>
        <p:spPr>
          <a:xfrm>
            <a:off x="269239" y="1189177"/>
            <a:ext cx="11655840" cy="4662815"/>
          </a:xfrm>
        </p:spPr>
        <p:txBody>
          <a:bodyPr/>
          <a:lstStyle/>
          <a:p>
            <a:pPr marL="0" indent="0">
              <a:buNone/>
            </a:pPr>
            <a:r>
              <a:rPr lang="en-IE" sz="3200" dirty="0"/>
              <a:t>Which workloads should remain on-premises and which migrated at a later date?</a:t>
            </a:r>
          </a:p>
          <a:p>
            <a:pPr marL="0" indent="0">
              <a:buNone/>
            </a:pPr>
            <a:endParaRPr lang="en-IE" sz="1800" dirty="0"/>
          </a:p>
          <a:p>
            <a:pPr marL="0" indent="0">
              <a:buNone/>
            </a:pPr>
            <a:r>
              <a:rPr lang="en-US" sz="2400" dirty="0"/>
              <a:t>Among the workloads that have been identified for advice on migration to Azure, the Windows Domain Controllers are recommended to keep in the on-premises datacenter at this time.</a:t>
            </a:r>
          </a:p>
          <a:p>
            <a:pPr marL="0" indent="0">
              <a:buNone/>
            </a:pPr>
            <a:endParaRPr lang="en-US" sz="2400" dirty="0"/>
          </a:p>
          <a:p>
            <a:pPr marL="0" indent="0">
              <a:buNone/>
            </a:pPr>
            <a:r>
              <a:rPr lang="en-US" sz="2400" dirty="0"/>
              <a:t>It is recommended to migrate the on-premises Network File Shares and Ubuntu VMs to Azure in a later phase of their Azure adoption. A phased approach to the migration process will enable each workload to be methodically migrated to Azure while limiting the risk of downtime across the organization.</a:t>
            </a:r>
          </a:p>
          <a:p>
            <a:pPr marL="0" indent="0">
              <a:buNone/>
            </a:pPr>
            <a:endParaRPr lang="en-US" sz="2400" dirty="0"/>
          </a:p>
        </p:txBody>
      </p:sp>
    </p:spTree>
    <p:extLst>
      <p:ext uri="{BB962C8B-B14F-4D97-AF65-F5344CB8AC3E}">
        <p14:creationId xmlns:p14="http://schemas.microsoft.com/office/powerpoint/2010/main" val="2076645318"/>
      </p:ext>
    </p:extLst>
  </p:cSld>
  <p:clrMapOvr>
    <a:overrideClrMapping bg1="dk1" tx1="lt1" bg2="dk2" tx2="lt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Abstract and learning objectives</a:t>
            </a:r>
          </a:p>
        </p:txBody>
      </p:sp>
      <p:sp>
        <p:nvSpPr>
          <p:cNvPr id="5" name="Text Placeholder 4">
            <a:extLst>
              <a:ext uri="{FF2B5EF4-FFF2-40B4-BE49-F238E27FC236}">
                <a16:creationId xmlns:a16="http://schemas.microsoft.com/office/drawing/2014/main" id="{48AAB716-5551-4060-8AF9-26CEC09CA5F9}"/>
              </a:ext>
            </a:extLst>
          </p:cNvPr>
          <p:cNvSpPr>
            <a:spLocks noGrp="1"/>
          </p:cNvSpPr>
          <p:nvPr>
            <p:ph type="body" sz="quarter" idx="10"/>
          </p:nvPr>
        </p:nvSpPr>
        <p:spPr>
          <a:xfrm>
            <a:off x="269239" y="1189177"/>
            <a:ext cx="11653523" cy="3323987"/>
          </a:xfrm>
        </p:spPr>
        <p:txBody>
          <a:bodyPr vert="horz" wrap="square" lIns="146304" tIns="91440" rIns="146304" bIns="91440" rtlCol="0" anchor="t">
            <a:spAutoFit/>
          </a:bodyPr>
          <a:lstStyle/>
          <a:p>
            <a:r>
              <a:rPr lang="en-US" sz="2400" dirty="0"/>
              <a:t>In this whiteboard design session, you will learn to design a strategy for migrating existing on-premises Windows Server and SQL Server workloads to Azure. Throughout the whiteboard design session, you will look at the virtual machine (VM) pricing, integrated management of cloud, and on-premises workloads using Azure Arc, and migrating SQL Server workloads to Azure.</a:t>
            </a:r>
          </a:p>
          <a:p>
            <a:endParaRPr lang="en-US" sz="2400" dirty="0"/>
          </a:p>
          <a:p>
            <a:r>
              <a:rPr lang="en-US" sz="2400" dirty="0"/>
              <a:t>At the end of the workshop, you will be better able to design a migration strategy for Windows Server workloads to Azure VMs, SQL Server workloads to Azure SQL Managed Instance (SQL MI), and simplify workload management using Azure Arc.</a:t>
            </a:r>
          </a:p>
        </p:txBody>
      </p:sp>
    </p:spTree>
    <p:extLst>
      <p:ext uri="{BB962C8B-B14F-4D97-AF65-F5344CB8AC3E}">
        <p14:creationId xmlns:p14="http://schemas.microsoft.com/office/powerpoint/2010/main" val="77288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On-premises Workload Management #1 </a:t>
            </a:r>
            <a:r>
              <a:rPr lang="en-US" sz="2800" dirty="0"/>
              <a:t>(cont.)</a:t>
            </a:r>
            <a:endParaRPr lang="en-US" dirty="0"/>
          </a:p>
        </p:txBody>
      </p:sp>
      <p:sp>
        <p:nvSpPr>
          <p:cNvPr id="7" name="Text Placeholder 3">
            <a:extLst>
              <a:ext uri="{FF2B5EF4-FFF2-40B4-BE49-F238E27FC236}">
                <a16:creationId xmlns:a16="http://schemas.microsoft.com/office/drawing/2014/main" id="{C9E3FBCA-8DE2-28ED-569C-4BE0F1341CF3}"/>
              </a:ext>
            </a:extLst>
          </p:cNvPr>
          <p:cNvSpPr>
            <a:spLocks noGrp="1"/>
          </p:cNvSpPr>
          <p:nvPr>
            <p:ph type="body" sz="quarter" idx="10"/>
          </p:nvPr>
        </p:nvSpPr>
        <p:spPr>
          <a:xfrm>
            <a:off x="269239" y="1189177"/>
            <a:ext cx="11655840" cy="5586145"/>
          </a:xfrm>
        </p:spPr>
        <p:txBody>
          <a:bodyPr/>
          <a:lstStyle/>
          <a:p>
            <a:pPr marL="0" indent="0">
              <a:buNone/>
            </a:pPr>
            <a:r>
              <a:rPr lang="en-IE" sz="3200" dirty="0"/>
              <a:t>Which workloads should remain on-premises and which migrated at a later date?</a:t>
            </a:r>
          </a:p>
          <a:p>
            <a:pPr marL="0" indent="0">
              <a:buNone/>
            </a:pPr>
            <a:endParaRPr lang="en-IE" sz="1800" dirty="0"/>
          </a:p>
          <a:p>
            <a:pPr marL="0" indent="0">
              <a:buNone/>
            </a:pPr>
            <a:r>
              <a:rPr lang="en-US" sz="2400" dirty="0"/>
              <a:t>It is recommended to migrate the on-premises Network File Shares to Azure Storage File Shares. This would allow for a fully managed service to host the file shares without the requirement for ongoing VM maintenance. However, the configuration and usage of the File Shares will need to be assessed and discussed with Tailspin to ensure Azure Storage File Shares offer the features they need. If not, the Network File Shares could be migrated to Azure VMs if necessary.</a:t>
            </a:r>
          </a:p>
          <a:p>
            <a:pPr marL="0" indent="0">
              <a:buNone/>
            </a:pPr>
            <a:endParaRPr lang="en-US" sz="2400" dirty="0"/>
          </a:p>
          <a:p>
            <a:pPr marL="0" indent="0">
              <a:buNone/>
            </a:pPr>
            <a:r>
              <a:rPr lang="en-US" sz="2400" dirty="0"/>
              <a:t>It is recommended to migrate the on-premises Ubuntu 18.04 Linux VMs to Azure. These could be migrated similarly to the Windows Server VMs, and the server requirements will need to be discussed with Tailspin. As was mentioned, they may be phasing out some of their web applications, as a result it may not be necessary to migrate all their on-premises servers.</a:t>
            </a:r>
            <a:endParaRPr lang="en-IE" sz="2400" dirty="0"/>
          </a:p>
        </p:txBody>
      </p:sp>
    </p:spTree>
    <p:extLst>
      <p:ext uri="{BB962C8B-B14F-4D97-AF65-F5344CB8AC3E}">
        <p14:creationId xmlns:p14="http://schemas.microsoft.com/office/powerpoint/2010/main" val="3681211035"/>
      </p:ext>
    </p:extLst>
  </p:cSld>
  <p:clrMapOvr>
    <a:overrideClrMapping bg1="dk1" tx1="lt1" bg2="dk2" tx2="lt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On-premises Workload Management #2</a:t>
            </a:r>
          </a:p>
        </p:txBody>
      </p:sp>
      <p:sp>
        <p:nvSpPr>
          <p:cNvPr id="7" name="Text Placeholder 3">
            <a:extLst>
              <a:ext uri="{FF2B5EF4-FFF2-40B4-BE49-F238E27FC236}">
                <a16:creationId xmlns:a16="http://schemas.microsoft.com/office/drawing/2014/main" id="{C9E3FBCA-8DE2-28ED-569C-4BE0F1341CF3}"/>
              </a:ext>
            </a:extLst>
          </p:cNvPr>
          <p:cNvSpPr>
            <a:spLocks noGrp="1"/>
          </p:cNvSpPr>
          <p:nvPr>
            <p:ph type="body" sz="quarter" idx="10"/>
          </p:nvPr>
        </p:nvSpPr>
        <p:spPr>
          <a:xfrm>
            <a:off x="269239" y="1189177"/>
            <a:ext cx="11655840" cy="5393784"/>
          </a:xfrm>
        </p:spPr>
        <p:txBody>
          <a:bodyPr/>
          <a:lstStyle/>
          <a:p>
            <a:pPr marL="0" indent="0">
              <a:buNone/>
            </a:pPr>
            <a:r>
              <a:rPr lang="en-IE" sz="3200" dirty="0"/>
              <a:t>How will they reduce the burden of managing both on-premises and Azure workloads?</a:t>
            </a:r>
          </a:p>
          <a:p>
            <a:pPr marL="0" indent="0">
              <a:buNone/>
            </a:pPr>
            <a:endParaRPr lang="en-IE" sz="1100" dirty="0"/>
          </a:p>
          <a:p>
            <a:pPr marL="0" indent="0">
              <a:buNone/>
            </a:pPr>
            <a:r>
              <a:rPr lang="en-IE" sz="2800" dirty="0"/>
              <a:t>After some of the VMs are migrated to Azure, and others are still on-premises, it may be more burdensome to manage all their workloads in one place. For this, the use of Azure Arc is recommended. Azure Arc will enable Tailspin to centrally manage all their VMs in Azure and on-premises. Azure Arc supports managing both Windows and Linux servers and VMs.</a:t>
            </a:r>
          </a:p>
          <a:p>
            <a:pPr marL="0" indent="0">
              <a:buNone/>
            </a:pPr>
            <a:endParaRPr lang="en-IE" sz="2800" dirty="0"/>
          </a:p>
          <a:p>
            <a:pPr marL="0" indent="0">
              <a:buNone/>
            </a:pPr>
            <a:r>
              <a:rPr lang="en-IE" sz="2800" dirty="0"/>
              <a:t>The on-premises Windows and Linux VMs can be Azure Arc-enabled by installing the Azure Connected Machine agent. The agent brings with it the ability to manage the VMs with Azure Arc, as well as all the great features the service has to offer.</a:t>
            </a:r>
            <a:endParaRPr lang="en-IE" sz="2000" dirty="0"/>
          </a:p>
        </p:txBody>
      </p:sp>
    </p:spTree>
    <p:extLst>
      <p:ext uri="{BB962C8B-B14F-4D97-AF65-F5344CB8AC3E}">
        <p14:creationId xmlns:p14="http://schemas.microsoft.com/office/powerpoint/2010/main" val="2834277284"/>
      </p:ext>
    </p:extLst>
  </p:cSld>
  <p:clrMapOvr>
    <a:overrideClrMapping bg1="dk1" tx1="lt1" bg2="dk2" tx2="lt2" accent1="accent1" accent2="accent2" accent3="accent3" accent4="accent4" accent5="accent5" accent6="accent6" hlink="hlink" folHlink="folHlink"/>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a:t>
            </a:r>
          </a:p>
        </p:txBody>
      </p:sp>
      <p:sp>
        <p:nvSpPr>
          <p:cNvPr id="2" name="Text Placeholder 1">
            <a:extLst>
              <a:ext uri="{FF2B5EF4-FFF2-40B4-BE49-F238E27FC236}">
                <a16:creationId xmlns:a16="http://schemas.microsoft.com/office/drawing/2014/main" id="{09AE80E4-691C-E331-5972-7153DBB4E89E}"/>
              </a:ext>
            </a:extLst>
          </p:cNvPr>
          <p:cNvSpPr>
            <a:spLocks noGrp="1"/>
          </p:cNvSpPr>
          <p:nvPr>
            <p:ph type="body" sz="quarter" idx="10"/>
          </p:nvPr>
        </p:nvSpPr>
        <p:spPr>
          <a:xfrm>
            <a:off x="269239" y="1189177"/>
            <a:ext cx="11653523" cy="4468916"/>
          </a:xfrm>
        </p:spPr>
        <p:txBody>
          <a:bodyPr/>
          <a:lstStyle/>
          <a:p>
            <a:pPr marL="0" indent="0">
              <a:buNone/>
            </a:pPr>
            <a:r>
              <a:rPr lang="en-US" sz="3200" dirty="0"/>
              <a:t>What is the estimated cost for the workloads after being migrated to Azure?</a:t>
            </a:r>
          </a:p>
          <a:p>
            <a:pPr marL="0" indent="0">
              <a:buNone/>
            </a:pPr>
            <a:endParaRPr lang="en-US" sz="3200" dirty="0"/>
          </a:p>
          <a:p>
            <a:r>
              <a:rPr lang="en-US" sz="3200" dirty="0"/>
              <a:t>Since Tailspin Toys and their current on-premises data center is in Milwaukee, WI. The nearest Azure Region to use will be North Central US.</a:t>
            </a:r>
          </a:p>
          <a:p>
            <a:r>
              <a:rPr lang="en-US" sz="3200" dirty="0"/>
              <a:t>There will need to be additional discussions with Tailspin Toys to determine the extent of Disaster Recovery (DR) they require for this initial set of workloads being migrated to Azure.</a:t>
            </a:r>
          </a:p>
        </p:txBody>
      </p:sp>
    </p:spTree>
    <p:extLst>
      <p:ext uri="{BB962C8B-B14F-4D97-AF65-F5344CB8AC3E}">
        <p14:creationId xmlns:p14="http://schemas.microsoft.com/office/powerpoint/2010/main" val="34288380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(continued)</a:t>
            </a:r>
          </a:p>
        </p:txBody>
      </p:sp>
      <p:graphicFrame>
        <p:nvGraphicFramePr>
          <p:cNvPr id="2" name="Table 1">
            <a:extLst>
              <a:ext uri="{FF2B5EF4-FFF2-40B4-BE49-F238E27FC236}">
                <a16:creationId xmlns:a16="http://schemas.microsoft.com/office/drawing/2014/main" id="{CD4E7D00-14B8-54D3-6675-9EBA7E90C7F0}"/>
              </a:ext>
            </a:extLst>
          </p:cNvPr>
          <p:cNvGraphicFramePr>
            <a:graphicFrameLocks noGrp="1"/>
          </p:cNvGraphicFramePr>
          <p:nvPr>
            <p:extLst>
              <p:ext uri="{D42A27DB-BD31-4B8C-83A1-F6EECF244321}">
                <p14:modId xmlns:p14="http://schemas.microsoft.com/office/powerpoint/2010/main" val="1673827722"/>
              </p:ext>
            </p:extLst>
          </p:nvPr>
        </p:nvGraphicFramePr>
        <p:xfrm>
          <a:off x="1726407" y="1465435"/>
          <a:ext cx="8739186" cy="3442716"/>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gridCol w="2913062">
                  <a:extLst>
                    <a:ext uri="{9D8B030D-6E8A-4147-A177-3AD203B41FA5}">
                      <a16:colId xmlns:a16="http://schemas.microsoft.com/office/drawing/2014/main" val="3859286024"/>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On-Premises</a:t>
                      </a:r>
                    </a:p>
                  </a:txBody>
                  <a:tcPr marL="123825" marR="123825" marT="57150" marB="57150" anchor="ctr"/>
                </a:tc>
                <a:tc>
                  <a:txBody>
                    <a:bodyPr/>
                    <a:lstStyle/>
                    <a:p>
                      <a:pPr algn="ctr"/>
                      <a:r>
                        <a:rPr lang="en-US" sz="1800" b="1" dirty="0">
                          <a:effectLst/>
                        </a:rPr>
                        <a:t>Azure VM Sizes</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Web VMs (Web App Front End)</a:t>
                      </a:r>
                    </a:p>
                  </a:txBody>
                  <a:tcPr marL="123825" marR="123825" marT="57150" marB="57150" anchor="ctr"/>
                </a:tc>
                <a:tc>
                  <a:txBody>
                    <a:bodyPr/>
                    <a:lstStyle/>
                    <a:p>
                      <a:pPr algn="ctr"/>
                      <a:r>
                        <a:rPr lang="en-US" sz="1800" dirty="0">
                          <a:effectLst/>
                        </a:rPr>
                        <a:t>2x VMs (2 Cores, 16 GB RAM)</a:t>
                      </a:r>
                    </a:p>
                  </a:txBody>
                  <a:tcPr marL="123825" marR="123825" marT="57150" marB="57150" anchor="ctr"/>
                </a:tc>
                <a:tc>
                  <a:txBody>
                    <a:bodyPr/>
                    <a:lstStyle/>
                    <a:p>
                      <a:pPr algn="ctr"/>
                      <a:r>
                        <a:rPr lang="en-US" sz="1800" dirty="0">
                          <a:effectLst/>
                        </a:rPr>
                        <a:t>2x D4s v5 VMs (4 vCores, 16 GiB RAM)</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Web VMs (REST API Back End)</a:t>
                      </a:r>
                    </a:p>
                  </a:txBody>
                  <a:tcPr marL="123825" marR="123825" marT="57150" marB="57150" anchor="ctr"/>
                </a:tc>
                <a:tc>
                  <a:txBody>
                    <a:bodyPr/>
                    <a:lstStyle/>
                    <a:p>
                      <a:pPr algn="ctr"/>
                      <a:r>
                        <a:rPr lang="en-US" sz="1800" dirty="0">
                          <a:effectLst/>
                        </a:rPr>
                        <a:t>2x VMs (4 Cores, 32 GB RAM)</a:t>
                      </a:r>
                    </a:p>
                  </a:txBody>
                  <a:tcPr marL="123825" marR="123825" marT="57150" marB="57150" anchor="ctr"/>
                </a:tc>
                <a:tc>
                  <a:txBody>
                    <a:bodyPr/>
                    <a:lstStyle/>
                    <a:p>
                      <a:pPr algn="ctr"/>
                      <a:r>
                        <a:rPr lang="en-US" sz="1800" dirty="0">
                          <a:effectLst/>
                        </a:rPr>
                        <a:t>2x D8s v5 VMs (8 vCores, 32 GiB RAM)</a:t>
                      </a:r>
                    </a:p>
                  </a:txBody>
                  <a:tcPr marL="123825" marR="123825" marT="57150" marB="57150" anchor="ctr"/>
                </a:tc>
                <a:extLst>
                  <a:ext uri="{0D108BD9-81ED-4DB2-BD59-A6C34878D82A}">
                    <a16:rowId xmlns:a16="http://schemas.microsoft.com/office/drawing/2014/main" val="1570732751"/>
                  </a:ext>
                </a:extLst>
              </a:tr>
              <a:tr h="921258">
                <a:tc>
                  <a:txBody>
                    <a:bodyPr/>
                    <a:lstStyle/>
                    <a:p>
                      <a:r>
                        <a:rPr lang="en-US" sz="1800" dirty="0">
                          <a:effectLst/>
                        </a:rPr>
                        <a:t>Azure SQL Managed Instance (App SQL Databases)</a:t>
                      </a:r>
                    </a:p>
                  </a:txBody>
                  <a:tcPr marL="123825" marR="123825" marT="57150" marB="57150" anchor="ctr"/>
                </a:tc>
                <a:tc>
                  <a:txBody>
                    <a:bodyPr/>
                    <a:lstStyle/>
                    <a:p>
                      <a:pPr algn="ctr"/>
                      <a:r>
                        <a:rPr lang="en-US" sz="1800" dirty="0">
                          <a:effectLst/>
                        </a:rPr>
                        <a:t>2x VMs (8 Cores, 64 GB RAM)</a:t>
                      </a:r>
                    </a:p>
                  </a:txBody>
                  <a:tcPr marL="123825" marR="123825" marT="57150" marB="57150" anchor="ctr"/>
                </a:tc>
                <a:tc>
                  <a:txBody>
                    <a:bodyPr/>
                    <a:lstStyle/>
                    <a:p>
                      <a:pPr algn="ctr"/>
                      <a:r>
                        <a:rPr lang="en-US" sz="1800" dirty="0">
                          <a:effectLst/>
                        </a:rPr>
                        <a:t>Azure SQL MI - 16 vCores Premium-series General Purpose (7 GB RAM/vCore) &amp; 2 TB storage</a:t>
                      </a:r>
                    </a:p>
                  </a:txBody>
                  <a:tcPr marL="123825" marR="123825" marT="57150" marB="57150" anchor="ctr"/>
                </a:tc>
                <a:extLst>
                  <a:ext uri="{0D108BD9-81ED-4DB2-BD59-A6C34878D82A}">
                    <a16:rowId xmlns:a16="http://schemas.microsoft.com/office/drawing/2014/main" val="3240676232"/>
                  </a:ext>
                </a:extLst>
              </a:tr>
            </a:tbl>
          </a:graphicData>
        </a:graphic>
      </p:graphicFrame>
      <p:sp>
        <p:nvSpPr>
          <p:cNvPr id="5" name="Text Placeholder 1">
            <a:extLst>
              <a:ext uri="{FF2B5EF4-FFF2-40B4-BE49-F238E27FC236}">
                <a16:creationId xmlns:a16="http://schemas.microsoft.com/office/drawing/2014/main" id="{5203AD4E-E31A-8E6E-8E15-7230E65C8BC3}"/>
              </a:ext>
            </a:extLst>
          </p:cNvPr>
          <p:cNvSpPr>
            <a:spLocks noGrp="1"/>
          </p:cNvSpPr>
          <p:nvPr>
            <p:ph type="body" sz="quarter" idx="10"/>
          </p:nvPr>
        </p:nvSpPr>
        <p:spPr>
          <a:xfrm>
            <a:off x="1726408" y="5090617"/>
            <a:ext cx="8739186" cy="849463"/>
          </a:xfrm>
        </p:spPr>
        <p:txBody>
          <a:bodyPr/>
          <a:lstStyle/>
          <a:p>
            <a:pPr marL="0" indent="0">
              <a:buNone/>
            </a:pPr>
            <a:r>
              <a:rPr lang="en-US" sz="2400" dirty="0"/>
              <a:t>When choosing Azure VM Sizes, the nearest size to what’s currently on-premises is shown above.</a:t>
            </a:r>
          </a:p>
        </p:txBody>
      </p:sp>
    </p:spTree>
    <p:extLst>
      <p:ext uri="{BB962C8B-B14F-4D97-AF65-F5344CB8AC3E}">
        <p14:creationId xmlns:p14="http://schemas.microsoft.com/office/powerpoint/2010/main" val="36960753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(continued)</a:t>
            </a:r>
          </a:p>
        </p:txBody>
      </p:sp>
      <p:graphicFrame>
        <p:nvGraphicFramePr>
          <p:cNvPr id="4" name="Table 3">
            <a:extLst>
              <a:ext uri="{FF2B5EF4-FFF2-40B4-BE49-F238E27FC236}">
                <a16:creationId xmlns:a16="http://schemas.microsoft.com/office/drawing/2014/main" id="{A8566C2C-4600-8DDE-12BB-AF8353AE5438}"/>
              </a:ext>
            </a:extLst>
          </p:cNvPr>
          <p:cNvGraphicFramePr>
            <a:graphicFrameLocks noGrp="1"/>
          </p:cNvGraphicFramePr>
          <p:nvPr/>
        </p:nvGraphicFramePr>
        <p:xfrm>
          <a:off x="266920" y="1815955"/>
          <a:ext cx="11652248" cy="3474720"/>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gridCol w="2913062">
                  <a:extLst>
                    <a:ext uri="{9D8B030D-6E8A-4147-A177-3AD203B41FA5}">
                      <a16:colId xmlns:a16="http://schemas.microsoft.com/office/drawing/2014/main" val="3859286024"/>
                    </a:ext>
                  </a:extLst>
                </a:gridCol>
                <a:gridCol w="2913062">
                  <a:extLst>
                    <a:ext uri="{9D8B030D-6E8A-4147-A177-3AD203B41FA5}">
                      <a16:colId xmlns:a16="http://schemas.microsoft.com/office/drawing/2014/main" val="353082666"/>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Region</a:t>
                      </a:r>
                    </a:p>
                  </a:txBody>
                  <a:tcPr marL="123825" marR="123825" marT="57150" marB="57150" anchor="ctr"/>
                </a:tc>
                <a:tc>
                  <a:txBody>
                    <a:bodyPr/>
                    <a:lstStyle/>
                    <a:p>
                      <a:pPr algn="ctr"/>
                      <a:r>
                        <a:rPr lang="en-US" sz="1800" b="1" dirty="0">
                          <a:effectLst/>
                        </a:rPr>
                        <a:t>Details / Assumptions</a:t>
                      </a:r>
                    </a:p>
                  </a:txBody>
                  <a:tcPr marL="123825" marR="123825" marT="57150" marB="57150" anchor="ctr"/>
                </a:tc>
                <a:tc>
                  <a:txBody>
                    <a:bodyPr/>
                    <a:lstStyle/>
                    <a:p>
                      <a:pPr algn="ctr"/>
                      <a:r>
                        <a:rPr lang="en-US" sz="1800" b="1" dirty="0">
                          <a:effectLst/>
                        </a:rPr>
                        <a:t>Est. Monthly Cost (USD)</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Web VMs (Web App Front End)</a:t>
                      </a:r>
                    </a:p>
                  </a:txBody>
                  <a:tcPr marL="123825" marR="123825" marT="57150" marB="57150" anchor="ctr"/>
                </a:tc>
                <a:tc>
                  <a:txBody>
                    <a:bodyPr/>
                    <a:lstStyle/>
                    <a:p>
                      <a:pPr algn="ctr"/>
                      <a:r>
                        <a:rPr lang="en-US" sz="1800" dirty="0">
                          <a:effectLst/>
                        </a:rPr>
                        <a:t>North Central US</a:t>
                      </a:r>
                    </a:p>
                  </a:txBody>
                  <a:tcPr marL="123825" marR="123825" marT="57150" marB="57150" anchor="ctr"/>
                </a:tc>
                <a:tc>
                  <a:txBody>
                    <a:bodyPr/>
                    <a:lstStyle/>
                    <a:p>
                      <a:pPr algn="ctr"/>
                      <a:r>
                        <a:rPr lang="en-US" sz="1800" dirty="0">
                          <a:effectLst/>
                        </a:rPr>
                        <a:t>2x D4s v5 VMs (4 vCores, 16 GiB RAM) &amp; Windows Server 2022</a:t>
                      </a:r>
                    </a:p>
                  </a:txBody>
                  <a:tcPr marL="123825" marR="123825" marT="57150" marB="57150" anchor="ctr"/>
                </a:tc>
                <a:tc>
                  <a:txBody>
                    <a:bodyPr/>
                    <a:lstStyle/>
                    <a:p>
                      <a:pPr algn="ctr"/>
                      <a:r>
                        <a:rPr lang="en-US" sz="1800" dirty="0">
                          <a:effectLst/>
                        </a:rPr>
                        <a:t>$140.00 each</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Web VMs (REST API Back End)</a:t>
                      </a:r>
                    </a:p>
                  </a:txBody>
                  <a:tcPr marL="123825" marR="123825" marT="57150" marB="57150" anchor="ctr"/>
                </a:tc>
                <a:tc>
                  <a:txBody>
                    <a:bodyPr/>
                    <a:lstStyle/>
                    <a:p>
                      <a:pPr algn="ctr"/>
                      <a:r>
                        <a:rPr lang="en-US" sz="1800" dirty="0">
                          <a:effectLst/>
                        </a:rPr>
                        <a:t>North Central US</a:t>
                      </a:r>
                    </a:p>
                  </a:txBody>
                  <a:tcPr marL="123825" marR="123825" marT="57150" marB="57150" anchor="ctr"/>
                </a:tc>
                <a:tc>
                  <a:txBody>
                    <a:bodyPr/>
                    <a:lstStyle/>
                    <a:p>
                      <a:pPr algn="ctr"/>
                      <a:r>
                        <a:rPr lang="en-US" sz="1800" dirty="0">
                          <a:effectLst/>
                        </a:rPr>
                        <a:t>2x D8s v5 VMs (8 vCores, 32 GiB RAM) &amp; Windows Server 2022</a:t>
                      </a:r>
                    </a:p>
                  </a:txBody>
                  <a:tcPr marL="123825" marR="123825" marT="57150" marB="57150" anchor="ctr"/>
                </a:tc>
                <a:tc>
                  <a:txBody>
                    <a:bodyPr/>
                    <a:lstStyle/>
                    <a:p>
                      <a:pPr algn="ctr"/>
                      <a:r>
                        <a:rPr lang="en-US" sz="1800" dirty="0">
                          <a:effectLst/>
                        </a:rPr>
                        <a:t>$280.00 each</a:t>
                      </a:r>
                    </a:p>
                  </a:txBody>
                  <a:tcPr marL="123825" marR="123825" marT="57150" marB="57150" anchor="ctr"/>
                </a:tc>
                <a:extLst>
                  <a:ext uri="{0D108BD9-81ED-4DB2-BD59-A6C34878D82A}">
                    <a16:rowId xmlns:a16="http://schemas.microsoft.com/office/drawing/2014/main" val="1570732751"/>
                  </a:ext>
                </a:extLst>
              </a:tr>
              <a:tr h="921258">
                <a:tc>
                  <a:txBody>
                    <a:bodyPr/>
                    <a:lstStyle/>
                    <a:p>
                      <a:r>
                        <a:rPr lang="en-US" sz="1800" dirty="0">
                          <a:effectLst/>
                        </a:rPr>
                        <a:t>Azure SQL Managed Instance (App SQL Databases)</a:t>
                      </a:r>
                    </a:p>
                  </a:txBody>
                  <a:tcPr marL="123825" marR="123825" marT="57150" marB="57150" anchor="ctr"/>
                </a:tc>
                <a:tc>
                  <a:txBody>
                    <a:bodyPr/>
                    <a:lstStyle/>
                    <a:p>
                      <a:pPr algn="ctr"/>
                      <a:r>
                        <a:rPr lang="en-US" sz="1800" dirty="0">
                          <a:effectLst/>
                        </a:rPr>
                        <a:t>North Central US</a:t>
                      </a:r>
                    </a:p>
                  </a:txBody>
                  <a:tcPr marL="123825" marR="123825" marT="57150" marB="57150" anchor="ctr"/>
                </a:tc>
                <a:tc>
                  <a:txBody>
                    <a:bodyPr/>
                    <a:lstStyle/>
                    <a:p>
                      <a:pPr algn="ctr"/>
                      <a:r>
                        <a:rPr lang="en-US" sz="1800" dirty="0">
                          <a:effectLst/>
                        </a:rPr>
                        <a:t>16 vCores Premium-series General Purpose (7 GB RAM/vCore) &amp; 2 TB storage</a:t>
                      </a:r>
                    </a:p>
                  </a:txBody>
                  <a:tcPr marL="123825" marR="123825" marT="57150" marB="57150" anchor="ctr"/>
                </a:tc>
                <a:tc>
                  <a:txBody>
                    <a:bodyPr/>
                    <a:lstStyle/>
                    <a:p>
                      <a:pPr algn="ctr"/>
                      <a:r>
                        <a:rPr lang="en-US" sz="1800" dirty="0">
                          <a:effectLst/>
                        </a:rPr>
                        <a:t>$1,265.92</a:t>
                      </a:r>
                    </a:p>
                  </a:txBody>
                  <a:tcPr marL="123825" marR="123825" marT="57150" marB="57150" anchor="ctr"/>
                </a:tc>
                <a:extLst>
                  <a:ext uri="{0D108BD9-81ED-4DB2-BD59-A6C34878D82A}">
                    <a16:rowId xmlns:a16="http://schemas.microsoft.com/office/drawing/2014/main" val="3240676232"/>
                  </a:ext>
                </a:extLst>
              </a:tr>
            </a:tbl>
          </a:graphicData>
        </a:graphic>
      </p:graphicFrame>
    </p:spTree>
    <p:extLst>
      <p:ext uri="{BB962C8B-B14F-4D97-AF65-F5344CB8AC3E}">
        <p14:creationId xmlns:p14="http://schemas.microsoft.com/office/powerpoint/2010/main" val="16516613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(continued)</a:t>
            </a:r>
          </a:p>
        </p:txBody>
      </p:sp>
      <p:graphicFrame>
        <p:nvGraphicFramePr>
          <p:cNvPr id="4" name="Table 3">
            <a:extLst>
              <a:ext uri="{FF2B5EF4-FFF2-40B4-BE49-F238E27FC236}">
                <a16:creationId xmlns:a16="http://schemas.microsoft.com/office/drawing/2014/main" id="{A8566C2C-4600-8DDE-12BB-AF8353AE5438}"/>
              </a:ext>
            </a:extLst>
          </p:cNvPr>
          <p:cNvGraphicFramePr>
            <a:graphicFrameLocks noGrp="1"/>
          </p:cNvGraphicFramePr>
          <p:nvPr>
            <p:extLst>
              <p:ext uri="{D42A27DB-BD31-4B8C-83A1-F6EECF244321}">
                <p14:modId xmlns:p14="http://schemas.microsoft.com/office/powerpoint/2010/main" val="2565913683"/>
              </p:ext>
            </p:extLst>
          </p:nvPr>
        </p:nvGraphicFramePr>
        <p:xfrm>
          <a:off x="3182938" y="1189176"/>
          <a:ext cx="5826124" cy="4089654"/>
        </p:xfrm>
        <a:graphic>
          <a:graphicData uri="http://schemas.openxmlformats.org/drawingml/2006/table">
            <a:tbl>
              <a:tblPr firstRow="1">
                <a:tableStyleId>{5C22544A-7EE6-4342-B048-85BDC9FD1C3A}</a:tableStyleId>
              </a:tblPr>
              <a:tblGrid>
                <a:gridCol w="2913062">
                  <a:extLst>
                    <a:ext uri="{9D8B030D-6E8A-4147-A177-3AD203B41FA5}">
                      <a16:colId xmlns:a16="http://schemas.microsoft.com/office/drawing/2014/main" val="3916417627"/>
                    </a:ext>
                  </a:extLst>
                </a:gridCol>
                <a:gridCol w="2913062">
                  <a:extLst>
                    <a:ext uri="{9D8B030D-6E8A-4147-A177-3AD203B41FA5}">
                      <a16:colId xmlns:a16="http://schemas.microsoft.com/office/drawing/2014/main" val="3707413470"/>
                    </a:ext>
                  </a:extLst>
                </a:gridCol>
              </a:tblGrid>
              <a:tr h="383286">
                <a:tc>
                  <a:txBody>
                    <a:bodyPr/>
                    <a:lstStyle/>
                    <a:p>
                      <a:r>
                        <a:rPr lang="en-US" sz="1800" b="1" dirty="0">
                          <a:effectLst/>
                        </a:rPr>
                        <a:t>Component</a:t>
                      </a:r>
                    </a:p>
                  </a:txBody>
                  <a:tcPr marL="123825" marR="123825" marT="57150" marB="57150" anchor="ctr"/>
                </a:tc>
                <a:tc>
                  <a:txBody>
                    <a:bodyPr/>
                    <a:lstStyle/>
                    <a:p>
                      <a:pPr algn="ctr"/>
                      <a:r>
                        <a:rPr lang="en-US" sz="1800" b="1" dirty="0">
                          <a:effectLst/>
                        </a:rPr>
                        <a:t>Est. Monthly Cost (USD)</a:t>
                      </a:r>
                    </a:p>
                  </a:txBody>
                  <a:tcPr marL="123825" marR="123825" marT="57150" marB="57150" anchor="ctr"/>
                </a:tc>
                <a:extLst>
                  <a:ext uri="{0D108BD9-81ED-4DB2-BD59-A6C34878D82A}">
                    <a16:rowId xmlns:a16="http://schemas.microsoft.com/office/drawing/2014/main" val="245914466"/>
                  </a:ext>
                </a:extLst>
              </a:tr>
              <a:tr h="921258">
                <a:tc>
                  <a:txBody>
                    <a:bodyPr/>
                    <a:lstStyle/>
                    <a:p>
                      <a:r>
                        <a:rPr lang="en-US" sz="1800" b="0" dirty="0">
                          <a:effectLst/>
                        </a:rPr>
                        <a:t>Web VMs (Web App Front End)</a:t>
                      </a:r>
                    </a:p>
                  </a:txBody>
                  <a:tcPr marL="123825" marR="123825" marT="57150" marB="57150" anchor="ctr"/>
                </a:tc>
                <a:tc>
                  <a:txBody>
                    <a:bodyPr/>
                    <a:lstStyle/>
                    <a:p>
                      <a:pPr algn="ctr"/>
                      <a:r>
                        <a:rPr lang="en-US" sz="1800" dirty="0">
                          <a:effectLst/>
                        </a:rPr>
                        <a:t>2x $140.00</a:t>
                      </a:r>
                    </a:p>
                  </a:txBody>
                  <a:tcPr marL="123825" marR="123825" marT="57150" marB="57150" anchor="ctr"/>
                </a:tc>
                <a:extLst>
                  <a:ext uri="{0D108BD9-81ED-4DB2-BD59-A6C34878D82A}">
                    <a16:rowId xmlns:a16="http://schemas.microsoft.com/office/drawing/2014/main" val="1126006594"/>
                  </a:ext>
                </a:extLst>
              </a:tr>
              <a:tr h="921258">
                <a:tc>
                  <a:txBody>
                    <a:bodyPr/>
                    <a:lstStyle/>
                    <a:p>
                      <a:r>
                        <a:rPr lang="en-US" sz="1800" dirty="0">
                          <a:effectLst/>
                        </a:rPr>
                        <a:t>Web VMs (REST API Back End)</a:t>
                      </a:r>
                    </a:p>
                  </a:txBody>
                  <a:tcPr marL="123825" marR="123825" marT="57150" marB="57150" anchor="ctr"/>
                </a:tc>
                <a:tc>
                  <a:txBody>
                    <a:bodyPr/>
                    <a:lstStyle/>
                    <a:p>
                      <a:pPr algn="ctr"/>
                      <a:r>
                        <a:rPr lang="en-US" sz="1800" dirty="0">
                          <a:effectLst/>
                        </a:rPr>
                        <a:t>2x $280.00</a:t>
                      </a:r>
                    </a:p>
                  </a:txBody>
                  <a:tcPr marL="123825" marR="123825" marT="57150" marB="57150" anchor="ctr"/>
                </a:tc>
                <a:extLst>
                  <a:ext uri="{0D108BD9-81ED-4DB2-BD59-A6C34878D82A}">
                    <a16:rowId xmlns:a16="http://schemas.microsoft.com/office/drawing/2014/main" val="1570732751"/>
                  </a:ext>
                </a:extLst>
              </a:tr>
              <a:tr h="921258">
                <a:tc>
                  <a:txBody>
                    <a:bodyPr/>
                    <a:lstStyle/>
                    <a:p>
                      <a:r>
                        <a:rPr lang="en-US" sz="1800" dirty="0">
                          <a:effectLst/>
                        </a:rPr>
                        <a:t>Azure SQL Managed Instance (App SQL Databases)</a:t>
                      </a:r>
                    </a:p>
                  </a:txBody>
                  <a:tcPr marL="123825" marR="123825" marT="57150" marB="57150" anchor="ctr"/>
                </a:tc>
                <a:tc>
                  <a:txBody>
                    <a:bodyPr/>
                    <a:lstStyle/>
                    <a:p>
                      <a:pPr algn="ctr"/>
                      <a:r>
                        <a:rPr lang="en-US" sz="1800" dirty="0">
                          <a:effectLst/>
                        </a:rPr>
                        <a:t>$1,265.92</a:t>
                      </a:r>
                    </a:p>
                  </a:txBody>
                  <a:tcPr marL="123825" marR="123825" marT="57150" marB="57150" anchor="ctr"/>
                </a:tc>
                <a:extLst>
                  <a:ext uri="{0D108BD9-81ED-4DB2-BD59-A6C34878D82A}">
                    <a16:rowId xmlns:a16="http://schemas.microsoft.com/office/drawing/2014/main" val="3240676232"/>
                  </a:ext>
                </a:extLst>
              </a:tr>
              <a:tr h="921258">
                <a:tc>
                  <a:txBody>
                    <a:bodyPr/>
                    <a:lstStyle/>
                    <a:p>
                      <a:r>
                        <a:rPr lang="en-US" sz="1800" b="1" dirty="0">
                          <a:effectLst/>
                        </a:rPr>
                        <a:t>Total</a:t>
                      </a:r>
                    </a:p>
                  </a:txBody>
                  <a:tcPr marL="123825" marR="123825" marT="57150" marB="57150" anchor="ctr"/>
                </a:tc>
                <a:tc>
                  <a:txBody>
                    <a:bodyPr/>
                    <a:lstStyle/>
                    <a:p>
                      <a:pPr algn="ctr"/>
                      <a:r>
                        <a:rPr lang="en-US" sz="1800" b="1" dirty="0">
                          <a:effectLst/>
                        </a:rPr>
                        <a:t>$2,105.92</a:t>
                      </a:r>
                    </a:p>
                  </a:txBody>
                  <a:tcPr marL="123825" marR="123825" marT="57150" marB="57150" anchor="ctr"/>
                </a:tc>
                <a:extLst>
                  <a:ext uri="{0D108BD9-81ED-4DB2-BD59-A6C34878D82A}">
                    <a16:rowId xmlns:a16="http://schemas.microsoft.com/office/drawing/2014/main" val="1467479568"/>
                  </a:ext>
                </a:extLst>
              </a:tr>
            </a:tbl>
          </a:graphicData>
        </a:graphic>
      </p:graphicFrame>
    </p:spTree>
    <p:extLst>
      <p:ext uri="{BB962C8B-B14F-4D97-AF65-F5344CB8AC3E}">
        <p14:creationId xmlns:p14="http://schemas.microsoft.com/office/powerpoint/2010/main" val="18947008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FD2E0-FC35-CEAB-760A-FA206E4A849E}"/>
              </a:ext>
            </a:extLst>
          </p:cNvPr>
          <p:cNvSpPr>
            <a:spLocks noGrp="1"/>
          </p:cNvSpPr>
          <p:nvPr>
            <p:ph type="title"/>
          </p:nvPr>
        </p:nvSpPr>
        <p:spPr/>
        <p:txBody>
          <a:bodyPr/>
          <a:lstStyle/>
          <a:p>
            <a:r>
              <a:rPr lang="en-US" dirty="0"/>
              <a:t>Pricing (continued)</a:t>
            </a:r>
          </a:p>
        </p:txBody>
      </p:sp>
      <p:sp>
        <p:nvSpPr>
          <p:cNvPr id="2" name="Text Placeholder 1">
            <a:extLst>
              <a:ext uri="{FF2B5EF4-FFF2-40B4-BE49-F238E27FC236}">
                <a16:creationId xmlns:a16="http://schemas.microsoft.com/office/drawing/2014/main" id="{09AE80E4-691C-E331-5972-7153DBB4E89E}"/>
              </a:ext>
            </a:extLst>
          </p:cNvPr>
          <p:cNvSpPr>
            <a:spLocks noGrp="1"/>
          </p:cNvSpPr>
          <p:nvPr>
            <p:ph type="body" sz="quarter" idx="10"/>
          </p:nvPr>
        </p:nvSpPr>
        <p:spPr>
          <a:xfrm>
            <a:off x="269239" y="1189177"/>
            <a:ext cx="11653523" cy="4715137"/>
          </a:xfrm>
        </p:spPr>
        <p:txBody>
          <a:bodyPr/>
          <a:lstStyle/>
          <a:p>
            <a:r>
              <a:rPr lang="en-US" sz="3200" dirty="0"/>
              <a:t>Some discussion with Tailspin Toys may be needed to determine if additional changes to the choice of VM sizes and number of VMs could further lower hosting costs. Load balancing across a larger number of smaller VMs may help lower costs. Also, it's possible Azure App Service (PaaS services) could be an additional option for hosting the Web Application Front End and the REST API Back End depending on the client's needs.</a:t>
            </a:r>
          </a:p>
          <a:p>
            <a:r>
              <a:rPr lang="en-US" sz="3200" dirty="0"/>
              <a:t>Azure SQL Managed Instance should be configured with the Azure Hybrid Benefit to save up to 55% with the SQL Server licenses they already own.</a:t>
            </a:r>
          </a:p>
        </p:txBody>
      </p:sp>
    </p:spTree>
    <p:extLst>
      <p:ext uri="{BB962C8B-B14F-4D97-AF65-F5344CB8AC3E}">
        <p14:creationId xmlns:p14="http://schemas.microsoft.com/office/powerpoint/2010/main" val="40148194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#1</a:t>
            </a:r>
          </a:p>
        </p:txBody>
      </p:sp>
      <p:sp>
        <p:nvSpPr>
          <p:cNvPr id="3" name="Content Placeholder 2"/>
          <p:cNvSpPr>
            <a:spLocks noGrp="1"/>
          </p:cNvSpPr>
          <p:nvPr>
            <p:ph type="body" sz="quarter" idx="10"/>
          </p:nvPr>
        </p:nvSpPr>
        <p:spPr>
          <a:xfrm>
            <a:off x="269239" y="1189177"/>
            <a:ext cx="11653523" cy="5689250"/>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It appears there are multiple options for hosting SQL databases in Azure. What's the best option to ensure compatibility?</a:t>
            </a:r>
          </a:p>
          <a:p>
            <a:endParaRPr lang="en-US" sz="1100" dirty="0"/>
          </a:p>
          <a:p>
            <a:r>
              <a:rPr lang="en-US" sz="2800" dirty="0">
                <a:latin typeface="Segoe UI Semibold" panose="020B0702040204020203" pitchFamily="34" charset="0"/>
                <a:cs typeface="Segoe UI Semibold" panose="020B0702040204020203" pitchFamily="34" charset="0"/>
              </a:rPr>
              <a:t>Potential answer</a:t>
            </a:r>
          </a:p>
          <a:p>
            <a:r>
              <a:rPr lang="en-US" sz="2400" dirty="0">
                <a:latin typeface="+mn-lt"/>
              </a:rPr>
              <a:t>Microsoft Azure does provide multiple options for hosting SQL databases. Azure SQL refers to a family of managed, secure, and intelligent products that use the SQL Server database engine in the Azure cloud. There is some overlap between the different options available, with each targeting different use cases, scenarios and business motivations.</a:t>
            </a:r>
          </a:p>
          <a:p>
            <a:r>
              <a:rPr lang="en-US" sz="2400" dirty="0">
                <a:latin typeface="+mn-lt"/>
              </a:rPr>
              <a:t>For Tailspin Toys, it is recommended to use Azure SQL Managed Instances (SQL MI) for migrating the SQL Server databases to Azure. SQL MI provides near 100% compatibility with on-premises SQL Server database instances and includes features to best handle the common isolation and security concerns required by Tailspins organization.</a:t>
            </a:r>
          </a:p>
        </p:txBody>
      </p:sp>
    </p:spTree>
    <p:extLst>
      <p:ext uri="{BB962C8B-B14F-4D97-AF65-F5344CB8AC3E}">
        <p14:creationId xmlns:p14="http://schemas.microsoft.com/office/powerpoint/2010/main" val="20159432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#2</a:t>
            </a:r>
          </a:p>
        </p:txBody>
      </p:sp>
      <p:sp>
        <p:nvSpPr>
          <p:cNvPr id="3" name="Content Placeholder 2"/>
          <p:cNvSpPr>
            <a:spLocks noGrp="1"/>
          </p:cNvSpPr>
          <p:nvPr>
            <p:ph type="body" sz="quarter" idx="10"/>
          </p:nvPr>
        </p:nvSpPr>
        <p:spPr>
          <a:xfrm>
            <a:off x="269239" y="1189177"/>
            <a:ext cx="11653523" cy="4692054"/>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What kind of downtime will be incurred when migrating the Windows Server and SQL Server workloads to Azure?</a:t>
            </a:r>
          </a:p>
          <a:p>
            <a:endParaRPr lang="en-US" sz="1100" dirty="0"/>
          </a:p>
          <a:p>
            <a:r>
              <a:rPr lang="en-US" sz="2800" dirty="0">
                <a:latin typeface="Segoe UI Semibold" panose="020B0702040204020203" pitchFamily="34" charset="0"/>
                <a:cs typeface="Segoe UI Semibold" panose="020B0702040204020203" pitchFamily="34" charset="0"/>
              </a:rPr>
              <a:t>Potential answer</a:t>
            </a:r>
          </a:p>
          <a:p>
            <a:pPr algn="l"/>
            <a:r>
              <a:rPr lang="en-US" sz="2400" dirty="0">
                <a:latin typeface="+mn-lt"/>
              </a:rPr>
              <a:t>All application tiers and databases will be deployed to the Azure VMs in parallel to the on-premises VMs. This will enable minimal downtime when the application load is redirected to the new VMs.</a:t>
            </a:r>
          </a:p>
          <a:p>
            <a:pPr algn="l"/>
            <a:r>
              <a:rPr lang="en-US" sz="2400" dirty="0">
                <a:latin typeface="+mn-lt"/>
              </a:rPr>
              <a:t>To ensure data consistency during the migration, there will be a short window of downtime required at the database level when the cutover to the new servers is performed. Data migration using DMS supports online migration, allowing the applications to be kept online while data is synchronized.</a:t>
            </a:r>
          </a:p>
        </p:txBody>
      </p:sp>
    </p:spTree>
    <p:extLst>
      <p:ext uri="{BB962C8B-B14F-4D97-AF65-F5344CB8AC3E}">
        <p14:creationId xmlns:p14="http://schemas.microsoft.com/office/powerpoint/2010/main" val="39610875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#3</a:t>
            </a:r>
          </a:p>
        </p:txBody>
      </p:sp>
      <p:sp>
        <p:nvSpPr>
          <p:cNvPr id="3" name="Content Placeholder 2"/>
          <p:cNvSpPr>
            <a:spLocks noGrp="1"/>
          </p:cNvSpPr>
          <p:nvPr>
            <p:ph type="body" sz="quarter" idx="10"/>
          </p:nvPr>
        </p:nvSpPr>
        <p:spPr>
          <a:xfrm>
            <a:off x="269239" y="1189177"/>
            <a:ext cx="11653523" cy="4556632"/>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What are the options to roll back to the on-premises VMs if the migration fails?</a:t>
            </a:r>
          </a:p>
          <a:p>
            <a:endParaRPr lang="en-US" sz="1100" dirty="0"/>
          </a:p>
          <a:p>
            <a:r>
              <a:rPr lang="en-US" sz="2800" dirty="0">
                <a:latin typeface="Segoe UI Semibold" panose="020B0702040204020203" pitchFamily="34" charset="0"/>
                <a:cs typeface="Segoe UI Semibold" panose="020B0702040204020203" pitchFamily="34" charset="0"/>
              </a:rPr>
              <a:t>Potential answer</a:t>
            </a:r>
          </a:p>
          <a:p>
            <a:pPr algn="l"/>
            <a:r>
              <a:rPr lang="en-US" sz="2400" dirty="0">
                <a:latin typeface="+mn-lt"/>
              </a:rPr>
              <a:t>The migration process will be designed to create new application deployments within their CI/CD pipelines to release to the new Windows Server 2022 VMs in Azure in parallel to the existing on-premises VMs. This will allow traffic to be cut over to the new VMs when ready.</a:t>
            </a:r>
          </a:p>
          <a:p>
            <a:pPr algn="l"/>
            <a:r>
              <a:rPr lang="en-US" sz="2400" dirty="0">
                <a:latin typeface="+mn-lt"/>
              </a:rPr>
              <a:t>In the event of an unexpected issue during migration, the existing on-premises VMs, application deployments, and databases will remain in place as a fallback. If there is an issue detected during the cutover process, the on-premises servers will be able to immediately pick up where they left off.</a:t>
            </a:r>
          </a:p>
        </p:txBody>
      </p:sp>
    </p:spTree>
    <p:extLst>
      <p:ext uri="{BB962C8B-B14F-4D97-AF65-F5344CB8AC3E}">
        <p14:creationId xmlns:p14="http://schemas.microsoft.com/office/powerpoint/2010/main" val="42715307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1: Review the customer case study</a:t>
            </a:r>
          </a:p>
        </p:txBody>
      </p:sp>
      <p:sp>
        <p:nvSpPr>
          <p:cNvPr id="9" name="TextBox 8">
            <a:extLst>
              <a:ext uri="{FF2B5EF4-FFF2-40B4-BE49-F238E27FC236}">
                <a16:creationId xmlns:a16="http://schemas.microsoft.com/office/drawing/2014/main" id="{0F86F9F9-39B5-4CE6-AF48-9ADAE40EA728}"/>
              </a:ext>
            </a:extLst>
          </p:cNvPr>
          <p:cNvSpPr txBox="1"/>
          <p:nvPr/>
        </p:nvSpPr>
        <p:spPr>
          <a:xfrm>
            <a:off x="358428" y="1741246"/>
            <a:ext cx="7247965" cy="259763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Outcome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Analyze your customer needs.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Semi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mn-ea"/>
                <a:cs typeface="+mn-cs"/>
              </a:rPr>
              <a:t>Timeframe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15 minutes</a:t>
            </a:r>
          </a:p>
        </p:txBody>
      </p:sp>
    </p:spTree>
    <p:extLst>
      <p:ext uri="{BB962C8B-B14F-4D97-AF65-F5344CB8AC3E}">
        <p14:creationId xmlns:p14="http://schemas.microsoft.com/office/powerpoint/2010/main" val="207128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#4</a:t>
            </a:r>
          </a:p>
        </p:txBody>
      </p:sp>
      <p:sp>
        <p:nvSpPr>
          <p:cNvPr id="3" name="Content Placeholder 2"/>
          <p:cNvSpPr>
            <a:spLocks noGrp="1"/>
          </p:cNvSpPr>
          <p:nvPr>
            <p:ph type="body" sz="quarter" idx="10"/>
          </p:nvPr>
        </p:nvSpPr>
        <p:spPr>
          <a:xfrm>
            <a:off x="269239" y="1189177"/>
            <a:ext cx="11653523" cy="4359655"/>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What's the best way to handle managing all our VMs across on-premises and Azure? We do have workloads that will not be migrated to Azure.</a:t>
            </a:r>
          </a:p>
          <a:p>
            <a:endParaRPr lang="en-US" sz="1100" dirty="0"/>
          </a:p>
          <a:p>
            <a:r>
              <a:rPr lang="en-US" sz="2800" dirty="0">
                <a:latin typeface="Segoe UI Semibold" panose="020B0702040204020203" pitchFamily="34" charset="0"/>
                <a:cs typeface="Segoe UI Semibold" panose="020B0702040204020203" pitchFamily="34" charset="0"/>
              </a:rPr>
              <a:t>Potential answer</a:t>
            </a:r>
          </a:p>
          <a:p>
            <a:r>
              <a:rPr lang="en-US" sz="2400" dirty="0">
                <a:latin typeface="+mn-lt"/>
              </a:rPr>
              <a:t>Azure Arc provides the ability manage all your on-premises and Azure VMs from a single place.</a:t>
            </a:r>
          </a:p>
          <a:p>
            <a:r>
              <a:rPr lang="en-US" sz="2400" dirty="0">
                <a:latin typeface="+mn-lt"/>
              </a:rPr>
              <a:t>Azure Arc-enabled servers let you manage Windows and Linux physical servers and virtual machines hosted outside of Azure, such as on-premises VMs. This management experience is designed to be consistent with how you manage native Azure virtual machines, using standard Azure constructs such as Azure Policy and applying tags.</a:t>
            </a:r>
          </a:p>
        </p:txBody>
      </p:sp>
    </p:spTree>
    <p:extLst>
      <p:ext uri="{BB962C8B-B14F-4D97-AF65-F5344CB8AC3E}">
        <p14:creationId xmlns:p14="http://schemas.microsoft.com/office/powerpoint/2010/main" val="26389438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#5</a:t>
            </a:r>
          </a:p>
        </p:txBody>
      </p:sp>
      <p:sp>
        <p:nvSpPr>
          <p:cNvPr id="3" name="Content Placeholder 2"/>
          <p:cNvSpPr>
            <a:spLocks noGrp="1"/>
          </p:cNvSpPr>
          <p:nvPr>
            <p:ph type="body" sz="quarter" idx="10"/>
          </p:nvPr>
        </p:nvSpPr>
        <p:spPr>
          <a:xfrm>
            <a:off x="269239" y="1189177"/>
            <a:ext cx="11653523" cy="2956194"/>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Tailspin has negotiated an Enterprise Agreement (EA) with Microsoft for their Azure consumption. What can you do to ensure estimates reflect our EA discount?</a:t>
            </a:r>
          </a:p>
          <a:p>
            <a:endParaRPr lang="en-US" sz="1100" dirty="0"/>
          </a:p>
          <a:p>
            <a:r>
              <a:rPr lang="en-US" sz="3600" dirty="0">
                <a:latin typeface="Segoe UI Semibold" panose="020B0702040204020203" pitchFamily="34" charset="0"/>
                <a:cs typeface="Segoe UI Semibold" panose="020B0702040204020203" pitchFamily="34" charset="0"/>
              </a:rPr>
              <a:t>Potential answer</a:t>
            </a:r>
          </a:p>
          <a:p>
            <a:pPr marL="342900" indent="-342900">
              <a:buFont typeface="Arial" panose="020B0604020202020204" pitchFamily="34" charset="0"/>
              <a:buChar char="•"/>
            </a:pPr>
            <a:r>
              <a:rPr lang="en-US" sz="2400" dirty="0">
                <a:latin typeface="+mn-lt"/>
              </a:rPr>
              <a:t>We absolutely want to take advantage of these savings for them! The cost estimates from the Azure Pricing Calculator can be tailored to reflect their EA discount.</a:t>
            </a:r>
          </a:p>
        </p:txBody>
      </p:sp>
    </p:spTree>
    <p:extLst>
      <p:ext uri="{BB962C8B-B14F-4D97-AF65-F5344CB8AC3E}">
        <p14:creationId xmlns:p14="http://schemas.microsoft.com/office/powerpoint/2010/main" val="305131447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#6</a:t>
            </a:r>
          </a:p>
        </p:txBody>
      </p:sp>
      <p:sp>
        <p:nvSpPr>
          <p:cNvPr id="3" name="Content Placeholder 2"/>
          <p:cNvSpPr>
            <a:spLocks noGrp="1"/>
          </p:cNvSpPr>
          <p:nvPr>
            <p:ph type="body" sz="quarter" idx="10"/>
          </p:nvPr>
        </p:nvSpPr>
        <p:spPr>
          <a:xfrm>
            <a:off x="269239" y="1189177"/>
            <a:ext cx="11653523" cy="5835444"/>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Securing and monitoring our on-premises workloads is extremely important. What options does Azure offer to extend this into the cloud?</a:t>
            </a:r>
            <a:endParaRPr lang="en-US" sz="1100" dirty="0"/>
          </a:p>
          <a:p>
            <a:r>
              <a:rPr lang="en-US" sz="2800" dirty="0">
                <a:latin typeface="Segoe UI Semibold" panose="020B0702040204020203" pitchFamily="34" charset="0"/>
                <a:cs typeface="Segoe UI Semibold" panose="020B0702040204020203" pitchFamily="34" charset="0"/>
              </a:rPr>
              <a:t>Potential answer</a:t>
            </a:r>
          </a:p>
          <a:p>
            <a:pPr algn="l"/>
            <a:r>
              <a:rPr lang="en-US" sz="2400" dirty="0">
                <a:latin typeface="+mn-lt"/>
              </a:rPr>
              <a:t>Microsoft Defender for Cloud is a solution for cloud security posture management (CSPM) and cloud workload protection (CWP) that finds weak spots across your cloud configuration, helps strengthen the overall security posture of your environment, and can protect workloads across multi-cloud and hybrid environments from evolving threats.</a:t>
            </a:r>
          </a:p>
          <a:p>
            <a:pPr algn="l"/>
            <a:r>
              <a:rPr lang="en-US" sz="2400" dirty="0">
                <a:latin typeface="+mn-lt"/>
              </a:rPr>
              <a:t>Azure Monitor collects monitoring telemetry from a variety of on-premises and Azure sources. Management tools, such as those in Azure Security Center and Azure Automation, also push log data to Azure Monitor. The service aggregates and stores this telemetry in a log data store that’s optimized for cost and performance. Analyze data, set up alerts, get end-to-end views of your applications, and use machine learning–driven insights to quickly identify and resolve problems.</a:t>
            </a:r>
          </a:p>
        </p:txBody>
      </p:sp>
    </p:spTree>
    <p:extLst>
      <p:ext uri="{BB962C8B-B14F-4D97-AF65-F5344CB8AC3E}">
        <p14:creationId xmlns:p14="http://schemas.microsoft.com/office/powerpoint/2010/main" val="403705894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objections handling #7</a:t>
            </a:r>
          </a:p>
        </p:txBody>
      </p:sp>
      <p:sp>
        <p:nvSpPr>
          <p:cNvPr id="3" name="Content Placeholder 2"/>
          <p:cNvSpPr>
            <a:spLocks noGrp="1"/>
          </p:cNvSpPr>
          <p:nvPr>
            <p:ph type="body" sz="quarter" idx="10"/>
          </p:nvPr>
        </p:nvSpPr>
        <p:spPr>
          <a:xfrm>
            <a:off x="269239" y="1189177"/>
            <a:ext cx="11653523" cy="5689250"/>
          </a:xfrm>
        </p:spPr>
        <p:txBody>
          <a:bodyPr/>
          <a:lstStyle/>
          <a:p>
            <a:pPr lvl="0"/>
            <a:r>
              <a:rPr lang="en-US" sz="3600" dirty="0">
                <a:latin typeface="Segoe UI Semibold" panose="020B0702040204020203" pitchFamily="34" charset="0"/>
                <a:cs typeface="Segoe UI Semibold" panose="020B0702040204020203" pitchFamily="34" charset="0"/>
              </a:rPr>
              <a:t>Objection</a:t>
            </a:r>
            <a:r>
              <a:rPr lang="en-US" sz="3600" dirty="0"/>
              <a:t> </a:t>
            </a:r>
          </a:p>
          <a:p>
            <a:r>
              <a:rPr lang="en-US" sz="2400" dirty="0">
                <a:latin typeface="+mn-lt"/>
              </a:rPr>
              <a:t>Would there be further savings from the use of PaaS services?</a:t>
            </a:r>
          </a:p>
          <a:p>
            <a:endParaRPr lang="en-US" sz="1100" dirty="0"/>
          </a:p>
          <a:p>
            <a:r>
              <a:rPr lang="en-US" sz="2800" dirty="0">
                <a:latin typeface="Segoe UI Semibold" panose="020B0702040204020203" pitchFamily="34" charset="0"/>
                <a:cs typeface="Segoe UI Semibold" panose="020B0702040204020203" pitchFamily="34" charset="0"/>
              </a:rPr>
              <a:t>Potential answer</a:t>
            </a:r>
          </a:p>
          <a:p>
            <a:pPr algn="l"/>
            <a:r>
              <a:rPr lang="en-US" sz="2400" dirty="0">
                <a:latin typeface="+mn-lt"/>
              </a:rPr>
              <a:t>Further evaluation of the front end and back end .NET Framework applications will be necessary to determine the requirements for hosting these applications using Azure App Service. Azure App Service Web Apps provide a PaaS hosting option for applications that further reduces the management burden over IaaS VMs, and does support hosting applications build with .NET Framework, and .NET Core, among other development languages.</a:t>
            </a:r>
          </a:p>
          <a:p>
            <a:pPr algn="l"/>
            <a:r>
              <a:rPr lang="en-US" sz="2400" dirty="0">
                <a:latin typeface="+mn-lt"/>
              </a:rPr>
              <a:t>Azure Kubernetes Service (AKS) is another potential option for hosting applications. For Tailspin Toys, this may not be the best option as it would require further redesign and architecture of the applications to host in AKS. If Azure App Service doesn't meet the requirements of Tailspin Toys applications, then AKS may offer an alternative that fits better.</a:t>
            </a:r>
          </a:p>
        </p:txBody>
      </p:sp>
    </p:spTree>
    <p:extLst>
      <p:ext uri="{BB962C8B-B14F-4D97-AF65-F5344CB8AC3E}">
        <p14:creationId xmlns:p14="http://schemas.microsoft.com/office/powerpoint/2010/main" val="53511613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quote</a:t>
            </a:r>
          </a:p>
        </p:txBody>
      </p:sp>
      <p:sp>
        <p:nvSpPr>
          <p:cNvPr id="6" name="Text Placeholder 5">
            <a:extLst>
              <a:ext uri="{FF2B5EF4-FFF2-40B4-BE49-F238E27FC236}">
                <a16:creationId xmlns:a16="http://schemas.microsoft.com/office/drawing/2014/main" id="{21B5D2FE-90F5-4153-8757-F1B74423A16A}"/>
              </a:ext>
            </a:extLst>
          </p:cNvPr>
          <p:cNvSpPr>
            <a:spLocks noGrp="1"/>
          </p:cNvSpPr>
          <p:nvPr>
            <p:ph type="body" sz="quarter" idx="10"/>
          </p:nvPr>
        </p:nvSpPr>
        <p:spPr>
          <a:xfrm>
            <a:off x="271557" y="1385120"/>
            <a:ext cx="11653523" cy="3599896"/>
          </a:xfrm>
        </p:spPr>
        <p:txBody>
          <a:bodyPr/>
          <a:lstStyle/>
          <a:p>
            <a:r>
              <a:rPr lang="en-US" sz="2800" i="1" dirty="0"/>
              <a:t>“We recognized the need and benefits to migrating our aging infrastructure to Azure. I know this migration is going to help us increase reliability while lowering operation and maintenance costs. I'm really looking forward to the shiny new capabilities we are now able to take advantage of, including the ability to manage our on-premises and Azure VMs using Azure Arc.”</a:t>
            </a:r>
          </a:p>
          <a:p>
            <a:endParaRPr lang="en-US" sz="2800" i="1" dirty="0"/>
          </a:p>
          <a:p>
            <a:pPr lvl="2"/>
            <a:r>
              <a:rPr lang="en-US" sz="2000" dirty="0"/>
              <a:t>— Kaylee Frye, CTO, Tailspin Toys</a:t>
            </a:r>
          </a:p>
          <a:p>
            <a:endParaRPr lang="en-US" dirty="0"/>
          </a:p>
        </p:txBody>
      </p:sp>
    </p:spTree>
    <p:extLst>
      <p:ext uri="{BB962C8B-B14F-4D97-AF65-F5344CB8AC3E}">
        <p14:creationId xmlns:p14="http://schemas.microsoft.com/office/powerpoint/2010/main" val="37034369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situation</a:t>
            </a:r>
          </a:p>
        </p:txBody>
      </p:sp>
      <p:sp>
        <p:nvSpPr>
          <p:cNvPr id="3" name="Content Placeholder 2"/>
          <p:cNvSpPr>
            <a:spLocks noGrp="1"/>
          </p:cNvSpPr>
          <p:nvPr>
            <p:ph type="body" sz="quarter" idx="10"/>
          </p:nvPr>
        </p:nvSpPr>
        <p:spPr>
          <a:xfrm>
            <a:off x="269239" y="1189177"/>
            <a:ext cx="11653523" cy="4795159"/>
          </a:xfrm>
        </p:spPr>
        <p:txBody>
          <a:bodyPr/>
          <a:lstStyle/>
          <a:p>
            <a:r>
              <a:rPr lang="en-US" sz="2800" dirty="0"/>
              <a:t>Tailspin Toys is a global manufacturer of children’s toys headquartered in Milwaukee, WI.</a:t>
            </a:r>
          </a:p>
          <a:p>
            <a:r>
              <a:rPr lang="en-US" sz="2800" dirty="0"/>
              <a:t>They are currently hosting mission critical workloads in an on-premises datacenter.</a:t>
            </a:r>
          </a:p>
          <a:p>
            <a:r>
              <a:rPr lang="en-US" sz="2800" dirty="0"/>
              <a:t>Kaylee Frye, CTO of Tailspin, has already had their Technical Architects create an assessment of their current environment, of which they’ve already identified apps and workloads to migrate first.</a:t>
            </a:r>
          </a:p>
          <a:p>
            <a:r>
              <a:rPr lang="en-US" sz="2800" dirty="0"/>
              <a:t>Their workloads are primarily Windows Server and SQL Server Virtual Machines (VMs).</a:t>
            </a:r>
          </a:p>
          <a:p>
            <a:r>
              <a:rPr lang="en-US" sz="2800" dirty="0"/>
              <a:t>Their on-premises environment consists of over 250 servers and VMs and are hosted using Hyper-V.</a:t>
            </a:r>
          </a:p>
        </p:txBody>
      </p:sp>
    </p:spTree>
    <p:extLst>
      <p:ext uri="{BB962C8B-B14F-4D97-AF65-F5344CB8AC3E}">
        <p14:creationId xmlns:p14="http://schemas.microsoft.com/office/powerpoint/2010/main" val="21394062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situation (continued)</a:t>
            </a:r>
          </a:p>
        </p:txBody>
      </p:sp>
      <p:sp>
        <p:nvSpPr>
          <p:cNvPr id="3" name="Content Placeholder 2"/>
          <p:cNvSpPr>
            <a:spLocks noGrp="1"/>
          </p:cNvSpPr>
          <p:nvPr>
            <p:ph type="body" sz="quarter" idx="10"/>
          </p:nvPr>
        </p:nvSpPr>
        <p:spPr>
          <a:xfrm>
            <a:off x="269239" y="1189177"/>
            <a:ext cx="11653523" cy="2209836"/>
          </a:xfrm>
        </p:spPr>
        <p:txBody>
          <a:bodyPr/>
          <a:lstStyle/>
          <a:p>
            <a:r>
              <a:rPr lang="en-US" sz="2800" dirty="0"/>
              <a:t>They’ve identified some initial workloads they’d like to migrate first including Window Server VMs hosting .NET Framework applications and SQL Server databases.</a:t>
            </a:r>
            <a:endParaRPr lang="en-US" sz="1232" dirty="0"/>
          </a:p>
          <a:p>
            <a:r>
              <a:rPr lang="en-US" sz="2800" dirty="0"/>
              <a:t>They’ve also identified some additional workloads that will remain on-premises but would like to ease their management burden.</a:t>
            </a:r>
          </a:p>
        </p:txBody>
      </p:sp>
    </p:spTree>
    <p:extLst>
      <p:ext uri="{BB962C8B-B14F-4D97-AF65-F5344CB8AC3E}">
        <p14:creationId xmlns:p14="http://schemas.microsoft.com/office/powerpoint/2010/main" val="5982658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needs</a:t>
            </a:r>
          </a:p>
        </p:txBody>
      </p:sp>
      <p:sp>
        <p:nvSpPr>
          <p:cNvPr id="3" name="Content Placeholder 2"/>
          <p:cNvSpPr>
            <a:spLocks noGrp="1"/>
          </p:cNvSpPr>
          <p:nvPr>
            <p:ph type="body" sz="quarter" idx="10"/>
          </p:nvPr>
        </p:nvSpPr>
        <p:spPr>
          <a:xfrm>
            <a:off x="269239" y="1189177"/>
            <a:ext cx="11653523" cy="4025717"/>
          </a:xfrm>
        </p:spPr>
        <p:txBody>
          <a:bodyPr/>
          <a:lstStyle/>
          <a:p>
            <a:r>
              <a:rPr lang="en-US" sz="3200" dirty="0"/>
              <a:t>Migrate existing workloads to Azure as efficiently as possible.</a:t>
            </a:r>
          </a:p>
          <a:p>
            <a:r>
              <a:rPr lang="en-US" sz="3200" dirty="0"/>
              <a:t>Lower the management burden with a consolidated view to manage all VMs and Servers cross Azure and on-premises.</a:t>
            </a:r>
          </a:p>
          <a:p>
            <a:r>
              <a:rPr lang="en-US" sz="3200" dirty="0"/>
              <a:t>Security is extremely important when integrating the on-premises network and workloads with Microsoft Azure.</a:t>
            </a:r>
          </a:p>
          <a:p>
            <a:r>
              <a:rPr lang="en-US" sz="3200" dirty="0"/>
              <a:t>With Windows Server 2012 extended support ending October 10, 2023, the new Azure VMs will need to be deployed using a newer version of Windows Server.</a:t>
            </a:r>
          </a:p>
        </p:txBody>
      </p:sp>
    </p:spTree>
    <p:extLst>
      <p:ext uri="{BB962C8B-B14F-4D97-AF65-F5344CB8AC3E}">
        <p14:creationId xmlns:p14="http://schemas.microsoft.com/office/powerpoint/2010/main" val="22808834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objections #1 </a:t>
            </a:r>
          </a:p>
        </p:txBody>
      </p:sp>
      <p:sp>
        <p:nvSpPr>
          <p:cNvPr id="3" name="Content Placeholder 2"/>
          <p:cNvSpPr>
            <a:spLocks noGrp="1"/>
          </p:cNvSpPr>
          <p:nvPr>
            <p:ph type="body" sz="quarter" idx="10"/>
          </p:nvPr>
        </p:nvSpPr>
        <p:spPr>
          <a:xfrm>
            <a:off x="269239" y="1189177"/>
            <a:ext cx="11653523" cy="5010602"/>
          </a:xfrm>
        </p:spPr>
        <p:txBody>
          <a:bodyPr/>
          <a:lstStyle/>
          <a:p>
            <a:r>
              <a:rPr lang="en-US" sz="3200" dirty="0"/>
              <a:t>It appears there are multiple options for hosting SQL databases in Azure. What's the best option to ensure compatibility?</a:t>
            </a:r>
          </a:p>
          <a:p>
            <a:r>
              <a:rPr lang="en-US" sz="3200" dirty="0"/>
              <a:t>What kind of downtime will be incurred when migrating the Windows Server and SQL Server workloads to Azure?</a:t>
            </a:r>
          </a:p>
          <a:p>
            <a:r>
              <a:rPr lang="en-US" sz="3200" dirty="0"/>
              <a:t>What are the options to roll back to the on-premises VMs if the migration fails?</a:t>
            </a:r>
          </a:p>
          <a:p>
            <a:r>
              <a:rPr lang="en-US" sz="3200" dirty="0"/>
              <a:t>What's the best way to handle managing all our VMs across on-premises and Azure? We do have workloads that will not be migrated to Azure.</a:t>
            </a:r>
          </a:p>
          <a:p>
            <a:endParaRPr lang="en-US" sz="3200" dirty="0"/>
          </a:p>
        </p:txBody>
      </p:sp>
    </p:spTree>
    <p:extLst>
      <p:ext uri="{BB962C8B-B14F-4D97-AF65-F5344CB8AC3E}">
        <p14:creationId xmlns:p14="http://schemas.microsoft.com/office/powerpoint/2010/main" val="18969051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objections #2</a:t>
            </a:r>
          </a:p>
        </p:txBody>
      </p:sp>
      <p:sp>
        <p:nvSpPr>
          <p:cNvPr id="3" name="Content Placeholder 2"/>
          <p:cNvSpPr>
            <a:spLocks noGrp="1"/>
          </p:cNvSpPr>
          <p:nvPr>
            <p:ph type="body" sz="quarter" idx="10"/>
          </p:nvPr>
        </p:nvSpPr>
        <p:spPr>
          <a:xfrm>
            <a:off x="269239" y="1189177"/>
            <a:ext cx="11653523" cy="3484031"/>
          </a:xfrm>
        </p:spPr>
        <p:txBody>
          <a:bodyPr/>
          <a:lstStyle/>
          <a:p>
            <a:r>
              <a:rPr lang="en-US" sz="3200" dirty="0"/>
              <a:t>Tailspin has negotiated an Enterprise Agreement (EA) with Microsoft for their Azure consumption. What can you do to ensure estimates reflect our EA discount?</a:t>
            </a:r>
          </a:p>
          <a:p>
            <a:r>
              <a:rPr lang="en-US" sz="3200" dirty="0"/>
              <a:t>Securing and monitoring our on-premises workloads is extremely important. What options does Azure offer to extend this into the cloud?</a:t>
            </a:r>
          </a:p>
          <a:p>
            <a:r>
              <a:rPr lang="en-US" sz="3200" dirty="0"/>
              <a:t>Would there be further savings from the use of PaaS services?</a:t>
            </a:r>
            <a:endParaRPr lang="en-US" dirty="0"/>
          </a:p>
        </p:txBody>
      </p:sp>
    </p:spTree>
    <p:extLst>
      <p:ext uri="{BB962C8B-B14F-4D97-AF65-F5344CB8AC3E}">
        <p14:creationId xmlns:p14="http://schemas.microsoft.com/office/powerpoint/2010/main" val="33387099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descr="Diagram depicting a wide range of Azure services: Domain Controller VM, SQL Server in VM, Web VM, Load Balancer, Azure Backup, Azure Site Recovery, SQL Server AlwaysOn Availability Groups, Traffic Manager, Availability Zones, Web Apps, Storage, VPN Gateway, SQL Database, Front Door"/>
          <p:cNvSpPr>
            <a:spLocks noGrp="1"/>
          </p:cNvSpPr>
          <p:nvPr>
            <p:ph type="title"/>
          </p:nvPr>
        </p:nvSpPr>
        <p:spPr/>
        <p:txBody>
          <a:bodyPr/>
          <a:lstStyle/>
          <a:p>
            <a:r>
              <a:rPr lang="en-US" dirty="0"/>
              <a:t>Common scenarios</a:t>
            </a:r>
          </a:p>
        </p:txBody>
      </p:sp>
      <p:pic>
        <p:nvPicPr>
          <p:cNvPr id="1026" name="Picture 2" descr="The hub virtual network acts as a central point of connectivity to many spoke virtual networks. The hub can also be used as the connectivity point to your on-premises networks. The spoke virtual networks peer with the hub and can be used to isolate workloads.&#10;">
            <a:extLst>
              <a:ext uri="{FF2B5EF4-FFF2-40B4-BE49-F238E27FC236}">
                <a16:creationId xmlns:a16="http://schemas.microsoft.com/office/drawing/2014/main" id="{D4686063-FA50-7605-92DE-7912FACEE7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36" y="1353248"/>
            <a:ext cx="10168328" cy="521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745471"/>
      </p:ext>
    </p:extLst>
  </p:cSld>
  <p:clrMapOvr>
    <a:masterClrMapping/>
  </p:clrMapOvr>
  <p:transition>
    <p:fade/>
  </p:transition>
</p:sld>
</file>

<file path=ppt/theme/theme1.xml><?xml version="1.0" encoding="utf-8"?>
<a:theme xmlns:a="http://schemas.openxmlformats.org/drawingml/2006/main" name="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2.xml><?xml version="1.0" encoding="utf-8"?>
<a:theme xmlns:a="http://schemas.openxmlformats.org/drawingml/2006/main" name="1_Windows Azure">
  <a:themeElements>
    <a:clrScheme name="STB Template Blue">
      <a:dk1>
        <a:srgbClr val="505050"/>
      </a:dk1>
      <a:lt1>
        <a:srgbClr val="FFFFFF"/>
      </a:lt1>
      <a:dk2>
        <a:srgbClr val="0072C6"/>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739722A-6731-46C8-BB8E-F4F2AFD803E9}"/>
    </a:ext>
  </a:extLst>
</a:theme>
</file>

<file path=ppt/theme/theme3.xml><?xml version="1.0" encoding="utf-8"?>
<a:theme xmlns:a="http://schemas.openxmlformats.org/drawingml/2006/main" name="C+E Readiness Template">
  <a:themeElements>
    <a:clrScheme name="Custom 2">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0078D7"/>
    </a:hlink>
    <a:folHlink>
      <a:srgbClr val="0078D7"/>
    </a:folHlink>
  </a:clrScheme>
</a:themeOverride>
</file>

<file path=ppt/theme/themeOverride2.xml><?xml version="1.0" encoding="utf-8"?>
<a:themeOverride xmlns:a="http://schemas.openxmlformats.org/drawingml/2006/main">
  <a:clrScheme name="Custom 2">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0078D7"/>
    </a:hlink>
    <a:folHlink>
      <a:srgbClr val="0078D7"/>
    </a:folHlink>
  </a:clrScheme>
</a:themeOverride>
</file>

<file path=ppt/theme/themeOverride3.xml><?xml version="1.0" encoding="utf-8"?>
<a:themeOverride xmlns:a="http://schemas.openxmlformats.org/drawingml/2006/main">
  <a:clrScheme name="Custom 2">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0078D7"/>
    </a:hlink>
    <a:folHlink>
      <a:srgbClr val="0078D7"/>
    </a:folHlink>
  </a:clrScheme>
</a:themeOverride>
</file>

<file path=ppt/theme/themeOverride4.xml><?xml version="1.0" encoding="utf-8"?>
<a:themeOverride xmlns:a="http://schemas.openxmlformats.org/drawingml/2006/main">
  <a:clrScheme name="Custom 2">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0078D7"/>
    </a:hlink>
    <a:folHlink>
      <a:srgbClr val="0078D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5DFA3690A15B4081582BBCC6BEAC3E" ma:contentTypeVersion="9" ma:contentTypeDescription="Create a new document." ma:contentTypeScope="" ma:versionID="642da1784587cbe85a7fdbbe4dc36103">
  <xsd:schema xmlns:xsd="http://www.w3.org/2001/XMLSchema" xmlns:xs="http://www.w3.org/2001/XMLSchema" xmlns:p="http://schemas.microsoft.com/office/2006/metadata/properties" xmlns:ns1="http://schemas.microsoft.com/sharepoint/v3" xmlns:ns2="2023ac63-7b75-4916-a9ee-591457758eee" xmlns:ns3="d9c797ad-d7c3-4982-82b7-81352a75e4a5" targetNamespace="http://schemas.microsoft.com/office/2006/metadata/properties" ma:root="true" ma:fieldsID="91198b0246576053cc55dd2c67035a89" ns1:_="" ns2:_="" ns3:_="">
    <xsd:import namespace="http://schemas.microsoft.com/sharepoint/v3"/>
    <xsd:import namespace="2023ac63-7b75-4916-a9ee-591457758eee"/>
    <xsd:import namespace="d9c797ad-d7c3-4982-82b7-81352a75e4a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3ac63-7b75-4916-a9ee-591457758e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9c797ad-d7c3-4982-82b7-81352a75e4a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22677-9165-4AB6-9580-CE94CCD209C5}">
  <ds:schemaRefs>
    <ds:schemaRef ds:uri="http://schemas.microsoft.com/sharepoint/v3/contenttype/forms"/>
  </ds:schemaRefs>
</ds:datastoreItem>
</file>

<file path=customXml/itemProps2.xml><?xml version="1.0" encoding="utf-8"?>
<ds:datastoreItem xmlns:ds="http://schemas.openxmlformats.org/officeDocument/2006/customXml" ds:itemID="{7D07577D-30E5-48FB-B81C-E1B9EAC126B5}">
  <ds:schemaRefs>
    <ds:schemaRef ds:uri="http://schemas.openxmlformats.org/package/2006/metadata/core-properties"/>
    <ds:schemaRef ds:uri="http://schemas.microsoft.com/office/infopath/2007/PartnerControls"/>
    <ds:schemaRef ds:uri="http://purl.org/dc/terms/"/>
    <ds:schemaRef ds:uri="2023ac63-7b75-4916-a9ee-591457758eee"/>
    <ds:schemaRef ds:uri="http://schemas.microsoft.com/office/2006/documentManagement/types"/>
    <ds:schemaRef ds:uri="d9c797ad-d7c3-4982-82b7-81352a75e4a5"/>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26E40F2-DB1A-4ED5-85D8-FAE814896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23ac63-7b75-4916-a9ee-591457758eee"/>
    <ds:schemaRef ds:uri="d9c797ad-d7c3-4982-82b7-81352a75e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3147</Words>
  <Application>Microsoft Office PowerPoint</Application>
  <PresentationFormat>Widescreen</PresentationFormat>
  <Paragraphs>255</Paragraphs>
  <Slides>34</Slides>
  <Notes>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Calibri</vt:lpstr>
      <vt:lpstr>Consolas</vt:lpstr>
      <vt:lpstr>Menlo</vt:lpstr>
      <vt:lpstr>Segoe Pro Light</vt:lpstr>
      <vt:lpstr>Segoe UI</vt:lpstr>
      <vt:lpstr>Segoe UI Light</vt:lpstr>
      <vt:lpstr>Segoe UI Semibold</vt:lpstr>
      <vt:lpstr>Segoe UI Semilight</vt:lpstr>
      <vt:lpstr>Wingdings</vt:lpstr>
      <vt:lpstr>Server and Cloud 2013</vt:lpstr>
      <vt:lpstr>1_Windows Azure</vt:lpstr>
      <vt:lpstr>C+E Readiness Template</vt:lpstr>
      <vt:lpstr>Building the business migration case with Windows Server and SQL Server</vt:lpstr>
      <vt:lpstr>Abstract and learning objectives</vt:lpstr>
      <vt:lpstr>Step 1: Review the customer case study</vt:lpstr>
      <vt:lpstr>Customer situation</vt:lpstr>
      <vt:lpstr>Customer situation (continued)</vt:lpstr>
      <vt:lpstr>Customer needs</vt:lpstr>
      <vt:lpstr>Customer objections #1 </vt:lpstr>
      <vt:lpstr>Customer objections #2</vt:lpstr>
      <vt:lpstr>Common scenarios</vt:lpstr>
      <vt:lpstr>Common scenarios</vt:lpstr>
      <vt:lpstr>Step 2: Design the solution</vt:lpstr>
      <vt:lpstr>Step 3: Present the solution</vt:lpstr>
      <vt:lpstr>Wrap-up</vt:lpstr>
      <vt:lpstr>Building the business migration case with Windows Server and SQL Server</vt:lpstr>
      <vt:lpstr>Preferred target audience</vt:lpstr>
      <vt:lpstr>High Level Architecture</vt:lpstr>
      <vt:lpstr>Migration #1</vt:lpstr>
      <vt:lpstr>Migration #2</vt:lpstr>
      <vt:lpstr>On-premises Workload Management #1</vt:lpstr>
      <vt:lpstr>On-premises Workload Management #1 (cont.)</vt:lpstr>
      <vt:lpstr>On-premises Workload Management #2</vt:lpstr>
      <vt:lpstr>Pricing </vt:lpstr>
      <vt:lpstr>Pricing (continued)</vt:lpstr>
      <vt:lpstr>Pricing (continued)</vt:lpstr>
      <vt:lpstr>Pricing (continued)</vt:lpstr>
      <vt:lpstr>Pricing (continued)</vt:lpstr>
      <vt:lpstr>Preferred objections handling #1</vt:lpstr>
      <vt:lpstr>Preferred objections handling #2</vt:lpstr>
      <vt:lpstr>Preferred objections handling #3</vt:lpstr>
      <vt:lpstr>Preferred objections handling #4</vt:lpstr>
      <vt:lpstr>Preferred objections handling #5</vt:lpstr>
      <vt:lpstr>Preferred objections handling #6</vt:lpstr>
      <vt:lpstr>Preferred objections handling #7</vt:lpstr>
      <vt:lpstr>Customer quote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resilient IaaS architecture</dc:title>
  <dc:creator/>
  <cp:lastModifiedBy/>
  <cp:revision>3</cp:revision>
  <dcterms:modified xsi:type="dcterms:W3CDTF">2022-09-19T18:48:09Z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v-tamat@microsoft.com</vt:lpwstr>
  </property>
  <property fmtid="{D5CDD505-2E9C-101B-9397-08002B2CF9AE}" pid="5" name="MSIP_Label_f42aa342-8706-4288-bd11-ebb85995028c_SetDate">
    <vt:lpwstr>2018-02-08T01:47:05.8758115Z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0x010100D15DFA3690A15B4081582BBCC6BEAC3E</vt:lpwstr>
  </property>
</Properties>
</file>