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37"/>
  </p:notesMasterIdLst>
  <p:sldIdLst>
    <p:sldId id="300" r:id="rId6"/>
    <p:sldId id="323" r:id="rId7"/>
    <p:sldId id="302" r:id="rId8"/>
    <p:sldId id="325" r:id="rId9"/>
    <p:sldId id="389" r:id="rId10"/>
    <p:sldId id="375" r:id="rId11"/>
    <p:sldId id="357" r:id="rId12"/>
    <p:sldId id="326" r:id="rId13"/>
    <p:sldId id="320" r:id="rId14"/>
    <p:sldId id="322" r:id="rId15"/>
    <p:sldId id="321" r:id="rId16"/>
    <p:sldId id="374" r:id="rId17"/>
    <p:sldId id="317" r:id="rId18"/>
    <p:sldId id="316" r:id="rId19"/>
    <p:sldId id="333" r:id="rId20"/>
    <p:sldId id="390" r:id="rId21"/>
    <p:sldId id="391" r:id="rId22"/>
    <p:sldId id="2091" r:id="rId23"/>
    <p:sldId id="2098" r:id="rId24"/>
    <p:sldId id="2097" r:id="rId25"/>
    <p:sldId id="2096" r:id="rId26"/>
    <p:sldId id="2099" r:id="rId27"/>
    <p:sldId id="2100" r:id="rId28"/>
    <p:sldId id="2101" r:id="rId29"/>
    <p:sldId id="2102" r:id="rId30"/>
    <p:sldId id="336" r:id="rId31"/>
    <p:sldId id="2103" r:id="rId32"/>
    <p:sldId id="2104" r:id="rId33"/>
    <p:sldId id="2105" r:id="rId34"/>
    <p:sldId id="281" r:id="rId35"/>
    <p:sldId id="31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59153-6972-4091-9728-9592CD7B1E22}" v="1" dt="2018-06-29T19:57:36.034"/>
    <p1510:client id="{738DBAC3-60A1-4913-A600-E1113DEB827D}" v="37" dt="2018-05-10T17:30:28.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57844" autoAdjust="0"/>
  </p:normalViewPr>
  <p:slideViewPr>
    <p:cSldViewPr snapToGrid="0">
      <p:cViewPr varScale="1">
        <p:scale>
          <a:sx n="81" d="100"/>
          <a:sy n="81" d="100"/>
        </p:scale>
        <p:origin x="216" y="7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13B17-C506-4D51-BB37-16B365906619}" type="datetimeFigureOut">
              <a:rPr lang="en-US" smtClean="0"/>
              <a:t>12/15/22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8D5BB-B127-481F-BC0A-2F77C576BB34}" type="slidenum">
              <a:rPr lang="en-US" smtClean="0"/>
              <a:t>‹#›</a:t>
            </a:fld>
            <a:endParaRPr lang="en-US" dirty="0"/>
          </a:p>
        </p:txBody>
      </p:sp>
    </p:spTree>
    <p:extLst>
      <p:ext uri="{BB962C8B-B14F-4D97-AF65-F5344CB8AC3E}">
        <p14:creationId xmlns:p14="http://schemas.microsoft.com/office/powerpoint/2010/main" val="19792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194323-46EB-47FD-802B-1151F9FD2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27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10</a:t>
            </a:fld>
            <a:endParaRPr lang="en-US" dirty="0"/>
          </a:p>
        </p:txBody>
      </p:sp>
    </p:spTree>
    <p:extLst>
      <p:ext uri="{BB962C8B-B14F-4D97-AF65-F5344CB8AC3E}">
        <p14:creationId xmlns:p14="http://schemas.microsoft.com/office/powerpoint/2010/main" val="25190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11</a:t>
            </a:fld>
            <a:endParaRPr lang="en-US" dirty="0"/>
          </a:p>
        </p:txBody>
      </p:sp>
    </p:spTree>
    <p:extLst>
      <p:ext uri="{BB962C8B-B14F-4D97-AF65-F5344CB8AC3E}">
        <p14:creationId xmlns:p14="http://schemas.microsoft.com/office/powerpoint/2010/main" val="157928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12</a:t>
            </a:fld>
            <a:endParaRPr lang="en-US" dirty="0"/>
          </a:p>
        </p:txBody>
      </p:sp>
    </p:spTree>
    <p:extLst>
      <p:ext uri="{BB962C8B-B14F-4D97-AF65-F5344CB8AC3E}">
        <p14:creationId xmlns:p14="http://schemas.microsoft.com/office/powerpoint/2010/main" val="958117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13</a:t>
            </a:fld>
            <a:endParaRPr lang="en-US" dirty="0"/>
          </a:p>
        </p:txBody>
      </p:sp>
    </p:spTree>
    <p:extLst>
      <p:ext uri="{BB962C8B-B14F-4D97-AF65-F5344CB8AC3E}">
        <p14:creationId xmlns:p14="http://schemas.microsoft.com/office/powerpoint/2010/main" val="647674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Terra Firm has Hub and Spoke networking setup with Azure ExpressRoute connected to Azure.</a:t>
            </a:r>
          </a:p>
          <a:p>
            <a:pPr marL="228600" indent="-228600">
              <a:buAutoNum type="arabicPeriod"/>
            </a:pPr>
            <a:r>
              <a:rPr lang="en-US" dirty="0"/>
              <a:t>The PHP web application server, and MySQL databases have been migrated to Azure and are running in Virtual Machines and Azure Database for MySQL hosted within a Spoke VNet in Azure that is peered with the Hub VNet.</a:t>
            </a:r>
          </a:p>
          <a:p>
            <a:pPr marL="228600" indent="-228600">
              <a:buAutoNum type="arabicPeriod"/>
            </a:pPr>
            <a:r>
              <a:rPr lang="en-US" dirty="0"/>
              <a:t>Each application in Azure is contained within its own Subnet with Network Security Groups securing them accordingly.</a:t>
            </a:r>
          </a:p>
          <a:p>
            <a:pPr marL="228600" indent="-228600">
              <a:buAutoNum type="arabicPeriod"/>
            </a:pPr>
            <a:r>
              <a:rPr lang="en-US" dirty="0"/>
              <a:t>Other components that may be setup according to the clients' requirements are:</a:t>
            </a:r>
          </a:p>
          <a:p>
            <a:pPr marL="685800" lvl="1" indent="-228600">
              <a:buAutoNum type="arabicPeriod"/>
            </a:pPr>
            <a:r>
              <a:rPr lang="en-US" dirty="0"/>
              <a:t>Azure Bastion for secure Remote Desktop access to Azure VMs</a:t>
            </a:r>
          </a:p>
          <a:p>
            <a:pPr marL="685800" lvl="1" indent="-228600">
              <a:buAutoNum type="arabicPeriod"/>
            </a:pPr>
            <a:r>
              <a:rPr lang="en-US" dirty="0"/>
              <a:t>Azure Firewall to protect the Web Application Front End (a common component to use in a secure Azure networking model)</a:t>
            </a:r>
          </a:p>
          <a:p>
            <a:pPr marL="685800" lvl="1" indent="-228600">
              <a:buAutoNum type="arabicPeriod"/>
            </a:pPr>
            <a:r>
              <a:rPr lang="en-US" dirty="0"/>
              <a:t>Azure Monitor setup to implement monitoring of Azure VMs</a:t>
            </a:r>
          </a:p>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14</a:t>
            </a:fld>
            <a:endParaRPr lang="en-US" dirty="0"/>
          </a:p>
        </p:txBody>
      </p:sp>
    </p:spTree>
    <p:extLst>
      <p:ext uri="{BB962C8B-B14F-4D97-AF65-F5344CB8AC3E}">
        <p14:creationId xmlns:p14="http://schemas.microsoft.com/office/powerpoint/2010/main" val="4179281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15</a:t>
            </a:fld>
            <a:endParaRPr lang="en-US" dirty="0"/>
          </a:p>
        </p:txBody>
      </p:sp>
    </p:spTree>
    <p:extLst>
      <p:ext uri="{BB962C8B-B14F-4D97-AF65-F5344CB8AC3E}">
        <p14:creationId xmlns:p14="http://schemas.microsoft.com/office/powerpoint/2010/main" val="288628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16</a:t>
            </a:fld>
            <a:endParaRPr lang="en-US" dirty="0"/>
          </a:p>
        </p:txBody>
      </p:sp>
    </p:spTree>
    <p:extLst>
      <p:ext uri="{BB962C8B-B14F-4D97-AF65-F5344CB8AC3E}">
        <p14:creationId xmlns:p14="http://schemas.microsoft.com/office/powerpoint/2010/main" val="215961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17</a:t>
            </a:fld>
            <a:endParaRPr lang="en-US" dirty="0"/>
          </a:p>
        </p:txBody>
      </p:sp>
    </p:spTree>
    <p:extLst>
      <p:ext uri="{BB962C8B-B14F-4D97-AF65-F5344CB8AC3E}">
        <p14:creationId xmlns:p14="http://schemas.microsoft.com/office/powerpoint/2010/main" val="287645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22</a:t>
            </a:fld>
            <a:endParaRPr lang="en-US" dirty="0"/>
          </a:p>
        </p:txBody>
      </p:sp>
    </p:spTree>
    <p:extLst>
      <p:ext uri="{BB962C8B-B14F-4D97-AF65-F5344CB8AC3E}">
        <p14:creationId xmlns:p14="http://schemas.microsoft.com/office/powerpoint/2010/main" val="3795247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23</a:t>
            </a:fld>
            <a:endParaRPr lang="en-US" dirty="0"/>
          </a:p>
        </p:txBody>
      </p:sp>
    </p:spTree>
    <p:extLst>
      <p:ext uri="{BB962C8B-B14F-4D97-AF65-F5344CB8AC3E}">
        <p14:creationId xmlns:p14="http://schemas.microsoft.com/office/powerpoint/2010/main" val="414146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a:t>
            </a:fld>
            <a:endParaRPr lang="en-US" dirty="0"/>
          </a:p>
        </p:txBody>
      </p:sp>
    </p:spTree>
    <p:extLst>
      <p:ext uri="{BB962C8B-B14F-4D97-AF65-F5344CB8AC3E}">
        <p14:creationId xmlns:p14="http://schemas.microsoft.com/office/powerpoint/2010/main" val="920679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25</a:t>
            </a:fld>
            <a:endParaRPr lang="en-US" dirty="0"/>
          </a:p>
        </p:txBody>
      </p:sp>
    </p:spTree>
    <p:extLst>
      <p:ext uri="{BB962C8B-B14F-4D97-AF65-F5344CB8AC3E}">
        <p14:creationId xmlns:p14="http://schemas.microsoft.com/office/powerpoint/2010/main" val="2522768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26</a:t>
            </a:fld>
            <a:endParaRPr lang="en-US" dirty="0"/>
          </a:p>
        </p:txBody>
      </p:sp>
    </p:spTree>
    <p:extLst>
      <p:ext uri="{BB962C8B-B14F-4D97-AF65-F5344CB8AC3E}">
        <p14:creationId xmlns:p14="http://schemas.microsoft.com/office/powerpoint/2010/main" val="1008654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27</a:t>
            </a:fld>
            <a:endParaRPr lang="en-US" dirty="0"/>
          </a:p>
        </p:txBody>
      </p:sp>
    </p:spTree>
    <p:extLst>
      <p:ext uri="{BB962C8B-B14F-4D97-AF65-F5344CB8AC3E}">
        <p14:creationId xmlns:p14="http://schemas.microsoft.com/office/powerpoint/2010/main" val="64835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28</a:t>
            </a:fld>
            <a:endParaRPr lang="en-US" dirty="0"/>
          </a:p>
        </p:txBody>
      </p:sp>
    </p:spTree>
    <p:extLst>
      <p:ext uri="{BB962C8B-B14F-4D97-AF65-F5344CB8AC3E}">
        <p14:creationId xmlns:p14="http://schemas.microsoft.com/office/powerpoint/2010/main" val="2502240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29</a:t>
            </a:fld>
            <a:endParaRPr lang="en-US" dirty="0"/>
          </a:p>
        </p:txBody>
      </p:sp>
    </p:spTree>
    <p:extLst>
      <p:ext uri="{BB962C8B-B14F-4D97-AF65-F5344CB8AC3E}">
        <p14:creationId xmlns:p14="http://schemas.microsoft.com/office/powerpoint/2010/main" val="2298126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30</a:t>
            </a:fld>
            <a:endParaRPr lang="en-US" dirty="0"/>
          </a:p>
        </p:txBody>
      </p:sp>
    </p:spTree>
    <p:extLst>
      <p:ext uri="{BB962C8B-B14F-4D97-AF65-F5344CB8AC3E}">
        <p14:creationId xmlns:p14="http://schemas.microsoft.com/office/powerpoint/2010/main" val="2505599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B9A6D4-FB34-4BDB-BA1E-7271914431FC}" type="datetime8">
              <a:rPr lang="en-US" smtClean="0">
                <a:solidFill>
                  <a:prstClr val="black"/>
                </a:solidFill>
              </a:rPr>
              <a:t>12/15/22 9:20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01134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a:t>
            </a:fld>
            <a:endParaRPr lang="en-US" dirty="0"/>
          </a:p>
        </p:txBody>
      </p:sp>
    </p:spTree>
    <p:extLst>
      <p:ext uri="{BB962C8B-B14F-4D97-AF65-F5344CB8AC3E}">
        <p14:creationId xmlns:p14="http://schemas.microsoft.com/office/powerpoint/2010/main" val="181249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4</a:t>
            </a:fld>
            <a:endParaRPr lang="en-US" dirty="0"/>
          </a:p>
        </p:txBody>
      </p:sp>
    </p:spTree>
    <p:extLst>
      <p:ext uri="{BB962C8B-B14F-4D97-AF65-F5344CB8AC3E}">
        <p14:creationId xmlns:p14="http://schemas.microsoft.com/office/powerpoint/2010/main" val="146125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5</a:t>
            </a:fld>
            <a:endParaRPr lang="en-US" dirty="0"/>
          </a:p>
        </p:txBody>
      </p:sp>
    </p:spTree>
    <p:extLst>
      <p:ext uri="{BB962C8B-B14F-4D97-AF65-F5344CB8AC3E}">
        <p14:creationId xmlns:p14="http://schemas.microsoft.com/office/powerpoint/2010/main" val="287494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6</a:t>
            </a:fld>
            <a:endParaRPr lang="en-US" dirty="0"/>
          </a:p>
        </p:txBody>
      </p:sp>
    </p:spTree>
    <p:extLst>
      <p:ext uri="{BB962C8B-B14F-4D97-AF65-F5344CB8AC3E}">
        <p14:creationId xmlns:p14="http://schemas.microsoft.com/office/powerpoint/2010/main" val="353849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7</a:t>
            </a:fld>
            <a:endParaRPr lang="en-US" dirty="0"/>
          </a:p>
        </p:txBody>
      </p:sp>
    </p:spTree>
    <p:extLst>
      <p:ext uri="{BB962C8B-B14F-4D97-AF65-F5344CB8AC3E}">
        <p14:creationId xmlns:p14="http://schemas.microsoft.com/office/powerpoint/2010/main" val="201262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6E6E6"/>
                </a:solidFill>
                <a:effectLst/>
                <a:latin typeface="Segoe UI" panose="020B0502040204020203" pitchFamily="34" charset="0"/>
              </a:rPr>
              <a:t>The hub virtual network acts as a central point of connectivity to many spoke virtual networks. The hub can also be used as the connectivity point to your on-premises networks. The spoke virtual networks peer with the hub and can be used to isolate workloads.</a:t>
            </a:r>
          </a:p>
          <a:p>
            <a:endParaRPr lang="en-US" b="0" i="0" dirty="0">
              <a:solidFill>
                <a:srgbClr val="E6E6E6"/>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solidFill>
                  <a:srgbClr val="D4D4D4"/>
                </a:solidFill>
                <a:effectLst/>
                <a:latin typeface="Menlo" panose="020B0609030804020204" pitchFamily="49" charset="0"/>
              </a:rPr>
              <a:t>https://docs.microsoft.com/azure/architecture/reference-architectures/hybrid-networking/hub-spoke</a:t>
            </a:r>
            <a:endParaRPr lang="en-US" b="0" dirty="0">
              <a:solidFill>
                <a:srgbClr val="D4D4D4"/>
              </a:solidFill>
              <a:effectLst/>
              <a:latin typeface="Menlo" panose="020B0609030804020204" pitchFamily="49" charset="0"/>
            </a:endParaRPr>
          </a:p>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8</a:t>
            </a:fld>
            <a:endParaRPr lang="en-US" dirty="0"/>
          </a:p>
        </p:txBody>
      </p:sp>
    </p:spTree>
    <p:extLst>
      <p:ext uri="{BB962C8B-B14F-4D97-AF65-F5344CB8AC3E}">
        <p14:creationId xmlns:p14="http://schemas.microsoft.com/office/powerpoint/2010/main" val="81488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9</a:t>
            </a:fld>
            <a:endParaRPr lang="en-US" dirty="0"/>
          </a:p>
        </p:txBody>
      </p:sp>
    </p:spTree>
    <p:extLst>
      <p:ext uri="{BB962C8B-B14F-4D97-AF65-F5344CB8AC3E}">
        <p14:creationId xmlns:p14="http://schemas.microsoft.com/office/powerpoint/2010/main" val="3229744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7" y="2084187"/>
            <a:ext cx="8964185" cy="1793090"/>
          </a:xfrm>
          <a:noFill/>
        </p:spPr>
        <p:txBody>
          <a:bodyPr lIns="146304" tIns="91440" rIns="146304" bIns="91440" anchor="t" anchorCtr="0"/>
          <a:lstStyle>
            <a:lvl1pPr>
              <a:defRPr sz="4411" spc="-74" baseline="0">
                <a:gradFill>
                  <a:gsLst>
                    <a:gs pos="5833">
                      <a:schemeClr val="tx1"/>
                    </a:gs>
                    <a:gs pos="53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3" y="3878586"/>
            <a:ext cx="8964187" cy="1792326"/>
          </a:xfrm>
          <a:noFill/>
        </p:spPr>
        <p:txBody>
          <a:bodyPr lIns="182880" tIns="146304" rIns="182880" bIns="146304">
            <a:noAutofit/>
          </a:bodyPr>
          <a:lstStyle>
            <a:lvl1pPr marL="0" indent="0">
              <a:spcBef>
                <a:spcPts val="0"/>
              </a:spcBef>
              <a:buNone/>
              <a:defRPr sz="2647" spc="0" baseline="0">
                <a:gradFill>
                  <a:gsLst>
                    <a:gs pos="5833">
                      <a:schemeClr val="tx1"/>
                    </a:gs>
                    <a:gs pos="53000">
                      <a:schemeClr val="tx1"/>
                    </a:gs>
                  </a:gsLst>
                  <a:lin ang="5400000" scaled="0"/>
                </a:gradFill>
                <a:latin typeface="+mj-lt"/>
              </a:defRPr>
            </a:lvl1pPr>
          </a:lstStyle>
          <a:p>
            <a:pPr lvl="0"/>
            <a:r>
              <a:rPr lang="en-US" dirty="0"/>
              <a:t>Speaker Name</a:t>
            </a:r>
          </a:p>
        </p:txBody>
      </p:sp>
      <p:sp>
        <p:nvSpPr>
          <p:cNvPr id="2" name="Footer Placeholder 1"/>
          <p:cNvSpPr>
            <a:spLocks noGrp="1"/>
          </p:cNvSpPr>
          <p:nvPr>
            <p:ph type="ftr" sz="quarter" idx="13"/>
          </p:nvPr>
        </p:nvSpPr>
        <p:spPr/>
        <p:txBody>
          <a:bodyPr/>
          <a:lstStyle/>
          <a:p>
            <a:r>
              <a:rPr dirty="0">
                <a:gradFill>
                  <a:gsLst>
                    <a:gs pos="2239">
                      <a:srgbClr val="FFFFFF"/>
                    </a:gs>
                    <a:gs pos="11940">
                      <a:srgbClr val="FFFFFF"/>
                    </a:gs>
                  </a:gsLst>
                  <a:lin ang="5400000" scaled="0"/>
                </a:gradFill>
              </a:rPr>
              <a:t>Microsoft Confidential</a:t>
            </a:r>
          </a:p>
        </p:txBody>
      </p:sp>
      <p:sp>
        <p:nvSpPr>
          <p:cNvPr id="3" name="Slide Number Placeholder 2"/>
          <p:cNvSpPr>
            <a:spLocks noGrp="1"/>
          </p:cNvSpPr>
          <p:nvPr>
            <p:ph type="sldNum" sz="quarter" idx="14"/>
          </p:nvPr>
        </p:nvSpPr>
        <p:spPr/>
        <p:txBody>
          <a:bodyPr/>
          <a:lstStyle/>
          <a:p>
            <a:fld id="{27258FFF-F925-446B-8502-81C933981705}" type="slidenum">
              <a:rPr>
                <a:gradFill>
                  <a:gsLst>
                    <a:gs pos="2239">
                      <a:srgbClr val="FFFFFF"/>
                    </a:gs>
                    <a:gs pos="11940">
                      <a:srgbClr val="FFFFFF"/>
                    </a:gs>
                  </a:gsLst>
                  <a:lin ang="5400000" scaled="0"/>
                </a:gradFill>
              </a:rPr>
              <a:pPr/>
              <a:t>‹#›</a:t>
            </a:fld>
            <a:endParaRPr dirty="0">
              <a:gradFill>
                <a:gsLst>
                  <a:gs pos="2239">
                    <a:srgbClr val="FFFFFF"/>
                  </a:gs>
                  <a:gs pos="11940">
                    <a:srgbClr val="FFFFFF"/>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5226" y="470410"/>
            <a:ext cx="1606862" cy="352152"/>
          </a:xfrm>
          <a:prstGeom prst="rect">
            <a:avLst/>
          </a:prstGeom>
        </p:spPr>
      </p:pic>
    </p:spTree>
    <p:extLst>
      <p:ext uri="{BB962C8B-B14F-4D97-AF65-F5344CB8AC3E}">
        <p14:creationId xmlns:p14="http://schemas.microsoft.com/office/powerpoint/2010/main" val="3596857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pos="288">
          <p15:clr>
            <a:srgbClr val="C35EA4"/>
          </p15:clr>
        </p15:guide>
        <p15:guide id="2" pos="7545">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28358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23492586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Microsoft Cloud Workshop">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CAC56D8-7E55-4F0C-8E9D-9362AAA1BE8A}"/>
              </a:ext>
            </a:extLst>
          </p:cNvPr>
          <p:cNvSpPr/>
          <p:nvPr userDrawn="1"/>
        </p:nvSpPr>
        <p:spPr>
          <a:xfrm>
            <a:off x="6752004" y="456225"/>
            <a:ext cx="5263783" cy="1421928"/>
          </a:xfrm>
          <a:prstGeom prst="rect">
            <a:avLst/>
          </a:prstGeom>
        </p:spPr>
        <p:txBody>
          <a:bodyPr wrap="square">
            <a:spAutoFit/>
          </a:bodyPr>
          <a:lstStyle/>
          <a:p>
            <a:pPr>
              <a:lnSpc>
                <a:spcPct val="90000"/>
              </a:lnSpc>
            </a:pPr>
            <a:r>
              <a:rPr lang="en-US" sz="4800" b="1" kern="1200" cap="none" spc="-98" baseline="0" dirty="0">
                <a:ln w="3175">
                  <a:noFill/>
                </a:ln>
                <a:solidFill>
                  <a:schemeClr val="tx1"/>
                </a:solidFill>
                <a:effectLst/>
                <a:latin typeface="Segoe UI" panose="020B0502040204020203" pitchFamily="34" charset="0"/>
                <a:ea typeface="+mn-ea"/>
                <a:cs typeface="Segoe UI" panose="020B0502040204020203" pitchFamily="34" charset="0"/>
              </a:rPr>
              <a:t>Microsoft Cloud Workshop</a:t>
            </a:r>
          </a:p>
        </p:txBody>
      </p:sp>
      <p:sp>
        <p:nvSpPr>
          <p:cNvPr id="15" name="Freeform 10">
            <a:extLst>
              <a:ext uri="{FF2B5EF4-FFF2-40B4-BE49-F238E27FC236}">
                <a16:creationId xmlns:a16="http://schemas.microsoft.com/office/drawing/2014/main" id="{E79ACDCA-90B8-4F93-AB30-1088C4082FC4}"/>
              </a:ext>
            </a:extLst>
          </p:cNvPr>
          <p:cNvSpPr>
            <a:spLocks/>
          </p:cNvSpPr>
          <p:nvPr userDrawn="1"/>
        </p:nvSpPr>
        <p:spPr bwMode="auto">
          <a:xfrm>
            <a:off x="269300" y="4471379"/>
            <a:ext cx="12063937" cy="2228238"/>
          </a:xfrm>
          <a:custGeom>
            <a:avLst/>
            <a:gdLst>
              <a:gd name="T0" fmla="*/ 0 w 2301"/>
              <a:gd name="T1" fmla="*/ 122 h 425"/>
              <a:gd name="T2" fmla="*/ 10 w 2301"/>
              <a:gd name="T3" fmla="*/ 293 h 425"/>
              <a:gd name="T4" fmla="*/ 34 w 2301"/>
              <a:gd name="T5" fmla="*/ 211 h 425"/>
              <a:gd name="T6" fmla="*/ 108 w 2301"/>
              <a:gd name="T7" fmla="*/ 293 h 425"/>
              <a:gd name="T8" fmla="*/ 124 w 2301"/>
              <a:gd name="T9" fmla="*/ 132 h 425"/>
              <a:gd name="T10" fmla="*/ 148 w 2301"/>
              <a:gd name="T11" fmla="*/ 78 h 425"/>
              <a:gd name="T12" fmla="*/ 187 w 2301"/>
              <a:gd name="T13" fmla="*/ 132 h 425"/>
              <a:gd name="T14" fmla="*/ 204 w 2301"/>
              <a:gd name="T15" fmla="*/ 243 h 425"/>
              <a:gd name="T16" fmla="*/ 231 w 2301"/>
              <a:gd name="T17" fmla="*/ 51 h 425"/>
              <a:gd name="T18" fmla="*/ 285 w 2301"/>
              <a:gd name="T19" fmla="*/ 51 h 425"/>
              <a:gd name="T20" fmla="*/ 307 w 2301"/>
              <a:gd name="T21" fmla="*/ 172 h 425"/>
              <a:gd name="T22" fmla="*/ 315 w 2301"/>
              <a:gd name="T23" fmla="*/ 43 h 425"/>
              <a:gd name="T24" fmla="*/ 400 w 2301"/>
              <a:gd name="T25" fmla="*/ 177 h 425"/>
              <a:gd name="T26" fmla="*/ 439 w 2301"/>
              <a:gd name="T27" fmla="*/ 39 h 425"/>
              <a:gd name="T28" fmla="*/ 471 w 2301"/>
              <a:gd name="T29" fmla="*/ 177 h 425"/>
              <a:gd name="T30" fmla="*/ 498 w 2301"/>
              <a:gd name="T31" fmla="*/ 293 h 425"/>
              <a:gd name="T32" fmla="*/ 522 w 2301"/>
              <a:gd name="T33" fmla="*/ 182 h 425"/>
              <a:gd name="T34" fmla="*/ 582 w 2301"/>
              <a:gd name="T35" fmla="*/ 264 h 425"/>
              <a:gd name="T36" fmla="*/ 682 w 2301"/>
              <a:gd name="T37" fmla="*/ 293 h 425"/>
              <a:gd name="T38" fmla="*/ 704 w 2301"/>
              <a:gd name="T39" fmla="*/ 126 h 425"/>
              <a:gd name="T40" fmla="*/ 780 w 2301"/>
              <a:gd name="T41" fmla="*/ 240 h 425"/>
              <a:gd name="T42" fmla="*/ 808 w 2301"/>
              <a:gd name="T43" fmla="*/ 154 h 425"/>
              <a:gd name="T44" fmla="*/ 852 w 2301"/>
              <a:gd name="T45" fmla="*/ 154 h 425"/>
              <a:gd name="T46" fmla="*/ 878 w 2301"/>
              <a:gd name="T47" fmla="*/ 240 h 425"/>
              <a:gd name="T48" fmla="*/ 915 w 2301"/>
              <a:gd name="T49" fmla="*/ 101 h 425"/>
              <a:gd name="T50" fmla="*/ 990 w 2301"/>
              <a:gd name="T51" fmla="*/ 101 h 425"/>
              <a:gd name="T52" fmla="*/ 1041 w 2301"/>
              <a:gd name="T53" fmla="*/ 240 h 425"/>
              <a:gd name="T54" fmla="*/ 1069 w 2301"/>
              <a:gd name="T55" fmla="*/ 154 h 425"/>
              <a:gd name="T56" fmla="*/ 1113 w 2301"/>
              <a:gd name="T57" fmla="*/ 154 h 425"/>
              <a:gd name="T58" fmla="*/ 1140 w 2301"/>
              <a:gd name="T59" fmla="*/ 240 h 425"/>
              <a:gd name="T60" fmla="*/ 1161 w 2301"/>
              <a:gd name="T61" fmla="*/ 126 h 425"/>
              <a:gd name="T62" fmla="*/ 1237 w 2301"/>
              <a:gd name="T63" fmla="*/ 293 h 425"/>
              <a:gd name="T64" fmla="*/ 1335 w 2301"/>
              <a:gd name="T65" fmla="*/ 264 h 425"/>
              <a:gd name="T66" fmla="*/ 1377 w 2301"/>
              <a:gd name="T67" fmla="*/ 182 h 425"/>
              <a:gd name="T68" fmla="*/ 1422 w 2301"/>
              <a:gd name="T69" fmla="*/ 293 h 425"/>
              <a:gd name="T70" fmla="*/ 1443 w 2301"/>
              <a:gd name="T71" fmla="*/ 177 h 425"/>
              <a:gd name="T72" fmla="*/ 1465 w 2301"/>
              <a:gd name="T73" fmla="*/ 39 h 425"/>
              <a:gd name="T74" fmla="*/ 1492 w 2301"/>
              <a:gd name="T75" fmla="*/ 177 h 425"/>
              <a:gd name="T76" fmla="*/ 1540 w 2301"/>
              <a:gd name="T77" fmla="*/ 43 h 425"/>
              <a:gd name="T78" fmla="*/ 1618 w 2301"/>
              <a:gd name="T79" fmla="*/ 172 h 425"/>
              <a:gd name="T80" fmla="*/ 1639 w 2301"/>
              <a:gd name="T81" fmla="*/ 51 h 425"/>
              <a:gd name="T82" fmla="*/ 1695 w 2301"/>
              <a:gd name="T83" fmla="*/ 51 h 425"/>
              <a:gd name="T84" fmla="*/ 1716 w 2301"/>
              <a:gd name="T85" fmla="*/ 243 h 425"/>
              <a:gd name="T86" fmla="*/ 1735 w 2301"/>
              <a:gd name="T87" fmla="*/ 132 h 425"/>
              <a:gd name="T88" fmla="*/ 1759 w 2301"/>
              <a:gd name="T89" fmla="*/ 78 h 425"/>
              <a:gd name="T90" fmla="*/ 1799 w 2301"/>
              <a:gd name="T91" fmla="*/ 132 h 425"/>
              <a:gd name="T92" fmla="*/ 1813 w 2301"/>
              <a:gd name="T93" fmla="*/ 293 h 425"/>
              <a:gd name="T94" fmla="*/ 1836 w 2301"/>
              <a:gd name="T95" fmla="*/ 211 h 425"/>
              <a:gd name="T96" fmla="*/ 1909 w 2301"/>
              <a:gd name="T97" fmla="*/ 293 h 425"/>
              <a:gd name="T98" fmla="*/ 1921 w 2301"/>
              <a:gd name="T99" fmla="*/ 122 h 425"/>
              <a:gd name="T100" fmla="*/ 2008 w 2301"/>
              <a:gd name="T101" fmla="*/ 253 h 425"/>
              <a:gd name="T102" fmla="*/ 2019 w 2301"/>
              <a:gd name="T103" fmla="*/ 161 h 425"/>
              <a:gd name="T104" fmla="*/ 2086 w 2301"/>
              <a:gd name="T105" fmla="*/ 174 h 425"/>
              <a:gd name="T106" fmla="*/ 2116 w 2301"/>
              <a:gd name="T107" fmla="*/ 159 h 425"/>
              <a:gd name="T108" fmla="*/ 2140 w 2301"/>
              <a:gd name="T109" fmla="*/ 90 h 425"/>
              <a:gd name="T110" fmla="*/ 2193 w 2301"/>
              <a:gd name="T111" fmla="*/ 159 h 425"/>
              <a:gd name="T112" fmla="*/ 2214 w 2301"/>
              <a:gd name="T113" fmla="*/ 234 h 425"/>
              <a:gd name="T114" fmla="*/ 2255 w 2301"/>
              <a:gd name="T115" fmla="*/ 125 h 425"/>
              <a:gd name="T116" fmla="*/ 2281 w 2301"/>
              <a:gd name="T117"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1" h="425">
                <a:moveTo>
                  <a:pt x="2301" y="234"/>
                </a:moveTo>
                <a:lnTo>
                  <a:pt x="2301" y="425"/>
                </a:lnTo>
                <a:lnTo>
                  <a:pt x="0" y="425"/>
                </a:lnTo>
                <a:lnTo>
                  <a:pt x="0" y="122"/>
                </a:lnTo>
                <a:lnTo>
                  <a:pt x="10" y="122"/>
                </a:lnTo>
                <a:lnTo>
                  <a:pt x="10" y="180"/>
                </a:lnTo>
                <a:lnTo>
                  <a:pt x="10" y="180"/>
                </a:lnTo>
                <a:lnTo>
                  <a:pt x="10" y="293"/>
                </a:lnTo>
                <a:lnTo>
                  <a:pt x="21" y="293"/>
                </a:lnTo>
                <a:lnTo>
                  <a:pt x="21" y="264"/>
                </a:lnTo>
                <a:lnTo>
                  <a:pt x="34" y="264"/>
                </a:lnTo>
                <a:lnTo>
                  <a:pt x="34" y="211"/>
                </a:lnTo>
                <a:lnTo>
                  <a:pt x="94" y="211"/>
                </a:lnTo>
                <a:lnTo>
                  <a:pt x="94" y="264"/>
                </a:lnTo>
                <a:lnTo>
                  <a:pt x="108" y="264"/>
                </a:lnTo>
                <a:lnTo>
                  <a:pt x="108" y="293"/>
                </a:lnTo>
                <a:lnTo>
                  <a:pt x="117" y="293"/>
                </a:lnTo>
                <a:lnTo>
                  <a:pt x="117" y="159"/>
                </a:lnTo>
                <a:lnTo>
                  <a:pt x="124" y="159"/>
                </a:lnTo>
                <a:lnTo>
                  <a:pt x="124" y="132"/>
                </a:lnTo>
                <a:lnTo>
                  <a:pt x="132" y="132"/>
                </a:lnTo>
                <a:lnTo>
                  <a:pt x="132" y="105"/>
                </a:lnTo>
                <a:lnTo>
                  <a:pt x="148" y="105"/>
                </a:lnTo>
                <a:lnTo>
                  <a:pt x="148" y="78"/>
                </a:lnTo>
                <a:lnTo>
                  <a:pt x="171" y="78"/>
                </a:lnTo>
                <a:lnTo>
                  <a:pt x="171" y="105"/>
                </a:lnTo>
                <a:lnTo>
                  <a:pt x="187" y="105"/>
                </a:lnTo>
                <a:lnTo>
                  <a:pt x="187" y="132"/>
                </a:lnTo>
                <a:lnTo>
                  <a:pt x="195" y="132"/>
                </a:lnTo>
                <a:lnTo>
                  <a:pt x="195" y="159"/>
                </a:lnTo>
                <a:lnTo>
                  <a:pt x="204" y="159"/>
                </a:lnTo>
                <a:lnTo>
                  <a:pt x="204" y="243"/>
                </a:lnTo>
                <a:lnTo>
                  <a:pt x="215" y="243"/>
                </a:lnTo>
                <a:lnTo>
                  <a:pt x="215" y="84"/>
                </a:lnTo>
                <a:lnTo>
                  <a:pt x="231" y="84"/>
                </a:lnTo>
                <a:lnTo>
                  <a:pt x="231" y="51"/>
                </a:lnTo>
                <a:lnTo>
                  <a:pt x="235" y="51"/>
                </a:lnTo>
                <a:lnTo>
                  <a:pt x="235" y="0"/>
                </a:lnTo>
                <a:lnTo>
                  <a:pt x="285" y="0"/>
                </a:lnTo>
                <a:lnTo>
                  <a:pt x="285" y="51"/>
                </a:lnTo>
                <a:lnTo>
                  <a:pt x="291" y="51"/>
                </a:lnTo>
                <a:lnTo>
                  <a:pt x="291" y="84"/>
                </a:lnTo>
                <a:lnTo>
                  <a:pt x="307" y="84"/>
                </a:lnTo>
                <a:lnTo>
                  <a:pt x="307" y="172"/>
                </a:lnTo>
                <a:lnTo>
                  <a:pt x="313" y="172"/>
                </a:lnTo>
                <a:lnTo>
                  <a:pt x="313" y="124"/>
                </a:lnTo>
                <a:lnTo>
                  <a:pt x="315" y="124"/>
                </a:lnTo>
                <a:lnTo>
                  <a:pt x="315" y="43"/>
                </a:lnTo>
                <a:lnTo>
                  <a:pt x="390" y="43"/>
                </a:lnTo>
                <a:lnTo>
                  <a:pt x="390" y="124"/>
                </a:lnTo>
                <a:lnTo>
                  <a:pt x="400" y="124"/>
                </a:lnTo>
                <a:lnTo>
                  <a:pt x="400" y="177"/>
                </a:lnTo>
                <a:lnTo>
                  <a:pt x="438" y="177"/>
                </a:lnTo>
                <a:lnTo>
                  <a:pt x="438" y="108"/>
                </a:lnTo>
                <a:lnTo>
                  <a:pt x="435" y="108"/>
                </a:lnTo>
                <a:lnTo>
                  <a:pt x="439" y="39"/>
                </a:lnTo>
                <a:lnTo>
                  <a:pt x="466" y="39"/>
                </a:lnTo>
                <a:lnTo>
                  <a:pt x="466" y="108"/>
                </a:lnTo>
                <a:lnTo>
                  <a:pt x="471" y="108"/>
                </a:lnTo>
                <a:lnTo>
                  <a:pt x="471" y="177"/>
                </a:lnTo>
                <a:lnTo>
                  <a:pt x="488" y="177"/>
                </a:lnTo>
                <a:lnTo>
                  <a:pt x="488" y="244"/>
                </a:lnTo>
                <a:lnTo>
                  <a:pt x="498" y="244"/>
                </a:lnTo>
                <a:lnTo>
                  <a:pt x="498" y="293"/>
                </a:lnTo>
                <a:lnTo>
                  <a:pt x="508" y="293"/>
                </a:lnTo>
                <a:lnTo>
                  <a:pt x="508" y="264"/>
                </a:lnTo>
                <a:lnTo>
                  <a:pt x="522" y="264"/>
                </a:lnTo>
                <a:lnTo>
                  <a:pt x="522" y="182"/>
                </a:lnTo>
                <a:lnTo>
                  <a:pt x="554" y="182"/>
                </a:lnTo>
                <a:lnTo>
                  <a:pt x="554" y="211"/>
                </a:lnTo>
                <a:lnTo>
                  <a:pt x="582" y="211"/>
                </a:lnTo>
                <a:lnTo>
                  <a:pt x="582" y="264"/>
                </a:lnTo>
                <a:lnTo>
                  <a:pt x="595" y="264"/>
                </a:lnTo>
                <a:lnTo>
                  <a:pt x="595" y="234"/>
                </a:lnTo>
                <a:lnTo>
                  <a:pt x="682" y="234"/>
                </a:lnTo>
                <a:lnTo>
                  <a:pt x="682" y="293"/>
                </a:lnTo>
                <a:lnTo>
                  <a:pt x="693" y="293"/>
                </a:lnTo>
                <a:lnTo>
                  <a:pt x="693" y="159"/>
                </a:lnTo>
                <a:lnTo>
                  <a:pt x="704" y="159"/>
                </a:lnTo>
                <a:lnTo>
                  <a:pt x="704" y="126"/>
                </a:lnTo>
                <a:lnTo>
                  <a:pt x="769" y="126"/>
                </a:lnTo>
                <a:lnTo>
                  <a:pt x="769" y="159"/>
                </a:lnTo>
                <a:lnTo>
                  <a:pt x="780" y="159"/>
                </a:lnTo>
                <a:lnTo>
                  <a:pt x="780" y="240"/>
                </a:lnTo>
                <a:lnTo>
                  <a:pt x="791" y="240"/>
                </a:lnTo>
                <a:lnTo>
                  <a:pt x="791" y="199"/>
                </a:lnTo>
                <a:lnTo>
                  <a:pt x="808" y="199"/>
                </a:lnTo>
                <a:lnTo>
                  <a:pt x="808" y="154"/>
                </a:lnTo>
                <a:lnTo>
                  <a:pt x="817" y="154"/>
                </a:lnTo>
                <a:lnTo>
                  <a:pt x="817" y="121"/>
                </a:lnTo>
                <a:lnTo>
                  <a:pt x="852" y="121"/>
                </a:lnTo>
                <a:lnTo>
                  <a:pt x="852" y="154"/>
                </a:lnTo>
                <a:lnTo>
                  <a:pt x="861" y="154"/>
                </a:lnTo>
                <a:lnTo>
                  <a:pt x="861" y="199"/>
                </a:lnTo>
                <a:lnTo>
                  <a:pt x="878" y="199"/>
                </a:lnTo>
                <a:lnTo>
                  <a:pt x="878" y="240"/>
                </a:lnTo>
                <a:lnTo>
                  <a:pt x="889" y="240"/>
                </a:lnTo>
                <a:lnTo>
                  <a:pt x="889" y="159"/>
                </a:lnTo>
                <a:lnTo>
                  <a:pt x="915" y="159"/>
                </a:lnTo>
                <a:lnTo>
                  <a:pt x="915" y="101"/>
                </a:lnTo>
                <a:lnTo>
                  <a:pt x="940" y="101"/>
                </a:lnTo>
                <a:lnTo>
                  <a:pt x="940" y="64"/>
                </a:lnTo>
                <a:lnTo>
                  <a:pt x="990" y="64"/>
                </a:lnTo>
                <a:lnTo>
                  <a:pt x="990" y="101"/>
                </a:lnTo>
                <a:lnTo>
                  <a:pt x="1015" y="101"/>
                </a:lnTo>
                <a:lnTo>
                  <a:pt x="1015" y="159"/>
                </a:lnTo>
                <a:lnTo>
                  <a:pt x="1041" y="159"/>
                </a:lnTo>
                <a:lnTo>
                  <a:pt x="1041" y="240"/>
                </a:lnTo>
                <a:lnTo>
                  <a:pt x="1053" y="240"/>
                </a:lnTo>
                <a:lnTo>
                  <a:pt x="1053" y="199"/>
                </a:lnTo>
                <a:lnTo>
                  <a:pt x="1069" y="199"/>
                </a:lnTo>
                <a:lnTo>
                  <a:pt x="1069" y="154"/>
                </a:lnTo>
                <a:lnTo>
                  <a:pt x="1079" y="154"/>
                </a:lnTo>
                <a:lnTo>
                  <a:pt x="1079" y="121"/>
                </a:lnTo>
                <a:lnTo>
                  <a:pt x="1113" y="121"/>
                </a:lnTo>
                <a:lnTo>
                  <a:pt x="1113" y="154"/>
                </a:lnTo>
                <a:lnTo>
                  <a:pt x="1123" y="154"/>
                </a:lnTo>
                <a:lnTo>
                  <a:pt x="1123" y="199"/>
                </a:lnTo>
                <a:lnTo>
                  <a:pt x="1140" y="199"/>
                </a:lnTo>
                <a:lnTo>
                  <a:pt x="1140" y="240"/>
                </a:lnTo>
                <a:lnTo>
                  <a:pt x="1150" y="240"/>
                </a:lnTo>
                <a:lnTo>
                  <a:pt x="1150" y="159"/>
                </a:lnTo>
                <a:lnTo>
                  <a:pt x="1161" y="159"/>
                </a:lnTo>
                <a:lnTo>
                  <a:pt x="1161" y="126"/>
                </a:lnTo>
                <a:lnTo>
                  <a:pt x="1227" y="126"/>
                </a:lnTo>
                <a:lnTo>
                  <a:pt x="1227" y="159"/>
                </a:lnTo>
                <a:lnTo>
                  <a:pt x="1237" y="159"/>
                </a:lnTo>
                <a:lnTo>
                  <a:pt x="1237" y="293"/>
                </a:lnTo>
                <a:lnTo>
                  <a:pt x="1248" y="293"/>
                </a:lnTo>
                <a:lnTo>
                  <a:pt x="1248" y="234"/>
                </a:lnTo>
                <a:lnTo>
                  <a:pt x="1335" y="234"/>
                </a:lnTo>
                <a:lnTo>
                  <a:pt x="1335" y="264"/>
                </a:lnTo>
                <a:lnTo>
                  <a:pt x="1348" y="264"/>
                </a:lnTo>
                <a:lnTo>
                  <a:pt x="1348" y="211"/>
                </a:lnTo>
                <a:lnTo>
                  <a:pt x="1377" y="211"/>
                </a:lnTo>
                <a:lnTo>
                  <a:pt x="1377" y="182"/>
                </a:lnTo>
                <a:lnTo>
                  <a:pt x="1408" y="182"/>
                </a:lnTo>
                <a:lnTo>
                  <a:pt x="1408" y="264"/>
                </a:lnTo>
                <a:lnTo>
                  <a:pt x="1422" y="264"/>
                </a:lnTo>
                <a:lnTo>
                  <a:pt x="1422" y="293"/>
                </a:lnTo>
                <a:lnTo>
                  <a:pt x="1433" y="293"/>
                </a:lnTo>
                <a:lnTo>
                  <a:pt x="1433" y="244"/>
                </a:lnTo>
                <a:lnTo>
                  <a:pt x="1443" y="244"/>
                </a:lnTo>
                <a:lnTo>
                  <a:pt x="1443" y="177"/>
                </a:lnTo>
                <a:lnTo>
                  <a:pt x="1459" y="177"/>
                </a:lnTo>
                <a:lnTo>
                  <a:pt x="1459" y="108"/>
                </a:lnTo>
                <a:lnTo>
                  <a:pt x="1465" y="108"/>
                </a:lnTo>
                <a:lnTo>
                  <a:pt x="1465" y="39"/>
                </a:lnTo>
                <a:lnTo>
                  <a:pt x="1492" y="39"/>
                </a:lnTo>
                <a:lnTo>
                  <a:pt x="1495" y="108"/>
                </a:lnTo>
                <a:lnTo>
                  <a:pt x="1492" y="108"/>
                </a:lnTo>
                <a:lnTo>
                  <a:pt x="1492" y="177"/>
                </a:lnTo>
                <a:lnTo>
                  <a:pt x="1531" y="177"/>
                </a:lnTo>
                <a:lnTo>
                  <a:pt x="1531" y="124"/>
                </a:lnTo>
                <a:lnTo>
                  <a:pt x="1540" y="124"/>
                </a:lnTo>
                <a:lnTo>
                  <a:pt x="1540" y="43"/>
                </a:lnTo>
                <a:lnTo>
                  <a:pt x="1616" y="43"/>
                </a:lnTo>
                <a:lnTo>
                  <a:pt x="1616" y="124"/>
                </a:lnTo>
                <a:lnTo>
                  <a:pt x="1618" y="124"/>
                </a:lnTo>
                <a:lnTo>
                  <a:pt x="1618" y="172"/>
                </a:lnTo>
                <a:lnTo>
                  <a:pt x="1624" y="172"/>
                </a:lnTo>
                <a:lnTo>
                  <a:pt x="1624" y="84"/>
                </a:lnTo>
                <a:lnTo>
                  <a:pt x="1639" y="84"/>
                </a:lnTo>
                <a:lnTo>
                  <a:pt x="1639" y="51"/>
                </a:lnTo>
                <a:lnTo>
                  <a:pt x="1645" y="51"/>
                </a:lnTo>
                <a:lnTo>
                  <a:pt x="1645" y="0"/>
                </a:lnTo>
                <a:lnTo>
                  <a:pt x="1695" y="0"/>
                </a:lnTo>
                <a:lnTo>
                  <a:pt x="1695" y="51"/>
                </a:lnTo>
                <a:lnTo>
                  <a:pt x="1700" y="51"/>
                </a:lnTo>
                <a:lnTo>
                  <a:pt x="1700" y="84"/>
                </a:lnTo>
                <a:lnTo>
                  <a:pt x="1716" y="84"/>
                </a:lnTo>
                <a:lnTo>
                  <a:pt x="1716" y="243"/>
                </a:lnTo>
                <a:lnTo>
                  <a:pt x="1726" y="243"/>
                </a:lnTo>
                <a:lnTo>
                  <a:pt x="1726" y="159"/>
                </a:lnTo>
                <a:lnTo>
                  <a:pt x="1735" y="159"/>
                </a:lnTo>
                <a:lnTo>
                  <a:pt x="1735" y="132"/>
                </a:lnTo>
                <a:lnTo>
                  <a:pt x="1743" y="132"/>
                </a:lnTo>
                <a:lnTo>
                  <a:pt x="1743" y="105"/>
                </a:lnTo>
                <a:lnTo>
                  <a:pt x="1759" y="105"/>
                </a:lnTo>
                <a:lnTo>
                  <a:pt x="1759" y="78"/>
                </a:lnTo>
                <a:lnTo>
                  <a:pt x="1782" y="78"/>
                </a:lnTo>
                <a:lnTo>
                  <a:pt x="1782" y="105"/>
                </a:lnTo>
                <a:lnTo>
                  <a:pt x="1799" y="105"/>
                </a:lnTo>
                <a:lnTo>
                  <a:pt x="1799" y="132"/>
                </a:lnTo>
                <a:lnTo>
                  <a:pt x="1806" y="132"/>
                </a:lnTo>
                <a:lnTo>
                  <a:pt x="1806" y="159"/>
                </a:lnTo>
                <a:lnTo>
                  <a:pt x="1813" y="159"/>
                </a:lnTo>
                <a:lnTo>
                  <a:pt x="1813" y="293"/>
                </a:lnTo>
                <a:lnTo>
                  <a:pt x="1823" y="293"/>
                </a:lnTo>
                <a:lnTo>
                  <a:pt x="1823" y="264"/>
                </a:lnTo>
                <a:lnTo>
                  <a:pt x="1836" y="264"/>
                </a:lnTo>
                <a:lnTo>
                  <a:pt x="1836" y="211"/>
                </a:lnTo>
                <a:lnTo>
                  <a:pt x="1896" y="211"/>
                </a:lnTo>
                <a:lnTo>
                  <a:pt x="1896" y="264"/>
                </a:lnTo>
                <a:lnTo>
                  <a:pt x="1909" y="264"/>
                </a:lnTo>
                <a:lnTo>
                  <a:pt x="1909" y="293"/>
                </a:lnTo>
                <a:lnTo>
                  <a:pt x="1921" y="293"/>
                </a:lnTo>
                <a:lnTo>
                  <a:pt x="1921" y="180"/>
                </a:lnTo>
                <a:lnTo>
                  <a:pt x="1921" y="180"/>
                </a:lnTo>
                <a:lnTo>
                  <a:pt x="1921" y="122"/>
                </a:lnTo>
                <a:lnTo>
                  <a:pt x="1989" y="122"/>
                </a:lnTo>
                <a:lnTo>
                  <a:pt x="1989" y="159"/>
                </a:lnTo>
                <a:lnTo>
                  <a:pt x="2008" y="159"/>
                </a:lnTo>
                <a:lnTo>
                  <a:pt x="2008" y="253"/>
                </a:lnTo>
                <a:lnTo>
                  <a:pt x="2019" y="253"/>
                </a:lnTo>
                <a:lnTo>
                  <a:pt x="2019" y="224"/>
                </a:lnTo>
                <a:lnTo>
                  <a:pt x="2019" y="224"/>
                </a:lnTo>
                <a:lnTo>
                  <a:pt x="2019" y="161"/>
                </a:lnTo>
                <a:lnTo>
                  <a:pt x="2038" y="174"/>
                </a:lnTo>
                <a:lnTo>
                  <a:pt x="2038" y="134"/>
                </a:lnTo>
                <a:lnTo>
                  <a:pt x="2086" y="134"/>
                </a:lnTo>
                <a:lnTo>
                  <a:pt x="2086" y="174"/>
                </a:lnTo>
                <a:lnTo>
                  <a:pt x="2106" y="161"/>
                </a:lnTo>
                <a:lnTo>
                  <a:pt x="2106" y="218"/>
                </a:lnTo>
                <a:lnTo>
                  <a:pt x="2116" y="218"/>
                </a:lnTo>
                <a:lnTo>
                  <a:pt x="2116" y="159"/>
                </a:lnTo>
                <a:lnTo>
                  <a:pt x="2127" y="159"/>
                </a:lnTo>
                <a:lnTo>
                  <a:pt x="2127" y="126"/>
                </a:lnTo>
                <a:lnTo>
                  <a:pt x="2140" y="126"/>
                </a:lnTo>
                <a:lnTo>
                  <a:pt x="2140" y="90"/>
                </a:lnTo>
                <a:lnTo>
                  <a:pt x="2182" y="90"/>
                </a:lnTo>
                <a:lnTo>
                  <a:pt x="2182" y="126"/>
                </a:lnTo>
                <a:lnTo>
                  <a:pt x="2193" y="126"/>
                </a:lnTo>
                <a:lnTo>
                  <a:pt x="2193" y="159"/>
                </a:lnTo>
                <a:lnTo>
                  <a:pt x="2203" y="159"/>
                </a:lnTo>
                <a:lnTo>
                  <a:pt x="2203" y="260"/>
                </a:lnTo>
                <a:lnTo>
                  <a:pt x="2214" y="260"/>
                </a:lnTo>
                <a:lnTo>
                  <a:pt x="2214" y="234"/>
                </a:lnTo>
                <a:lnTo>
                  <a:pt x="2236" y="234"/>
                </a:lnTo>
                <a:lnTo>
                  <a:pt x="2236" y="176"/>
                </a:lnTo>
                <a:lnTo>
                  <a:pt x="2255" y="176"/>
                </a:lnTo>
                <a:lnTo>
                  <a:pt x="2255" y="125"/>
                </a:lnTo>
                <a:lnTo>
                  <a:pt x="2263" y="125"/>
                </a:lnTo>
                <a:lnTo>
                  <a:pt x="2263" y="176"/>
                </a:lnTo>
                <a:lnTo>
                  <a:pt x="2281" y="176"/>
                </a:lnTo>
                <a:lnTo>
                  <a:pt x="2281" y="234"/>
                </a:lnTo>
                <a:lnTo>
                  <a:pt x="2301" y="2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1"/>
          <p:cNvSpPr>
            <a:spLocks noGrp="1"/>
          </p:cNvSpPr>
          <p:nvPr>
            <p:ph type="title" hasCustomPrompt="1"/>
          </p:nvPr>
        </p:nvSpPr>
        <p:spPr>
          <a:xfrm>
            <a:off x="269302" y="2084187"/>
            <a:ext cx="717133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pic>
        <p:nvPicPr>
          <p:cNvPr id="3" name="Picture 2">
            <a:extLst>
              <a:ext uri="{FF2B5EF4-FFF2-40B4-BE49-F238E27FC236}">
                <a16:creationId xmlns:a16="http://schemas.microsoft.com/office/drawing/2014/main" id="{808568F7-4F45-4989-B2E3-FDB6E8B130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0042" y="2470958"/>
            <a:ext cx="2774430" cy="2774430"/>
          </a:xfrm>
          <a:prstGeom prst="rect">
            <a:avLst/>
          </a:prstGeom>
        </p:spPr>
      </p:pic>
    </p:spTree>
    <p:extLst>
      <p:ext uri="{BB962C8B-B14F-4D97-AF65-F5344CB8AC3E}">
        <p14:creationId xmlns:p14="http://schemas.microsoft.com/office/powerpoint/2010/main" val="1788554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spTree>
    <p:extLst>
      <p:ext uri="{BB962C8B-B14F-4D97-AF65-F5344CB8AC3E}">
        <p14:creationId xmlns:p14="http://schemas.microsoft.com/office/powerpoint/2010/main" val="1122173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339116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5766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791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1959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361999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75692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72235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710251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517787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333665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12559"/>
            <a:ext cx="5378548" cy="832882"/>
          </a:xfrm>
        </p:spPr>
        <p:txBody>
          <a:bodyPr anchor="ctr">
            <a:spAutoFit/>
          </a:bodyPr>
          <a:lstStyle>
            <a:lvl1pPr>
              <a:defRPr sz="4705"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138466848"/>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1984904738"/>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11762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4196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41956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3221130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73908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34" y="291112"/>
            <a:ext cx="11494682" cy="896518"/>
          </a:xfrm>
        </p:spPr>
        <p:txBody>
          <a:bodyPr/>
          <a:lstStyle>
            <a:lvl1pPr>
              <a:defRPr sz="4264">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69239" y="1663948"/>
            <a:ext cx="10757098" cy="1441702"/>
          </a:xfrm>
        </p:spPr>
        <p:txBody>
          <a:bodyPr/>
          <a:lstStyle>
            <a:lvl1pPr>
              <a:defRPr sz="1912">
                <a:gradFill>
                  <a:gsLst>
                    <a:gs pos="1250">
                      <a:schemeClr val="tx1"/>
                    </a:gs>
                    <a:gs pos="100000">
                      <a:schemeClr val="tx1"/>
                    </a:gs>
                  </a:gsLst>
                  <a:lin ang="5400000" scaled="0"/>
                </a:gradFill>
                <a:latin typeface="+mn-lt"/>
              </a:defRPr>
            </a:lvl1pPr>
            <a:lvl2pPr>
              <a:defRPr sz="1765"/>
            </a:lvl2pPr>
            <a:lvl3pPr>
              <a:defRPr sz="1471"/>
            </a:lvl3pPr>
            <a:lvl4pPr>
              <a:defRPr sz="1324"/>
            </a:lvl4pPr>
            <a:lvl5pPr>
              <a:defRPr sz="13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08644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9268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36551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2227173609"/>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95936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488864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555323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9" y="291114"/>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82"/>
            <a:ext cx="11653521" cy="168387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269242" y="6558796"/>
            <a:ext cx="3859607" cy="134483"/>
          </a:xfrm>
          <a:prstGeom prst="rect">
            <a:avLst/>
          </a:prstGeom>
        </p:spPr>
        <p:txBody>
          <a:bodyPr vert="horz" lIns="0" tIns="0" rIns="91440" bIns="0" rtlCol="0" anchor="ctr"/>
          <a:lstStyle>
            <a:lvl1pPr marL="0" algn="l" defTabSz="685692" rtl="0" eaLnBrk="1" latinLnBrk="0" hangingPunct="1">
              <a:defRPr lang="en-US" sz="662" kern="1200">
                <a:gradFill>
                  <a:gsLst>
                    <a:gs pos="2239">
                      <a:schemeClr val="tx1"/>
                    </a:gs>
                    <a:gs pos="11940">
                      <a:schemeClr val="tx1"/>
                    </a:gs>
                  </a:gsLst>
                  <a:lin ang="5400000" scaled="0"/>
                </a:gradFill>
                <a:latin typeface="+mn-lt"/>
                <a:ea typeface="+mn-ea"/>
                <a:cs typeface="+mn-cs"/>
              </a:defRPr>
            </a:lvl1pPr>
          </a:lstStyle>
          <a:p>
            <a:r>
              <a:rPr dirty="0">
                <a:gradFill>
                  <a:gsLst>
                    <a:gs pos="2239">
                      <a:srgbClr val="505050"/>
                    </a:gs>
                    <a:gs pos="11940">
                      <a:srgbClr val="505050"/>
                    </a:gs>
                  </a:gsLst>
                  <a:lin ang="5400000" scaled="0"/>
                </a:gradFill>
              </a:rPr>
              <a:t>Microsoft Confidential</a:t>
            </a:r>
          </a:p>
        </p:txBody>
      </p:sp>
      <p:sp>
        <p:nvSpPr>
          <p:cNvPr id="6" name="Slide Number Placeholder 4"/>
          <p:cNvSpPr>
            <a:spLocks noGrp="1"/>
          </p:cNvSpPr>
          <p:nvPr>
            <p:ph type="sldNum" sz="quarter" idx="4"/>
          </p:nvPr>
        </p:nvSpPr>
        <p:spPr>
          <a:xfrm>
            <a:off x="11367168" y="6558796"/>
            <a:ext cx="555596" cy="134483"/>
          </a:xfrm>
          <a:prstGeom prst="rect">
            <a:avLst/>
          </a:prstGeom>
        </p:spPr>
        <p:txBody>
          <a:bodyPr vert="horz" lIns="91440" tIns="0" rIns="0" bIns="0" rtlCol="0" anchor="ctr"/>
          <a:lstStyle>
            <a:lvl1pPr algn="r">
              <a:defRPr lang="en-US" sz="662" b="0" kern="1200" smtClean="0">
                <a:gradFill>
                  <a:gsLst>
                    <a:gs pos="2239">
                      <a:schemeClr val="tx1"/>
                    </a:gs>
                    <a:gs pos="11940">
                      <a:schemeClr val="tx1"/>
                    </a:gs>
                  </a:gsLst>
                  <a:lin ang="5400000" scaled="0"/>
                </a:gradFill>
                <a:latin typeface="+mn-lt"/>
                <a:ea typeface="+mn-ea"/>
                <a:cs typeface="+mn-cs"/>
              </a:defRPr>
            </a:lvl1pPr>
          </a:lstStyle>
          <a:p>
            <a:pPr defTabSz="914554"/>
            <a:fld id="{27258FFF-F925-446B-8502-81C933981705}" type="slidenum">
              <a:rPr lang="en-US" smtClean="0">
                <a:gradFill>
                  <a:gsLst>
                    <a:gs pos="2239">
                      <a:srgbClr val="505050"/>
                    </a:gs>
                    <a:gs pos="11940">
                      <a:srgbClr val="505050"/>
                    </a:gs>
                  </a:gsLst>
                  <a:lin ang="5400000" scaled="0"/>
                </a:gradFill>
              </a:rPr>
              <a:pPr defTabSz="914554"/>
              <a:t>‹#›</a:t>
            </a:fld>
            <a:endParaRPr lang="en-US" dirty="0">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4040844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4" r:id="rId4"/>
    <p:sldLayoutId id="2147483685" r:id="rId5"/>
    <p:sldLayoutId id="2147483686" r:id="rId6"/>
    <p:sldLayoutId id="2147483687" r:id="rId7"/>
    <p:sldLayoutId id="2147483688" r:id="rId8"/>
    <p:sldLayoutId id="2147483689" r:id="rId9"/>
    <p:sldLayoutId id="2147483690" r:id="rId10"/>
    <p:sldLayoutId id="2147483692" r:id="rId11"/>
  </p:sldLayoutIdLst>
  <p:transition>
    <p:fade/>
  </p:transition>
  <p:hf sldNum="0" hdr="0" dt="0"/>
  <p:txStyles>
    <p:title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080" marR="0" indent="-252080" algn="l" defTabSz="685692" rtl="0" eaLnBrk="1" fontAlgn="auto" latinLnBrk="0" hangingPunct="1">
        <a:lnSpc>
          <a:spcPct val="90000"/>
        </a:lnSpc>
        <a:spcBef>
          <a:spcPct val="20000"/>
        </a:spcBef>
        <a:spcAft>
          <a:spcPts val="0"/>
        </a:spcAft>
        <a:buClrTx/>
        <a:buSzPct val="90000"/>
        <a:buFont typeface="Arial" pitchFamily="34" charset="0"/>
        <a:buChar char="•"/>
        <a:tabLst/>
        <a:defRPr sz="2942" kern="1200" spc="0" baseline="0">
          <a:gradFill>
            <a:gsLst>
              <a:gs pos="1250">
                <a:schemeClr val="tx1"/>
              </a:gs>
              <a:gs pos="100000">
                <a:schemeClr val="tx1"/>
              </a:gs>
            </a:gsLst>
            <a:lin ang="5400000" scaled="0"/>
          </a:gradFill>
          <a:latin typeface="+mj-lt"/>
          <a:ea typeface="+mn-ea"/>
          <a:cs typeface="+mn-cs"/>
        </a:defRPr>
      </a:lvl1pPr>
      <a:lvl2pPr marL="429468" marR="0" indent="-177389" algn="l" defTabSz="6856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182"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756235"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4pPr>
      <a:lvl5pPr marL="924288"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5pPr>
      <a:lvl6pPr marL="1885653"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501"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347"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193"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692" rtl="0" eaLnBrk="1" latinLnBrk="0" hangingPunct="1">
        <a:defRPr sz="1324" kern="1200">
          <a:solidFill>
            <a:schemeClr val="tx1"/>
          </a:solidFill>
          <a:latin typeface="+mn-lt"/>
          <a:ea typeface="+mn-ea"/>
          <a:cs typeface="+mn-cs"/>
        </a:defRPr>
      </a:lvl1pPr>
      <a:lvl2pPr marL="342847" algn="l" defTabSz="685692" rtl="0" eaLnBrk="1" latinLnBrk="0" hangingPunct="1">
        <a:defRPr sz="1324" kern="1200">
          <a:solidFill>
            <a:schemeClr val="tx1"/>
          </a:solidFill>
          <a:latin typeface="+mn-lt"/>
          <a:ea typeface="+mn-ea"/>
          <a:cs typeface="+mn-cs"/>
        </a:defRPr>
      </a:lvl2pPr>
      <a:lvl3pPr marL="685692" algn="l" defTabSz="685692" rtl="0" eaLnBrk="1" latinLnBrk="0" hangingPunct="1">
        <a:defRPr sz="1324" kern="1200">
          <a:solidFill>
            <a:schemeClr val="tx1"/>
          </a:solidFill>
          <a:latin typeface="+mn-lt"/>
          <a:ea typeface="+mn-ea"/>
          <a:cs typeface="+mn-cs"/>
        </a:defRPr>
      </a:lvl3pPr>
      <a:lvl4pPr marL="1028540" algn="l" defTabSz="685692" rtl="0" eaLnBrk="1" latinLnBrk="0" hangingPunct="1">
        <a:defRPr sz="1324" kern="1200">
          <a:solidFill>
            <a:schemeClr val="tx1"/>
          </a:solidFill>
          <a:latin typeface="+mn-lt"/>
          <a:ea typeface="+mn-ea"/>
          <a:cs typeface="+mn-cs"/>
        </a:defRPr>
      </a:lvl4pPr>
      <a:lvl5pPr marL="1371383" algn="l" defTabSz="685692" rtl="0" eaLnBrk="1" latinLnBrk="0" hangingPunct="1">
        <a:defRPr sz="1324" kern="1200">
          <a:solidFill>
            <a:schemeClr val="tx1"/>
          </a:solidFill>
          <a:latin typeface="+mn-lt"/>
          <a:ea typeface="+mn-ea"/>
          <a:cs typeface="+mn-cs"/>
        </a:defRPr>
      </a:lvl5pPr>
      <a:lvl6pPr marL="1714232" algn="l" defTabSz="685692" rtl="0" eaLnBrk="1" latinLnBrk="0" hangingPunct="1">
        <a:defRPr sz="1324" kern="1200">
          <a:solidFill>
            <a:schemeClr val="tx1"/>
          </a:solidFill>
          <a:latin typeface="+mn-lt"/>
          <a:ea typeface="+mn-ea"/>
          <a:cs typeface="+mn-cs"/>
        </a:defRPr>
      </a:lvl6pPr>
      <a:lvl7pPr marL="2057077" algn="l" defTabSz="685692" rtl="0" eaLnBrk="1" latinLnBrk="0" hangingPunct="1">
        <a:defRPr sz="1324" kern="1200">
          <a:solidFill>
            <a:schemeClr val="tx1"/>
          </a:solidFill>
          <a:latin typeface="+mn-lt"/>
          <a:ea typeface="+mn-ea"/>
          <a:cs typeface="+mn-cs"/>
        </a:defRPr>
      </a:lvl7pPr>
      <a:lvl8pPr marL="2399923" algn="l" defTabSz="685692" rtl="0" eaLnBrk="1" latinLnBrk="0" hangingPunct="1">
        <a:defRPr sz="1324" kern="1200">
          <a:solidFill>
            <a:schemeClr val="tx1"/>
          </a:solidFill>
          <a:latin typeface="+mn-lt"/>
          <a:ea typeface="+mn-ea"/>
          <a:cs typeface="+mn-cs"/>
        </a:defRPr>
      </a:lvl8pPr>
      <a:lvl9pPr marL="2742770" algn="l" defTabSz="685692"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4">
          <p15:clr>
            <a:srgbClr val="A4A3A4"/>
          </p15:clr>
        </p15:guide>
        <p15:guide id="17" pos="4780">
          <p15:clr>
            <a:srgbClr val="A4A3A4"/>
          </p15:clr>
        </p15:guide>
        <p15:guide id="18" pos="5356">
          <p15:clr>
            <a:srgbClr val="A4A3A4"/>
          </p15:clr>
        </p15:guide>
        <p15:guide id="19" pos="5932">
          <p15:clr>
            <a:srgbClr val="A4A3A4"/>
          </p15:clr>
        </p15:guide>
        <p15:guide id="20" pos="6508">
          <p15:clr>
            <a:srgbClr val="A4A3A4"/>
          </p15:clr>
        </p15:guide>
        <p15:guide id="21" pos="7084">
          <p15:clr>
            <a:srgbClr val="A4A3A4"/>
          </p15:clr>
        </p15:guide>
        <p15:guide id="22" pos="7660">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8742257"/>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5E8E-FE6F-46C1-BE6F-3BD842186F1C}"/>
              </a:ext>
            </a:extLst>
          </p:cNvPr>
          <p:cNvSpPr>
            <a:spLocks noGrp="1"/>
          </p:cNvSpPr>
          <p:nvPr>
            <p:ph type="title"/>
          </p:nvPr>
        </p:nvSpPr>
        <p:spPr>
          <a:xfrm>
            <a:off x="269302" y="2084187"/>
            <a:ext cx="7171335" cy="899336"/>
          </a:xfrm>
        </p:spPr>
        <p:txBody>
          <a:bodyPr/>
          <a:lstStyle/>
          <a:p>
            <a:r>
              <a:rPr lang="en-US" dirty="0"/>
              <a:t>Building the business migration case with Linux and OSS DB to Azure</a:t>
            </a:r>
          </a:p>
        </p:txBody>
      </p:sp>
      <p:sp>
        <p:nvSpPr>
          <p:cNvPr id="3" name="Text Placeholder 2">
            <a:extLst>
              <a:ext uri="{FF2B5EF4-FFF2-40B4-BE49-F238E27FC236}">
                <a16:creationId xmlns:a16="http://schemas.microsoft.com/office/drawing/2014/main" id="{C83DC502-2B62-4F9B-A8B3-D2EF25BCD06C}"/>
              </a:ext>
            </a:extLst>
          </p:cNvPr>
          <p:cNvSpPr>
            <a:spLocks noGrp="1"/>
          </p:cNvSpPr>
          <p:nvPr>
            <p:ph type="body" sz="quarter" idx="12"/>
          </p:nvPr>
        </p:nvSpPr>
        <p:spPr>
          <a:xfrm>
            <a:off x="269301" y="4538546"/>
            <a:ext cx="7171337" cy="1132354"/>
          </a:xfrm>
        </p:spPr>
        <p:txBody>
          <a:bodyPr/>
          <a:lstStyle/>
          <a:p>
            <a:endParaRPr lang="en-US" dirty="0"/>
          </a:p>
        </p:txBody>
      </p:sp>
    </p:spTree>
    <p:extLst>
      <p:ext uri="{BB962C8B-B14F-4D97-AF65-F5344CB8AC3E}">
        <p14:creationId xmlns:p14="http://schemas.microsoft.com/office/powerpoint/2010/main" val="137967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Step 3: Present the solution</a:t>
            </a:r>
          </a:p>
        </p:txBody>
      </p:sp>
      <p:sp>
        <p:nvSpPr>
          <p:cNvPr id="9" name="TextBox 8">
            <a:extLst>
              <a:ext uri="{FF2B5EF4-FFF2-40B4-BE49-F238E27FC236}">
                <a16:creationId xmlns:a16="http://schemas.microsoft.com/office/drawing/2014/main" id="{0F86F9F9-39B5-4CE6-AF48-9ADAE40EA728}"/>
              </a:ext>
            </a:extLst>
          </p:cNvPr>
          <p:cNvSpPr txBox="1"/>
          <p:nvPr/>
        </p:nvSpPr>
        <p:spPr>
          <a:xfrm>
            <a:off x="340285" y="993342"/>
            <a:ext cx="10229103" cy="5813899"/>
          </a:xfrm>
          <a:prstGeom prst="rect">
            <a:avLst/>
          </a:prstGeom>
          <a:noFill/>
        </p:spPr>
        <p:txBody>
          <a:bodyPr wrap="square" lIns="182880" tIns="146304" rIns="182880" bIns="146304" rtlCol="0">
            <a:spAutoFit/>
          </a:bodyPr>
          <a:lstStyle/>
          <a:p>
            <a:pPr>
              <a:lnSpc>
                <a:spcPct val="90000"/>
              </a:lnSpc>
              <a:spcAft>
                <a:spcPts val="600"/>
              </a:spcAft>
            </a:pPr>
            <a:r>
              <a:rPr lang="en-US" sz="3600" dirty="0">
                <a:latin typeface="+mj-lt"/>
              </a:rPr>
              <a:t>Outcome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Present a solution to the target customer in a 15-minute chalk-talk format. </a:t>
            </a:r>
            <a:endParaRPr lang="en-US" sz="3600" dirty="0">
              <a:latin typeface="+mj-lt"/>
            </a:endParaRPr>
          </a:p>
          <a:p>
            <a:pPr>
              <a:lnSpc>
                <a:spcPct val="90000"/>
              </a:lnSpc>
              <a:spcAft>
                <a:spcPts val="600"/>
              </a:spcAft>
            </a:pPr>
            <a:endParaRPr lang="en-US" sz="1600" dirty="0">
              <a:latin typeface="+mj-lt"/>
            </a:endParaRPr>
          </a:p>
          <a:p>
            <a:pPr>
              <a:lnSpc>
                <a:spcPct val="90000"/>
              </a:lnSpc>
              <a:spcAft>
                <a:spcPts val="600"/>
              </a:spcAft>
            </a:pPr>
            <a:r>
              <a:rPr lang="en-US" sz="3600" dirty="0">
                <a:latin typeface="+mj-lt"/>
              </a:rPr>
              <a:t>Timeframe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30 minutes (15 minutes for each team to present and receive feedback) </a:t>
            </a:r>
          </a:p>
          <a:p>
            <a:pPr>
              <a:lnSpc>
                <a:spcPct val="90000"/>
              </a:lnSpc>
              <a:spcAft>
                <a:spcPts val="600"/>
              </a:spcAft>
            </a:pPr>
            <a:endParaRPr lang="en-US" sz="1600" dirty="0">
              <a:latin typeface="+mj-lt"/>
            </a:endParaRPr>
          </a:p>
          <a:p>
            <a:pPr>
              <a:lnSpc>
                <a:spcPct val="90000"/>
              </a:lnSpc>
              <a:spcAft>
                <a:spcPts val="600"/>
              </a:spcAft>
            </a:pPr>
            <a:r>
              <a:rPr lang="en-US" sz="3600" dirty="0">
                <a:latin typeface="+mj-lt"/>
              </a:rPr>
              <a:t>Directions</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Pair with another team.</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One group is the Microsoft team and the other is the customer.</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The Microsoft team presents their proposed solution to the customer.</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The customer asks one of the objections from the list of objections in the case study.</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The Microsoft team responds to the objection.</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The customer team gives feedback to the Microsoft team.</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Switch roles and repeat Steps 2-6.</a:t>
            </a:r>
            <a:endParaRPr lang="en-US"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71726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Wrap-up</a:t>
            </a:r>
          </a:p>
        </p:txBody>
      </p:sp>
      <p:sp>
        <p:nvSpPr>
          <p:cNvPr id="9" name="TextBox 8">
            <a:extLst>
              <a:ext uri="{FF2B5EF4-FFF2-40B4-BE49-F238E27FC236}">
                <a16:creationId xmlns:a16="http://schemas.microsoft.com/office/drawing/2014/main" id="{0F86F9F9-39B5-4CE6-AF48-9ADAE40EA728}"/>
              </a:ext>
            </a:extLst>
          </p:cNvPr>
          <p:cNvSpPr txBox="1"/>
          <p:nvPr/>
        </p:nvSpPr>
        <p:spPr>
          <a:xfrm>
            <a:off x="340285" y="1741246"/>
            <a:ext cx="7247965" cy="3006977"/>
          </a:xfrm>
          <a:prstGeom prst="rect">
            <a:avLst/>
          </a:prstGeom>
          <a:noFill/>
        </p:spPr>
        <p:txBody>
          <a:bodyPr wrap="square" lIns="182880" tIns="146304" rIns="182880" bIns="146304" rtlCol="0">
            <a:spAutoFit/>
          </a:bodyPr>
          <a:lstStyle/>
          <a:p>
            <a:pPr>
              <a:lnSpc>
                <a:spcPct val="90000"/>
              </a:lnSpc>
              <a:spcAft>
                <a:spcPts val="600"/>
              </a:spcAft>
            </a:pPr>
            <a:r>
              <a:rPr lang="en-US" sz="3600" dirty="0">
                <a:latin typeface="+mj-lt"/>
              </a:rPr>
              <a:t>Outcome</a:t>
            </a:r>
          </a:p>
          <a:p>
            <a:pPr marL="342900" indent="-342900">
              <a:lnSpc>
                <a:spcPct val="90000"/>
              </a:lnSpc>
              <a:spcAft>
                <a:spcPts val="600"/>
              </a:spcAft>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Identify the preferred solution for the case study.</a:t>
            </a:r>
          </a:p>
          <a:p>
            <a:pPr marL="342900" indent="-342900">
              <a:lnSpc>
                <a:spcPct val="90000"/>
              </a:lnSpc>
              <a:spcAft>
                <a:spcPts val="600"/>
              </a:spcAft>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Identify solutions designed by other teams.</a:t>
            </a:r>
          </a:p>
          <a:p>
            <a:pPr>
              <a:lnSpc>
                <a:spcPct val="90000"/>
              </a:lnSpc>
              <a:spcAft>
                <a:spcPts val="600"/>
              </a:spcAft>
            </a:pPr>
            <a:endParaRPr lang="en-US" sz="2400" dirty="0"/>
          </a:p>
          <a:p>
            <a:pPr>
              <a:lnSpc>
                <a:spcPct val="90000"/>
              </a:lnSpc>
              <a:spcAft>
                <a:spcPts val="600"/>
              </a:spcAft>
            </a:pPr>
            <a:r>
              <a:rPr lang="en-US" sz="3600" dirty="0">
                <a:latin typeface="+mj-lt"/>
              </a:rPr>
              <a:t>Timeframe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15 minutes</a:t>
            </a:r>
          </a:p>
        </p:txBody>
      </p:sp>
    </p:spTree>
    <p:extLst>
      <p:ext uri="{BB962C8B-B14F-4D97-AF65-F5344CB8AC3E}">
        <p14:creationId xmlns:p14="http://schemas.microsoft.com/office/powerpoint/2010/main" val="4239998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a:t>Building the business migration case with Linux and OSS DB to Azure</a:t>
            </a:r>
            <a:endParaRPr lang="en-US" dirty="0"/>
          </a:p>
        </p:txBody>
      </p:sp>
      <p:sp>
        <p:nvSpPr>
          <p:cNvPr id="3" name="Content Placeholder 2"/>
          <p:cNvSpPr>
            <a:spLocks noGrp="1"/>
          </p:cNvSpPr>
          <p:nvPr>
            <p:ph type="body" sz="quarter" idx="12"/>
          </p:nvPr>
        </p:nvSpPr>
        <p:spPr/>
        <p:txBody>
          <a:bodyPr/>
          <a:lstStyle/>
          <a:p>
            <a:r>
              <a:rPr lang="en-US" sz="3600" dirty="0">
                <a:latin typeface="+mn-lt"/>
              </a:rPr>
              <a:t>Whiteboard Design Session – Preferred Solution</a:t>
            </a:r>
          </a:p>
        </p:txBody>
      </p:sp>
    </p:spTree>
    <p:extLst>
      <p:ext uri="{BB962C8B-B14F-4D97-AF65-F5344CB8AC3E}">
        <p14:creationId xmlns:p14="http://schemas.microsoft.com/office/powerpoint/2010/main" val="2895972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lnSpcReduction="20000"/>
          </a:bodyPr>
          <a:lstStyle/>
          <a:p>
            <a:r>
              <a:rPr lang="en-US" sz="3600" dirty="0">
                <a:solidFill>
                  <a:schemeClr val="tx1"/>
                </a:solidFill>
                <a:latin typeface="+mj-lt"/>
              </a:rPr>
              <a:t>Dennis Nedry, Chief Technology Officer</a:t>
            </a:r>
          </a:p>
          <a:p>
            <a:r>
              <a:rPr lang="en-US" sz="3600" dirty="0">
                <a:solidFill>
                  <a:schemeClr val="tx1"/>
                </a:solidFill>
                <a:latin typeface="+mj-lt"/>
              </a:rPr>
              <a:t>Technical Architects</a:t>
            </a:r>
          </a:p>
          <a:p>
            <a:r>
              <a:rPr lang="en-US" sz="3600" dirty="0">
                <a:solidFill>
                  <a:schemeClr val="tx1"/>
                </a:solidFill>
                <a:latin typeface="+mj-lt"/>
              </a:rPr>
              <a:t>Infrastructure Architects</a:t>
            </a:r>
          </a:p>
          <a:p>
            <a:r>
              <a:rPr lang="en-US" sz="3600" dirty="0">
                <a:solidFill>
                  <a:schemeClr val="tx1"/>
                </a:solidFill>
                <a:latin typeface="+mj-lt"/>
              </a:rPr>
              <a:t>Data Architects</a:t>
            </a:r>
            <a:endParaRPr lang="en-US" sz="1800" dirty="0">
              <a:solidFill>
                <a:schemeClr val="tx1"/>
              </a:solidFill>
            </a:endParaRPr>
          </a:p>
        </p:txBody>
      </p:sp>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Preferred target audience</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Tree>
    <p:extLst>
      <p:ext uri="{BB962C8B-B14F-4D97-AF65-F5344CB8AC3E}">
        <p14:creationId xmlns:p14="http://schemas.microsoft.com/office/powerpoint/2010/main" val="586155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solidFill>
                  <a:schemeClr val="tx1"/>
                </a:solidFill>
                <a:cs typeface="Segoe UI" panose="020B0502040204020203" pitchFamily="34" charset="0"/>
              </a:rPr>
              <a:t>High Level Architecture</a:t>
            </a: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67987942-07A8-6722-469C-45D42B5BCD01}"/>
              </a:ext>
            </a:extLst>
          </p:cNvPr>
          <p:cNvSpPr>
            <a:spLocks noGrp="1"/>
          </p:cNvSpPr>
          <p:nvPr>
            <p:ph type="body" sz="quarter" idx="10"/>
          </p:nvPr>
        </p:nvSpPr>
        <p:spPr/>
        <p:txBody>
          <a:bodyPr/>
          <a:lstStyle/>
          <a:p>
            <a:endParaRPr lang="en-US" dirty="0"/>
          </a:p>
        </p:txBody>
      </p:sp>
      <p:pic>
        <p:nvPicPr>
          <p:cNvPr id="7" name="Picture 6" descr="Diagram showing on-premises network connected to Azure using Azure ExpressRoute with a Hub and Spoke network in Azure. The Spoke VNet contains the migrated PHP application server, and Azure Database for MySQL workloads running within Subnets inside the Spoke VNet in Azure.">
            <a:extLst>
              <a:ext uri="{FF2B5EF4-FFF2-40B4-BE49-F238E27FC236}">
                <a16:creationId xmlns:a16="http://schemas.microsoft.com/office/drawing/2014/main" id="{9490D6CF-4E4D-F675-EA93-D009F2484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16" y="1136107"/>
            <a:ext cx="10605518" cy="5432382"/>
          </a:xfrm>
          <a:prstGeom prst="rect">
            <a:avLst/>
          </a:prstGeom>
        </p:spPr>
      </p:pic>
    </p:spTree>
    <p:extLst>
      <p:ext uri="{BB962C8B-B14F-4D97-AF65-F5344CB8AC3E}">
        <p14:creationId xmlns:p14="http://schemas.microsoft.com/office/powerpoint/2010/main" val="254798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#1</a:t>
            </a:r>
          </a:p>
        </p:txBody>
      </p:sp>
      <p:sp>
        <p:nvSpPr>
          <p:cNvPr id="4" name="Text Placeholder 3">
            <a:extLst>
              <a:ext uri="{FF2B5EF4-FFF2-40B4-BE49-F238E27FC236}">
                <a16:creationId xmlns:a16="http://schemas.microsoft.com/office/drawing/2014/main" id="{36E9075A-B9AD-4E5B-9193-F34DB65D2D3A}"/>
              </a:ext>
            </a:extLst>
          </p:cNvPr>
          <p:cNvSpPr>
            <a:spLocks noGrp="1"/>
          </p:cNvSpPr>
          <p:nvPr>
            <p:ph type="body" sz="quarter" idx="10"/>
          </p:nvPr>
        </p:nvSpPr>
        <p:spPr>
          <a:xfrm>
            <a:off x="269239" y="1189177"/>
            <a:ext cx="11655840" cy="5607689"/>
          </a:xfrm>
        </p:spPr>
        <p:txBody>
          <a:bodyPr/>
          <a:lstStyle/>
          <a:p>
            <a:pPr marL="0" indent="0">
              <a:buNone/>
            </a:pPr>
            <a:r>
              <a:rPr lang="en-IE" sz="3200" dirty="0"/>
              <a:t>How will you migrate the on-premises PHP workloads to Azure?</a:t>
            </a:r>
          </a:p>
          <a:p>
            <a:pPr marL="0" indent="0">
              <a:buNone/>
            </a:pPr>
            <a:endParaRPr lang="en-IE" sz="3200" dirty="0"/>
          </a:p>
          <a:p>
            <a:pPr marL="0" indent="0">
              <a:buNone/>
            </a:pPr>
            <a:r>
              <a:rPr lang="en-IE" sz="2800" dirty="0"/>
              <a:t>Since it is recommended to upgrade the latest version of Red Hat Enterprise Linux, it will be necessary to create new servers. In this case, Azure Migrate can not be used to move the on-premises VMs into Azure as-is. New Azure VMs need to be created with the application workloads deployed to these new Azure VMs.</a:t>
            </a:r>
          </a:p>
          <a:p>
            <a:pPr marL="0" indent="0">
              <a:buNone/>
            </a:pPr>
            <a:r>
              <a:rPr lang="en-IE" sz="2800" dirty="0"/>
              <a:t>Application deployment automation is already being done using DevOps practices within Terra Firm Laboratories, so there should be minimal effort necessary to extend those pipelines to deploy to the new Azure VMs in parallel. This parallel deployment will enable the on-premises and Azure VMs to be deployed to simultaneously with the latest source code deployed to both sets of hosting infrastructure. </a:t>
            </a:r>
            <a:endParaRPr lang="en-IE" sz="2400" dirty="0"/>
          </a:p>
        </p:txBody>
      </p:sp>
    </p:spTree>
    <p:extLst>
      <p:ext uri="{BB962C8B-B14F-4D97-AF65-F5344CB8AC3E}">
        <p14:creationId xmlns:p14="http://schemas.microsoft.com/office/powerpoint/2010/main" val="12558101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#2</a:t>
            </a:r>
          </a:p>
        </p:txBody>
      </p:sp>
      <p:sp>
        <p:nvSpPr>
          <p:cNvPr id="4" name="Text Placeholder 3">
            <a:extLst>
              <a:ext uri="{FF2B5EF4-FFF2-40B4-BE49-F238E27FC236}">
                <a16:creationId xmlns:a16="http://schemas.microsoft.com/office/drawing/2014/main" id="{36E9075A-B9AD-4E5B-9193-F34DB65D2D3A}"/>
              </a:ext>
            </a:extLst>
          </p:cNvPr>
          <p:cNvSpPr>
            <a:spLocks noGrp="1"/>
          </p:cNvSpPr>
          <p:nvPr>
            <p:ph type="body" sz="quarter" idx="10"/>
          </p:nvPr>
        </p:nvSpPr>
        <p:spPr>
          <a:xfrm>
            <a:off x="269239" y="1189177"/>
            <a:ext cx="11655840" cy="5361468"/>
          </a:xfrm>
        </p:spPr>
        <p:txBody>
          <a:bodyPr/>
          <a:lstStyle/>
          <a:p>
            <a:pPr marL="0" indent="0">
              <a:buNone/>
            </a:pPr>
            <a:r>
              <a:rPr lang="en-IE" sz="3200" dirty="0"/>
              <a:t>How will you migrate the on-premise MySQL database workloads to Azure?</a:t>
            </a:r>
          </a:p>
          <a:p>
            <a:pPr marL="0" indent="0">
              <a:buNone/>
            </a:pPr>
            <a:endParaRPr lang="en-IE" sz="3200" dirty="0"/>
          </a:p>
          <a:p>
            <a:pPr marL="0" indent="0">
              <a:buNone/>
            </a:pPr>
            <a:r>
              <a:rPr lang="en-IE" sz="2800" dirty="0"/>
              <a:t>The MySQL databases will be migrated to Azure Database for MySQL. The Azure Database for MySQL service will utilize VNet integration to securely connect to the Spoke VNET in the Hub and Spoke network topology.</a:t>
            </a:r>
          </a:p>
          <a:p>
            <a:pPr marL="0" indent="0">
              <a:buNone/>
            </a:pPr>
            <a:endParaRPr lang="en-IE" sz="2800" dirty="0"/>
          </a:p>
          <a:p>
            <a:pPr marL="0" indent="0">
              <a:buNone/>
            </a:pPr>
            <a:r>
              <a:rPr lang="en-IE" sz="2800" dirty="0"/>
              <a:t>The MySQL databases will be migrated using the Azure Database Migration Service to perform a one-time full database migration from the on-premises MySQL databases to Azure Database for MySQL. During the migration process the on-premises MySQL databases will remain until the cutover to Azure Database for MySQL is verified.</a:t>
            </a:r>
            <a:endParaRPr lang="en-IE" sz="2000" dirty="0"/>
          </a:p>
        </p:txBody>
      </p:sp>
    </p:spTree>
    <p:extLst>
      <p:ext uri="{BB962C8B-B14F-4D97-AF65-F5344CB8AC3E}">
        <p14:creationId xmlns:p14="http://schemas.microsoft.com/office/powerpoint/2010/main" val="33399792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#1</a:t>
            </a:r>
          </a:p>
        </p:txBody>
      </p:sp>
      <p:sp>
        <p:nvSpPr>
          <p:cNvPr id="4" name="Text Placeholder 3">
            <a:extLst>
              <a:ext uri="{FF2B5EF4-FFF2-40B4-BE49-F238E27FC236}">
                <a16:creationId xmlns:a16="http://schemas.microsoft.com/office/drawing/2014/main" id="{36E9075A-B9AD-4E5B-9193-F34DB65D2D3A}"/>
              </a:ext>
            </a:extLst>
          </p:cNvPr>
          <p:cNvSpPr>
            <a:spLocks noGrp="1"/>
          </p:cNvSpPr>
          <p:nvPr>
            <p:ph type="body" sz="quarter" idx="10"/>
          </p:nvPr>
        </p:nvSpPr>
        <p:spPr>
          <a:xfrm>
            <a:off x="269239" y="1189177"/>
            <a:ext cx="11655840" cy="4468916"/>
          </a:xfrm>
        </p:spPr>
        <p:txBody>
          <a:bodyPr/>
          <a:lstStyle/>
          <a:p>
            <a:pPr marL="0" indent="0">
              <a:buNone/>
            </a:pPr>
            <a:r>
              <a:rPr lang="en-IE" sz="3200" dirty="0"/>
              <a:t>What is the estimated cost for the workloads after being migrated to Azure IaaS?</a:t>
            </a:r>
          </a:p>
          <a:p>
            <a:pPr marL="0" indent="0">
              <a:buNone/>
            </a:pPr>
            <a:endParaRPr lang="en-IE" sz="3200" dirty="0"/>
          </a:p>
          <a:p>
            <a:r>
              <a:rPr lang="en-IE" sz="3200" dirty="0"/>
              <a:t>Since Terra Firm and their current on-premises datacenter is in Palo Alto, CA, the nearest Azure Region to use will be West US.</a:t>
            </a:r>
          </a:p>
          <a:p>
            <a:r>
              <a:rPr lang="en-IE" sz="3200" dirty="0"/>
              <a:t>There will need to be additional discussions with Terra Firm Laboratories to determine the extent of Disaster Recovery (DR) they require for this initial set of workloads being migrated to Azure.</a:t>
            </a:r>
          </a:p>
        </p:txBody>
      </p:sp>
    </p:spTree>
    <p:extLst>
      <p:ext uri="{BB962C8B-B14F-4D97-AF65-F5344CB8AC3E}">
        <p14:creationId xmlns:p14="http://schemas.microsoft.com/office/powerpoint/2010/main" val="204723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FD2E0-FC35-CEAB-760A-FA206E4A849E}"/>
              </a:ext>
            </a:extLst>
          </p:cNvPr>
          <p:cNvSpPr>
            <a:spLocks noGrp="1"/>
          </p:cNvSpPr>
          <p:nvPr>
            <p:ph type="title"/>
          </p:nvPr>
        </p:nvSpPr>
        <p:spPr/>
        <p:txBody>
          <a:bodyPr/>
          <a:lstStyle/>
          <a:p>
            <a:r>
              <a:rPr lang="en-US" dirty="0"/>
              <a:t>Pricing #1 (continued)</a:t>
            </a:r>
          </a:p>
        </p:txBody>
      </p:sp>
      <p:graphicFrame>
        <p:nvGraphicFramePr>
          <p:cNvPr id="2" name="Table 1">
            <a:extLst>
              <a:ext uri="{FF2B5EF4-FFF2-40B4-BE49-F238E27FC236}">
                <a16:creationId xmlns:a16="http://schemas.microsoft.com/office/drawing/2014/main" id="{CD4E7D00-14B8-54D3-6675-9EBA7E90C7F0}"/>
              </a:ext>
            </a:extLst>
          </p:cNvPr>
          <p:cNvGraphicFramePr>
            <a:graphicFrameLocks noGrp="1"/>
          </p:cNvGraphicFramePr>
          <p:nvPr>
            <p:extLst>
              <p:ext uri="{D42A27DB-BD31-4B8C-83A1-F6EECF244321}">
                <p14:modId xmlns:p14="http://schemas.microsoft.com/office/powerpoint/2010/main" val="1880940600"/>
              </p:ext>
            </p:extLst>
          </p:nvPr>
        </p:nvGraphicFramePr>
        <p:xfrm>
          <a:off x="1726407" y="1465435"/>
          <a:ext cx="8739186" cy="2247138"/>
        </p:xfrm>
        <a:graphic>
          <a:graphicData uri="http://schemas.openxmlformats.org/drawingml/2006/table">
            <a:tbl>
              <a:tblPr firstRow="1">
                <a:tableStyleId>{5C22544A-7EE6-4342-B048-85BDC9FD1C3A}</a:tableStyleId>
              </a:tblPr>
              <a:tblGrid>
                <a:gridCol w="2913062">
                  <a:extLst>
                    <a:ext uri="{9D8B030D-6E8A-4147-A177-3AD203B41FA5}">
                      <a16:colId xmlns:a16="http://schemas.microsoft.com/office/drawing/2014/main" val="3916417627"/>
                    </a:ext>
                  </a:extLst>
                </a:gridCol>
                <a:gridCol w="2913062">
                  <a:extLst>
                    <a:ext uri="{9D8B030D-6E8A-4147-A177-3AD203B41FA5}">
                      <a16:colId xmlns:a16="http://schemas.microsoft.com/office/drawing/2014/main" val="3707413470"/>
                    </a:ext>
                  </a:extLst>
                </a:gridCol>
                <a:gridCol w="2913062">
                  <a:extLst>
                    <a:ext uri="{9D8B030D-6E8A-4147-A177-3AD203B41FA5}">
                      <a16:colId xmlns:a16="http://schemas.microsoft.com/office/drawing/2014/main" val="3859286024"/>
                    </a:ext>
                  </a:extLst>
                </a:gridCol>
              </a:tblGrid>
              <a:tr h="383286">
                <a:tc>
                  <a:txBody>
                    <a:bodyPr/>
                    <a:lstStyle/>
                    <a:p>
                      <a:r>
                        <a:rPr lang="en-US" sz="1800" b="1" dirty="0">
                          <a:effectLst/>
                        </a:rPr>
                        <a:t>Component</a:t>
                      </a:r>
                    </a:p>
                  </a:txBody>
                  <a:tcPr marL="123825" marR="123825" marT="57150" marB="57150" anchor="ctr"/>
                </a:tc>
                <a:tc>
                  <a:txBody>
                    <a:bodyPr/>
                    <a:lstStyle/>
                    <a:p>
                      <a:pPr algn="ctr"/>
                      <a:r>
                        <a:rPr lang="en-US" sz="1800" b="1" dirty="0">
                          <a:effectLst/>
                        </a:rPr>
                        <a:t>On-Premises</a:t>
                      </a:r>
                    </a:p>
                  </a:txBody>
                  <a:tcPr marL="123825" marR="123825" marT="57150" marB="57150" anchor="ctr"/>
                </a:tc>
                <a:tc>
                  <a:txBody>
                    <a:bodyPr/>
                    <a:lstStyle/>
                    <a:p>
                      <a:pPr algn="ctr"/>
                      <a:r>
                        <a:rPr lang="en-US" sz="1800" b="1" dirty="0">
                          <a:effectLst/>
                        </a:rPr>
                        <a:t>Azure VM Sizes</a:t>
                      </a:r>
                    </a:p>
                  </a:txBody>
                  <a:tcPr marL="123825" marR="123825" marT="57150" marB="57150" anchor="ctr"/>
                </a:tc>
                <a:extLst>
                  <a:ext uri="{0D108BD9-81ED-4DB2-BD59-A6C34878D82A}">
                    <a16:rowId xmlns:a16="http://schemas.microsoft.com/office/drawing/2014/main" val="245914466"/>
                  </a:ext>
                </a:extLst>
              </a:tr>
              <a:tr h="921258">
                <a:tc>
                  <a:txBody>
                    <a:bodyPr/>
                    <a:lstStyle/>
                    <a:p>
                      <a:r>
                        <a:rPr lang="en-US" sz="1800" b="0" dirty="0">
                          <a:effectLst/>
                        </a:rPr>
                        <a:t>Red Hat Enterprise Linux VMs (web application)</a:t>
                      </a:r>
                    </a:p>
                  </a:txBody>
                  <a:tcPr marL="123825" marR="123825" marT="57150" marB="57150" anchor="ctr"/>
                </a:tc>
                <a:tc>
                  <a:txBody>
                    <a:bodyPr/>
                    <a:lstStyle/>
                    <a:p>
                      <a:pPr algn="ctr"/>
                      <a:r>
                        <a:rPr lang="en-US" sz="1800" dirty="0">
                          <a:effectLst/>
                        </a:rPr>
                        <a:t>2x VMs (2 Cores, 16 GB RAM)</a:t>
                      </a:r>
                    </a:p>
                  </a:txBody>
                  <a:tcPr marL="123825" marR="123825" marT="57150" marB="57150" anchor="ctr"/>
                </a:tc>
                <a:tc>
                  <a:txBody>
                    <a:bodyPr/>
                    <a:lstStyle/>
                    <a:p>
                      <a:pPr algn="ctr"/>
                      <a:r>
                        <a:rPr lang="en-US" sz="1800" dirty="0">
                          <a:effectLst/>
                        </a:rPr>
                        <a:t>2x D4s v5 VMs (4 vCores, 16 GiB RAM)</a:t>
                      </a:r>
                    </a:p>
                  </a:txBody>
                  <a:tcPr marL="123825" marR="123825" marT="57150" marB="57150" anchor="ctr"/>
                </a:tc>
                <a:extLst>
                  <a:ext uri="{0D108BD9-81ED-4DB2-BD59-A6C34878D82A}">
                    <a16:rowId xmlns:a16="http://schemas.microsoft.com/office/drawing/2014/main" val="1126006594"/>
                  </a:ext>
                </a:extLst>
              </a:tr>
              <a:tr h="921258">
                <a:tc>
                  <a:txBody>
                    <a:bodyPr/>
                    <a:lstStyle/>
                    <a:p>
                      <a:r>
                        <a:rPr lang="en-US" sz="1800" dirty="0">
                          <a:effectLst/>
                        </a:rPr>
                        <a:t>MySQL database server</a:t>
                      </a:r>
                    </a:p>
                  </a:txBody>
                  <a:tcPr marL="123825" marR="123825" marT="57150" marB="57150" anchor="ctr"/>
                </a:tc>
                <a:tc>
                  <a:txBody>
                    <a:bodyPr/>
                    <a:lstStyle/>
                    <a:p>
                      <a:pPr algn="ctr"/>
                      <a:r>
                        <a:rPr lang="en-US" sz="1800" dirty="0">
                          <a:effectLst/>
                        </a:rPr>
                        <a:t>2x VMs (8 Cores, 64 GB RAM)</a:t>
                      </a:r>
                    </a:p>
                  </a:txBody>
                  <a:tcPr marL="123825" marR="123825" marT="57150" marB="57150" anchor="ctr"/>
                </a:tc>
                <a:tc>
                  <a:txBody>
                    <a:bodyPr/>
                    <a:lstStyle/>
                    <a:p>
                      <a:pPr algn="ctr"/>
                      <a:r>
                        <a:rPr lang="en-US" sz="1800" dirty="0">
                          <a:effectLst/>
                        </a:rPr>
                        <a:t>Azure Database for MySQL</a:t>
                      </a:r>
                      <a:br>
                        <a:rPr lang="en-US" sz="1800" dirty="0">
                          <a:effectLst/>
                        </a:rPr>
                      </a:br>
                      <a:r>
                        <a:rPr lang="en-US" sz="1800" dirty="0">
                          <a:effectLst/>
                        </a:rPr>
                        <a:t>Flexible Server D8 v4 (8 vCores, 32 GiB RAM)</a:t>
                      </a:r>
                    </a:p>
                  </a:txBody>
                  <a:tcPr marL="123825" marR="123825" marT="57150" marB="57150" anchor="ctr"/>
                </a:tc>
                <a:extLst>
                  <a:ext uri="{0D108BD9-81ED-4DB2-BD59-A6C34878D82A}">
                    <a16:rowId xmlns:a16="http://schemas.microsoft.com/office/drawing/2014/main" val="3240676232"/>
                  </a:ext>
                </a:extLst>
              </a:tr>
            </a:tbl>
          </a:graphicData>
        </a:graphic>
      </p:graphicFrame>
      <p:sp>
        <p:nvSpPr>
          <p:cNvPr id="5" name="Text Placeholder 1">
            <a:extLst>
              <a:ext uri="{FF2B5EF4-FFF2-40B4-BE49-F238E27FC236}">
                <a16:creationId xmlns:a16="http://schemas.microsoft.com/office/drawing/2014/main" id="{5203AD4E-E31A-8E6E-8E15-7230E65C8BC3}"/>
              </a:ext>
            </a:extLst>
          </p:cNvPr>
          <p:cNvSpPr>
            <a:spLocks noGrp="1"/>
          </p:cNvSpPr>
          <p:nvPr>
            <p:ph type="body" sz="quarter" idx="10"/>
          </p:nvPr>
        </p:nvSpPr>
        <p:spPr>
          <a:xfrm>
            <a:off x="1726408" y="5090617"/>
            <a:ext cx="8739186" cy="849463"/>
          </a:xfrm>
        </p:spPr>
        <p:txBody>
          <a:bodyPr/>
          <a:lstStyle/>
          <a:p>
            <a:pPr marL="0" indent="0">
              <a:buNone/>
            </a:pPr>
            <a:r>
              <a:rPr lang="en-US" sz="2400" dirty="0"/>
              <a:t>When choosing Azure VM Sizes, the nearest size to what’s currently on-premises is shown above.</a:t>
            </a:r>
          </a:p>
        </p:txBody>
      </p:sp>
    </p:spTree>
    <p:extLst>
      <p:ext uri="{BB962C8B-B14F-4D97-AF65-F5344CB8AC3E}">
        <p14:creationId xmlns:p14="http://schemas.microsoft.com/office/powerpoint/2010/main" val="36960753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FD2E0-FC35-CEAB-760A-FA206E4A849E}"/>
              </a:ext>
            </a:extLst>
          </p:cNvPr>
          <p:cNvSpPr>
            <a:spLocks noGrp="1"/>
          </p:cNvSpPr>
          <p:nvPr>
            <p:ph type="title"/>
          </p:nvPr>
        </p:nvSpPr>
        <p:spPr/>
        <p:txBody>
          <a:bodyPr/>
          <a:lstStyle/>
          <a:p>
            <a:r>
              <a:rPr lang="en-US" dirty="0"/>
              <a:t>Pricing #1 (continued)</a:t>
            </a:r>
          </a:p>
        </p:txBody>
      </p:sp>
      <p:graphicFrame>
        <p:nvGraphicFramePr>
          <p:cNvPr id="4" name="Table 3">
            <a:extLst>
              <a:ext uri="{FF2B5EF4-FFF2-40B4-BE49-F238E27FC236}">
                <a16:creationId xmlns:a16="http://schemas.microsoft.com/office/drawing/2014/main" id="{A8566C2C-4600-8DDE-12BB-AF8353AE5438}"/>
              </a:ext>
            </a:extLst>
          </p:cNvPr>
          <p:cNvGraphicFramePr>
            <a:graphicFrameLocks noGrp="1"/>
          </p:cNvGraphicFramePr>
          <p:nvPr>
            <p:extLst>
              <p:ext uri="{D42A27DB-BD31-4B8C-83A1-F6EECF244321}">
                <p14:modId xmlns:p14="http://schemas.microsoft.com/office/powerpoint/2010/main" val="3448075860"/>
              </p:ext>
            </p:extLst>
          </p:nvPr>
        </p:nvGraphicFramePr>
        <p:xfrm>
          <a:off x="266920" y="1815955"/>
          <a:ext cx="11652248" cy="2247138"/>
        </p:xfrm>
        <a:graphic>
          <a:graphicData uri="http://schemas.openxmlformats.org/drawingml/2006/table">
            <a:tbl>
              <a:tblPr firstRow="1">
                <a:tableStyleId>{5C22544A-7EE6-4342-B048-85BDC9FD1C3A}</a:tableStyleId>
              </a:tblPr>
              <a:tblGrid>
                <a:gridCol w="2913062">
                  <a:extLst>
                    <a:ext uri="{9D8B030D-6E8A-4147-A177-3AD203B41FA5}">
                      <a16:colId xmlns:a16="http://schemas.microsoft.com/office/drawing/2014/main" val="3916417627"/>
                    </a:ext>
                  </a:extLst>
                </a:gridCol>
                <a:gridCol w="2913062">
                  <a:extLst>
                    <a:ext uri="{9D8B030D-6E8A-4147-A177-3AD203B41FA5}">
                      <a16:colId xmlns:a16="http://schemas.microsoft.com/office/drawing/2014/main" val="3707413470"/>
                    </a:ext>
                  </a:extLst>
                </a:gridCol>
                <a:gridCol w="2913062">
                  <a:extLst>
                    <a:ext uri="{9D8B030D-6E8A-4147-A177-3AD203B41FA5}">
                      <a16:colId xmlns:a16="http://schemas.microsoft.com/office/drawing/2014/main" val="3859286024"/>
                    </a:ext>
                  </a:extLst>
                </a:gridCol>
                <a:gridCol w="2913062">
                  <a:extLst>
                    <a:ext uri="{9D8B030D-6E8A-4147-A177-3AD203B41FA5}">
                      <a16:colId xmlns:a16="http://schemas.microsoft.com/office/drawing/2014/main" val="353082666"/>
                    </a:ext>
                  </a:extLst>
                </a:gridCol>
              </a:tblGrid>
              <a:tr h="383286">
                <a:tc>
                  <a:txBody>
                    <a:bodyPr/>
                    <a:lstStyle/>
                    <a:p>
                      <a:r>
                        <a:rPr lang="en-US" sz="1800" b="1" dirty="0">
                          <a:effectLst/>
                        </a:rPr>
                        <a:t>Component</a:t>
                      </a:r>
                    </a:p>
                  </a:txBody>
                  <a:tcPr marL="123825" marR="123825" marT="57150" marB="57150" anchor="ctr"/>
                </a:tc>
                <a:tc>
                  <a:txBody>
                    <a:bodyPr/>
                    <a:lstStyle/>
                    <a:p>
                      <a:pPr algn="ctr"/>
                      <a:r>
                        <a:rPr lang="en-US" sz="1800" b="1" dirty="0">
                          <a:effectLst/>
                        </a:rPr>
                        <a:t>Region</a:t>
                      </a:r>
                    </a:p>
                  </a:txBody>
                  <a:tcPr marL="123825" marR="123825" marT="57150" marB="57150" anchor="ctr"/>
                </a:tc>
                <a:tc>
                  <a:txBody>
                    <a:bodyPr/>
                    <a:lstStyle/>
                    <a:p>
                      <a:pPr algn="ctr"/>
                      <a:r>
                        <a:rPr lang="en-US" sz="1800" b="1" dirty="0">
                          <a:effectLst/>
                        </a:rPr>
                        <a:t>Details / Assumptions</a:t>
                      </a:r>
                    </a:p>
                  </a:txBody>
                  <a:tcPr marL="123825" marR="123825" marT="57150" marB="57150" anchor="ctr"/>
                </a:tc>
                <a:tc>
                  <a:txBody>
                    <a:bodyPr/>
                    <a:lstStyle/>
                    <a:p>
                      <a:pPr algn="ctr"/>
                      <a:r>
                        <a:rPr lang="en-US" sz="1800" b="1" dirty="0">
                          <a:effectLst/>
                        </a:rPr>
                        <a:t>Est. Monthly Cost (USD)</a:t>
                      </a:r>
                    </a:p>
                  </a:txBody>
                  <a:tcPr marL="123825" marR="123825" marT="57150" marB="57150" anchor="ctr"/>
                </a:tc>
                <a:extLst>
                  <a:ext uri="{0D108BD9-81ED-4DB2-BD59-A6C34878D82A}">
                    <a16:rowId xmlns:a16="http://schemas.microsoft.com/office/drawing/2014/main" val="245914466"/>
                  </a:ext>
                </a:extLst>
              </a:tr>
              <a:tr h="921258">
                <a:tc>
                  <a:txBody>
                    <a:bodyPr/>
                    <a:lstStyle/>
                    <a:p>
                      <a:r>
                        <a:rPr lang="en-US" sz="1800" b="0" dirty="0">
                          <a:effectLst/>
                        </a:rPr>
                        <a:t>Red Hat Enterprise Linux VMs (web application)</a:t>
                      </a:r>
                    </a:p>
                  </a:txBody>
                  <a:tcPr marL="123825" marR="123825" marT="57150" marB="57150" anchor="ctr"/>
                </a:tc>
                <a:tc>
                  <a:txBody>
                    <a:bodyPr/>
                    <a:lstStyle/>
                    <a:p>
                      <a:pPr algn="ctr"/>
                      <a:r>
                        <a:rPr lang="en-US" sz="1800" dirty="0">
                          <a:effectLst/>
                        </a:rPr>
                        <a:t>West US</a:t>
                      </a:r>
                    </a:p>
                  </a:txBody>
                  <a:tcPr marL="123825" marR="123825" marT="57150" marB="57150" anchor="ctr"/>
                </a:tc>
                <a:tc>
                  <a:txBody>
                    <a:bodyPr/>
                    <a:lstStyle/>
                    <a:p>
                      <a:pPr algn="ctr"/>
                      <a:r>
                        <a:rPr lang="en-US" sz="1800" dirty="0">
                          <a:effectLst/>
                        </a:rPr>
                        <a:t>2x D4s v5 VMs (4 vCores, 16 GiB RAM) &amp; RHEL w/ Hybrid Benefit</a:t>
                      </a:r>
                    </a:p>
                  </a:txBody>
                  <a:tcPr marL="123825" marR="123825" marT="57150" marB="57150" anchor="ctr"/>
                </a:tc>
                <a:tc>
                  <a:txBody>
                    <a:bodyPr/>
                    <a:lstStyle/>
                    <a:p>
                      <a:pPr algn="ctr"/>
                      <a:r>
                        <a:rPr lang="en-US" sz="1800" dirty="0">
                          <a:effectLst/>
                        </a:rPr>
                        <a:t>$62.13 each</a:t>
                      </a:r>
                    </a:p>
                  </a:txBody>
                  <a:tcPr marL="123825" marR="123825" marT="57150" marB="57150" anchor="ctr"/>
                </a:tc>
                <a:extLst>
                  <a:ext uri="{0D108BD9-81ED-4DB2-BD59-A6C34878D82A}">
                    <a16:rowId xmlns:a16="http://schemas.microsoft.com/office/drawing/2014/main" val="1126006594"/>
                  </a:ext>
                </a:extLst>
              </a:tr>
              <a:tr h="921258">
                <a:tc>
                  <a:txBody>
                    <a:bodyPr/>
                    <a:lstStyle/>
                    <a:p>
                      <a:r>
                        <a:rPr lang="en-US" sz="1800" dirty="0">
                          <a:effectLst/>
                        </a:rPr>
                        <a:t>Azure Database for MySQL</a:t>
                      </a:r>
                    </a:p>
                  </a:txBody>
                  <a:tcPr marL="123825" marR="123825" marT="57150" marB="57150" anchor="ctr"/>
                </a:tc>
                <a:tc>
                  <a:txBody>
                    <a:bodyPr/>
                    <a:lstStyle/>
                    <a:p>
                      <a:pPr algn="ctr"/>
                      <a:r>
                        <a:rPr lang="en-US" sz="1800" dirty="0">
                          <a:effectLst/>
                        </a:rPr>
                        <a:t>West US</a:t>
                      </a:r>
                    </a:p>
                  </a:txBody>
                  <a:tcPr marL="123825" marR="123825" marT="57150" marB="57150" anchor="ctr"/>
                </a:tc>
                <a:tc>
                  <a:txBody>
                    <a:bodyPr/>
                    <a:lstStyle/>
                    <a:p>
                      <a:pPr algn="ctr"/>
                      <a:r>
                        <a:rPr lang="en-US" sz="1800" dirty="0">
                          <a:effectLst/>
                        </a:rPr>
                        <a:t>Flexible Server D8 v4 (8 vCores, 32 GiB RAM)</a:t>
                      </a:r>
                    </a:p>
                  </a:txBody>
                  <a:tcPr marL="123825" marR="123825" marT="57150" marB="57150" anchor="ctr"/>
                </a:tc>
                <a:tc>
                  <a:txBody>
                    <a:bodyPr/>
                    <a:lstStyle/>
                    <a:p>
                      <a:pPr algn="ctr"/>
                      <a:r>
                        <a:rPr lang="en-US" sz="1800" dirty="0">
                          <a:effectLst/>
                        </a:rPr>
                        <a:t>$261.75</a:t>
                      </a:r>
                    </a:p>
                  </a:txBody>
                  <a:tcPr marL="123825" marR="123825" marT="57150" marB="57150" anchor="ctr"/>
                </a:tc>
                <a:extLst>
                  <a:ext uri="{0D108BD9-81ED-4DB2-BD59-A6C34878D82A}">
                    <a16:rowId xmlns:a16="http://schemas.microsoft.com/office/drawing/2014/main" val="3240676232"/>
                  </a:ext>
                </a:extLst>
              </a:tr>
            </a:tbl>
          </a:graphicData>
        </a:graphic>
      </p:graphicFrame>
      <p:sp>
        <p:nvSpPr>
          <p:cNvPr id="2" name="TextBox 1">
            <a:extLst>
              <a:ext uri="{FF2B5EF4-FFF2-40B4-BE49-F238E27FC236}">
                <a16:creationId xmlns:a16="http://schemas.microsoft.com/office/drawing/2014/main" id="{71E05AEA-5434-F56D-E990-63B8496C5832}"/>
              </a:ext>
            </a:extLst>
          </p:cNvPr>
          <p:cNvSpPr txBox="1"/>
          <p:nvPr/>
        </p:nvSpPr>
        <p:spPr>
          <a:xfrm>
            <a:off x="266920" y="4689872"/>
            <a:ext cx="11945514" cy="9264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dirty="0"/>
              <a:t>The D4 v5 VM pricing estimate is for Azure Hybrid Benefit (AHB) pricing with 3 year reserved instance.</a:t>
            </a:r>
          </a:p>
          <a:p>
            <a:pPr marL="342900" indent="-342900">
              <a:lnSpc>
                <a:spcPct val="90000"/>
              </a:lnSpc>
              <a:spcAft>
                <a:spcPts val="600"/>
              </a:spcAft>
              <a:buFont typeface="Arial" panose="020B0604020202020204" pitchFamily="34" charset="0"/>
              <a:buChar char="•"/>
            </a:pPr>
            <a:r>
              <a:rPr lang="en-US" sz="2000" dirty="0"/>
              <a:t>The Azure Database for MySQL Flexible Server D8 v4 pricing estimate is for a 3 year reserved instance.</a:t>
            </a:r>
          </a:p>
        </p:txBody>
      </p:sp>
    </p:spTree>
    <p:extLst>
      <p:ext uri="{BB962C8B-B14F-4D97-AF65-F5344CB8AC3E}">
        <p14:creationId xmlns:p14="http://schemas.microsoft.com/office/powerpoint/2010/main" val="16516613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Abstract and learning objectives</a:t>
            </a:r>
          </a:p>
        </p:txBody>
      </p:sp>
      <p:sp>
        <p:nvSpPr>
          <p:cNvPr id="9" name="TextBox 8">
            <a:extLst>
              <a:ext uri="{FF2B5EF4-FFF2-40B4-BE49-F238E27FC236}">
                <a16:creationId xmlns:a16="http://schemas.microsoft.com/office/drawing/2014/main" id="{0F86F9F9-39B5-4CE6-AF48-9ADAE40EA728}"/>
              </a:ext>
            </a:extLst>
          </p:cNvPr>
          <p:cNvSpPr txBox="1"/>
          <p:nvPr/>
        </p:nvSpPr>
        <p:spPr>
          <a:xfrm>
            <a:off x="340285" y="1741246"/>
            <a:ext cx="11468856" cy="3927229"/>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mj-lt"/>
              </a:rPr>
              <a:t>In this whiteboard design session, you will learn to design a strategy for migrating existing on-premises Red Hat Enterprise Linux (RHEL) and MySQL database workloads to Azure. Throughout the whiteboard design session, you will look at the virtual machine (VM) pricing and migrating MySQL database workloads to Azure.</a:t>
            </a:r>
          </a:p>
          <a:p>
            <a:pPr>
              <a:lnSpc>
                <a:spcPct val="90000"/>
              </a:lnSpc>
              <a:spcAft>
                <a:spcPts val="600"/>
              </a:spcAft>
            </a:pPr>
            <a:endParaRPr lang="en-US" sz="2400" dirty="0">
              <a:latin typeface="+mj-lt"/>
            </a:endParaRPr>
          </a:p>
          <a:p>
            <a:pPr>
              <a:lnSpc>
                <a:spcPct val="90000"/>
              </a:lnSpc>
              <a:spcAft>
                <a:spcPts val="600"/>
              </a:spcAft>
            </a:pPr>
            <a:r>
              <a:rPr lang="en-US" sz="2400" dirty="0">
                <a:latin typeface="+mj-lt"/>
              </a:rPr>
              <a:t>At the end of the workshop, you will be better able to design a migration strategy for Red Hat Enterprise Linux (RHEL) workloads to Azure VMs and MySQL database workloads to Azure Database for MySQL.</a:t>
            </a:r>
          </a:p>
          <a:p>
            <a:pPr>
              <a:lnSpc>
                <a:spcPct val="90000"/>
              </a:lnSpc>
              <a:spcAft>
                <a:spcPts val="600"/>
              </a:spcAft>
            </a:pPr>
            <a:endParaRPr lang="en-US" sz="2400" dirty="0">
              <a:latin typeface="+mj-lt"/>
            </a:endParaRPr>
          </a:p>
          <a:p>
            <a:pPr>
              <a:lnSpc>
                <a:spcPct val="90000"/>
              </a:lnSpc>
              <a:spcAft>
                <a:spcPts val="600"/>
              </a:spcAft>
            </a:pPr>
            <a:endParaRPr lang="en-US" sz="2400" dirty="0"/>
          </a:p>
        </p:txBody>
      </p:sp>
    </p:spTree>
    <p:extLst>
      <p:ext uri="{BB962C8B-B14F-4D97-AF65-F5344CB8AC3E}">
        <p14:creationId xmlns:p14="http://schemas.microsoft.com/office/powerpoint/2010/main" val="77288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FD2E0-FC35-CEAB-760A-FA206E4A849E}"/>
              </a:ext>
            </a:extLst>
          </p:cNvPr>
          <p:cNvSpPr>
            <a:spLocks noGrp="1"/>
          </p:cNvSpPr>
          <p:nvPr>
            <p:ph type="title"/>
          </p:nvPr>
        </p:nvSpPr>
        <p:spPr/>
        <p:txBody>
          <a:bodyPr/>
          <a:lstStyle/>
          <a:p>
            <a:r>
              <a:rPr lang="en-US" dirty="0"/>
              <a:t>Pricing #1 (continued)</a:t>
            </a:r>
          </a:p>
        </p:txBody>
      </p:sp>
      <p:graphicFrame>
        <p:nvGraphicFramePr>
          <p:cNvPr id="4" name="Table 3">
            <a:extLst>
              <a:ext uri="{FF2B5EF4-FFF2-40B4-BE49-F238E27FC236}">
                <a16:creationId xmlns:a16="http://schemas.microsoft.com/office/drawing/2014/main" id="{A8566C2C-4600-8DDE-12BB-AF8353AE5438}"/>
              </a:ext>
            </a:extLst>
          </p:cNvPr>
          <p:cNvGraphicFramePr>
            <a:graphicFrameLocks noGrp="1"/>
          </p:cNvGraphicFramePr>
          <p:nvPr>
            <p:extLst>
              <p:ext uri="{D42A27DB-BD31-4B8C-83A1-F6EECF244321}">
                <p14:modId xmlns:p14="http://schemas.microsoft.com/office/powerpoint/2010/main" val="3925274510"/>
              </p:ext>
            </p:extLst>
          </p:nvPr>
        </p:nvGraphicFramePr>
        <p:xfrm>
          <a:off x="3182938" y="1189176"/>
          <a:ext cx="5826124" cy="3152394"/>
        </p:xfrm>
        <a:graphic>
          <a:graphicData uri="http://schemas.openxmlformats.org/drawingml/2006/table">
            <a:tbl>
              <a:tblPr firstRow="1">
                <a:tableStyleId>{5C22544A-7EE6-4342-B048-85BDC9FD1C3A}</a:tableStyleId>
              </a:tblPr>
              <a:tblGrid>
                <a:gridCol w="2913062">
                  <a:extLst>
                    <a:ext uri="{9D8B030D-6E8A-4147-A177-3AD203B41FA5}">
                      <a16:colId xmlns:a16="http://schemas.microsoft.com/office/drawing/2014/main" val="3916417627"/>
                    </a:ext>
                  </a:extLst>
                </a:gridCol>
                <a:gridCol w="2913062">
                  <a:extLst>
                    <a:ext uri="{9D8B030D-6E8A-4147-A177-3AD203B41FA5}">
                      <a16:colId xmlns:a16="http://schemas.microsoft.com/office/drawing/2014/main" val="3707413470"/>
                    </a:ext>
                  </a:extLst>
                </a:gridCol>
              </a:tblGrid>
              <a:tr h="383286">
                <a:tc>
                  <a:txBody>
                    <a:bodyPr/>
                    <a:lstStyle/>
                    <a:p>
                      <a:r>
                        <a:rPr lang="en-US" sz="1800" b="1" dirty="0">
                          <a:effectLst/>
                        </a:rPr>
                        <a:t>Component</a:t>
                      </a:r>
                    </a:p>
                  </a:txBody>
                  <a:tcPr marL="123825" marR="123825" marT="57150" marB="57150" anchor="ctr"/>
                </a:tc>
                <a:tc>
                  <a:txBody>
                    <a:bodyPr/>
                    <a:lstStyle/>
                    <a:p>
                      <a:pPr algn="ctr"/>
                      <a:r>
                        <a:rPr lang="en-US" sz="1800" b="1" dirty="0">
                          <a:effectLst/>
                        </a:rPr>
                        <a:t>Est. Monthly Cost (USD)</a:t>
                      </a:r>
                    </a:p>
                  </a:txBody>
                  <a:tcPr marL="123825" marR="123825" marT="57150" marB="57150" anchor="ctr"/>
                </a:tc>
                <a:extLst>
                  <a:ext uri="{0D108BD9-81ED-4DB2-BD59-A6C34878D82A}">
                    <a16:rowId xmlns:a16="http://schemas.microsoft.com/office/drawing/2014/main" val="245914466"/>
                  </a:ext>
                </a:extLst>
              </a:tr>
              <a:tr h="921258">
                <a:tc>
                  <a:txBody>
                    <a:bodyPr/>
                    <a:lstStyle/>
                    <a:p>
                      <a:r>
                        <a:rPr lang="en-US" sz="1800" b="0" dirty="0">
                          <a:effectLst/>
                        </a:rPr>
                        <a:t>Red Hat Enterprise Linux VMs (web application)</a:t>
                      </a:r>
                    </a:p>
                  </a:txBody>
                  <a:tcPr marL="123825" marR="123825" marT="57150" marB="57150" anchor="ctr"/>
                </a:tc>
                <a:tc>
                  <a:txBody>
                    <a:bodyPr/>
                    <a:lstStyle/>
                    <a:p>
                      <a:pPr algn="ctr"/>
                      <a:r>
                        <a:rPr lang="en-US" sz="1800" dirty="0">
                          <a:effectLst/>
                        </a:rPr>
                        <a:t>2x $62.13</a:t>
                      </a:r>
                    </a:p>
                  </a:txBody>
                  <a:tcPr marL="123825" marR="123825" marT="57150" marB="57150" anchor="ctr"/>
                </a:tc>
                <a:extLst>
                  <a:ext uri="{0D108BD9-81ED-4DB2-BD59-A6C34878D82A}">
                    <a16:rowId xmlns:a16="http://schemas.microsoft.com/office/drawing/2014/main" val="1126006594"/>
                  </a:ext>
                </a:extLst>
              </a:tr>
              <a:tr h="921258">
                <a:tc>
                  <a:txBody>
                    <a:bodyPr/>
                    <a:lstStyle/>
                    <a:p>
                      <a:r>
                        <a:rPr lang="en-US" sz="1800" dirty="0">
                          <a:effectLst/>
                        </a:rPr>
                        <a:t>Azure Database for MySQL</a:t>
                      </a:r>
                    </a:p>
                  </a:txBody>
                  <a:tcPr marL="123825" marR="123825" marT="57150" marB="57150" anchor="ctr"/>
                </a:tc>
                <a:tc>
                  <a:txBody>
                    <a:bodyPr/>
                    <a:lstStyle/>
                    <a:p>
                      <a:pPr algn="ctr"/>
                      <a:r>
                        <a:rPr lang="en-US" sz="1800" dirty="0">
                          <a:effectLst/>
                        </a:rPr>
                        <a:t>$261.75</a:t>
                      </a:r>
                    </a:p>
                  </a:txBody>
                  <a:tcPr marL="123825" marR="123825" marT="57150" marB="57150" anchor="ctr"/>
                </a:tc>
                <a:extLst>
                  <a:ext uri="{0D108BD9-81ED-4DB2-BD59-A6C34878D82A}">
                    <a16:rowId xmlns:a16="http://schemas.microsoft.com/office/drawing/2014/main" val="3240676232"/>
                  </a:ext>
                </a:extLst>
              </a:tr>
              <a:tr h="921258">
                <a:tc>
                  <a:txBody>
                    <a:bodyPr/>
                    <a:lstStyle/>
                    <a:p>
                      <a:r>
                        <a:rPr lang="en-US" sz="1800" b="1" dirty="0">
                          <a:effectLst/>
                        </a:rPr>
                        <a:t>Total</a:t>
                      </a:r>
                    </a:p>
                  </a:txBody>
                  <a:tcPr marL="123825" marR="123825" marT="57150" marB="57150" anchor="ctr"/>
                </a:tc>
                <a:tc>
                  <a:txBody>
                    <a:bodyPr/>
                    <a:lstStyle/>
                    <a:p>
                      <a:pPr algn="ctr"/>
                      <a:r>
                        <a:rPr lang="en-US" sz="1800" b="1" dirty="0">
                          <a:effectLst/>
                        </a:rPr>
                        <a:t>$386.01</a:t>
                      </a:r>
                    </a:p>
                  </a:txBody>
                  <a:tcPr marL="123825" marR="123825" marT="57150" marB="57150" anchor="ctr"/>
                </a:tc>
                <a:extLst>
                  <a:ext uri="{0D108BD9-81ED-4DB2-BD59-A6C34878D82A}">
                    <a16:rowId xmlns:a16="http://schemas.microsoft.com/office/drawing/2014/main" val="1467479568"/>
                  </a:ext>
                </a:extLst>
              </a:tr>
            </a:tbl>
          </a:graphicData>
        </a:graphic>
      </p:graphicFrame>
    </p:spTree>
    <p:extLst>
      <p:ext uri="{BB962C8B-B14F-4D97-AF65-F5344CB8AC3E}">
        <p14:creationId xmlns:p14="http://schemas.microsoft.com/office/powerpoint/2010/main" val="18947008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FD2E0-FC35-CEAB-760A-FA206E4A849E}"/>
              </a:ext>
            </a:extLst>
          </p:cNvPr>
          <p:cNvSpPr>
            <a:spLocks noGrp="1"/>
          </p:cNvSpPr>
          <p:nvPr>
            <p:ph type="title"/>
          </p:nvPr>
        </p:nvSpPr>
        <p:spPr/>
        <p:txBody>
          <a:bodyPr/>
          <a:lstStyle/>
          <a:p>
            <a:r>
              <a:rPr lang="en-US" dirty="0"/>
              <a:t>Pricing #1 (continued)</a:t>
            </a:r>
          </a:p>
        </p:txBody>
      </p:sp>
      <p:sp>
        <p:nvSpPr>
          <p:cNvPr id="2" name="Text Placeholder 1">
            <a:extLst>
              <a:ext uri="{FF2B5EF4-FFF2-40B4-BE49-F238E27FC236}">
                <a16:creationId xmlns:a16="http://schemas.microsoft.com/office/drawing/2014/main" id="{09AE80E4-691C-E331-5972-7153DBB4E89E}"/>
              </a:ext>
            </a:extLst>
          </p:cNvPr>
          <p:cNvSpPr>
            <a:spLocks noGrp="1"/>
          </p:cNvSpPr>
          <p:nvPr>
            <p:ph type="body" sz="quarter" idx="10"/>
          </p:nvPr>
        </p:nvSpPr>
        <p:spPr>
          <a:xfrm>
            <a:off x="269239" y="1189177"/>
            <a:ext cx="11653523" cy="3927229"/>
          </a:xfrm>
        </p:spPr>
        <p:txBody>
          <a:bodyPr/>
          <a:lstStyle/>
          <a:p>
            <a:r>
              <a:rPr lang="en-US" sz="3200" dirty="0"/>
              <a:t>The D4 v5 VM pricing estimate is for Azure Hybrid Benefit (AHB) pricing with a 3 year reserved instance. For Pay as you go with AHB the estimated cost would be $163.52 per month for each VM. Reserved instances offer a much lower cost.</a:t>
            </a:r>
          </a:p>
          <a:p>
            <a:endParaRPr lang="en-US" sz="3200" dirty="0"/>
          </a:p>
          <a:p>
            <a:r>
              <a:rPr lang="en-US" sz="3200" dirty="0"/>
              <a:t>The MySQL cost estimates do not include storage or additional IOPS since the total cost of these will vary depending on the database usage.</a:t>
            </a:r>
          </a:p>
        </p:txBody>
      </p:sp>
    </p:spTree>
    <p:extLst>
      <p:ext uri="{BB962C8B-B14F-4D97-AF65-F5344CB8AC3E}">
        <p14:creationId xmlns:p14="http://schemas.microsoft.com/office/powerpoint/2010/main" val="401481947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#2</a:t>
            </a:r>
          </a:p>
        </p:txBody>
      </p:sp>
      <p:sp>
        <p:nvSpPr>
          <p:cNvPr id="4" name="Text Placeholder 3">
            <a:extLst>
              <a:ext uri="{FF2B5EF4-FFF2-40B4-BE49-F238E27FC236}">
                <a16:creationId xmlns:a16="http://schemas.microsoft.com/office/drawing/2014/main" id="{36E9075A-B9AD-4E5B-9193-F34DB65D2D3A}"/>
              </a:ext>
            </a:extLst>
          </p:cNvPr>
          <p:cNvSpPr>
            <a:spLocks noGrp="1"/>
          </p:cNvSpPr>
          <p:nvPr>
            <p:ph type="body" sz="quarter" idx="10"/>
          </p:nvPr>
        </p:nvSpPr>
        <p:spPr>
          <a:xfrm>
            <a:off x="269239" y="1189177"/>
            <a:ext cx="11655840" cy="4468916"/>
          </a:xfrm>
        </p:spPr>
        <p:txBody>
          <a:bodyPr/>
          <a:lstStyle/>
          <a:p>
            <a:pPr marL="0" indent="0">
              <a:buNone/>
            </a:pPr>
            <a:r>
              <a:rPr lang="en-IE" sz="3200" dirty="0"/>
              <a:t>What is the estimated cost for the web application workloads if migrated to Azure PaaS?</a:t>
            </a:r>
          </a:p>
          <a:p>
            <a:pPr marL="0" indent="0">
              <a:buNone/>
            </a:pPr>
            <a:endParaRPr lang="en-IE" sz="3200" dirty="0"/>
          </a:p>
          <a:p>
            <a:r>
              <a:rPr lang="en-IE" sz="3200" dirty="0"/>
              <a:t>Since Terra Firm and their current on-premises datacenter is in Palo Alto, CA, the nearest Azure Region to use will be West US.</a:t>
            </a:r>
          </a:p>
          <a:p>
            <a:r>
              <a:rPr lang="en-IE" sz="3200" dirty="0"/>
              <a:t>There will need to be additional discussions with Terra Firm Laboratories to determine the extent of Disaster Recovery (DR) they require for this initial set of workloads being migrated to Azure.</a:t>
            </a:r>
          </a:p>
        </p:txBody>
      </p:sp>
    </p:spTree>
    <p:extLst>
      <p:ext uri="{BB962C8B-B14F-4D97-AF65-F5344CB8AC3E}">
        <p14:creationId xmlns:p14="http://schemas.microsoft.com/office/powerpoint/2010/main" val="192682059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#2 (continued)</a:t>
            </a:r>
          </a:p>
        </p:txBody>
      </p:sp>
      <p:sp>
        <p:nvSpPr>
          <p:cNvPr id="4" name="Text Placeholder 3">
            <a:extLst>
              <a:ext uri="{FF2B5EF4-FFF2-40B4-BE49-F238E27FC236}">
                <a16:creationId xmlns:a16="http://schemas.microsoft.com/office/drawing/2014/main" id="{36E9075A-B9AD-4E5B-9193-F34DB65D2D3A}"/>
              </a:ext>
            </a:extLst>
          </p:cNvPr>
          <p:cNvSpPr>
            <a:spLocks noGrp="1"/>
          </p:cNvSpPr>
          <p:nvPr>
            <p:ph type="body" sz="quarter" idx="10"/>
          </p:nvPr>
        </p:nvSpPr>
        <p:spPr>
          <a:xfrm>
            <a:off x="269239" y="1189177"/>
            <a:ext cx="11655840" cy="2499146"/>
          </a:xfrm>
        </p:spPr>
        <p:txBody>
          <a:bodyPr/>
          <a:lstStyle/>
          <a:p>
            <a:r>
              <a:rPr lang="en-IE" sz="3200" dirty="0"/>
              <a:t>For hosting the PHP web application in Azure using a PaaS service, then Azure App Service is the most appropriate service.</a:t>
            </a:r>
          </a:p>
          <a:p>
            <a:r>
              <a:rPr lang="en-IE" sz="3200" dirty="0"/>
              <a:t>App Service also support VNet integration enabling integration with the Hub and Spoke networking topology to meet the security requirements of Terra Firm.</a:t>
            </a:r>
          </a:p>
        </p:txBody>
      </p:sp>
    </p:spTree>
    <p:extLst>
      <p:ext uri="{BB962C8B-B14F-4D97-AF65-F5344CB8AC3E}">
        <p14:creationId xmlns:p14="http://schemas.microsoft.com/office/powerpoint/2010/main" val="213341987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FD2E0-FC35-CEAB-760A-FA206E4A849E}"/>
              </a:ext>
            </a:extLst>
          </p:cNvPr>
          <p:cNvSpPr>
            <a:spLocks noGrp="1"/>
          </p:cNvSpPr>
          <p:nvPr>
            <p:ph type="title"/>
          </p:nvPr>
        </p:nvSpPr>
        <p:spPr/>
        <p:txBody>
          <a:bodyPr/>
          <a:lstStyle/>
          <a:p>
            <a:r>
              <a:rPr lang="en-US" dirty="0"/>
              <a:t>Pricing #2 (continued)</a:t>
            </a:r>
          </a:p>
        </p:txBody>
      </p:sp>
      <p:graphicFrame>
        <p:nvGraphicFramePr>
          <p:cNvPr id="4" name="Table 3">
            <a:extLst>
              <a:ext uri="{FF2B5EF4-FFF2-40B4-BE49-F238E27FC236}">
                <a16:creationId xmlns:a16="http://schemas.microsoft.com/office/drawing/2014/main" id="{A8566C2C-4600-8DDE-12BB-AF8353AE5438}"/>
              </a:ext>
            </a:extLst>
          </p:cNvPr>
          <p:cNvGraphicFramePr>
            <a:graphicFrameLocks noGrp="1"/>
          </p:cNvGraphicFramePr>
          <p:nvPr>
            <p:extLst>
              <p:ext uri="{D42A27DB-BD31-4B8C-83A1-F6EECF244321}">
                <p14:modId xmlns:p14="http://schemas.microsoft.com/office/powerpoint/2010/main" val="3112951541"/>
              </p:ext>
            </p:extLst>
          </p:nvPr>
        </p:nvGraphicFramePr>
        <p:xfrm>
          <a:off x="266920" y="1815955"/>
          <a:ext cx="11652248" cy="2231136"/>
        </p:xfrm>
        <a:graphic>
          <a:graphicData uri="http://schemas.openxmlformats.org/drawingml/2006/table">
            <a:tbl>
              <a:tblPr firstRow="1">
                <a:tableStyleId>{5C22544A-7EE6-4342-B048-85BDC9FD1C3A}</a:tableStyleId>
              </a:tblPr>
              <a:tblGrid>
                <a:gridCol w="2913062">
                  <a:extLst>
                    <a:ext uri="{9D8B030D-6E8A-4147-A177-3AD203B41FA5}">
                      <a16:colId xmlns:a16="http://schemas.microsoft.com/office/drawing/2014/main" val="3916417627"/>
                    </a:ext>
                  </a:extLst>
                </a:gridCol>
                <a:gridCol w="2913062">
                  <a:extLst>
                    <a:ext uri="{9D8B030D-6E8A-4147-A177-3AD203B41FA5}">
                      <a16:colId xmlns:a16="http://schemas.microsoft.com/office/drawing/2014/main" val="3707413470"/>
                    </a:ext>
                  </a:extLst>
                </a:gridCol>
                <a:gridCol w="2913062">
                  <a:extLst>
                    <a:ext uri="{9D8B030D-6E8A-4147-A177-3AD203B41FA5}">
                      <a16:colId xmlns:a16="http://schemas.microsoft.com/office/drawing/2014/main" val="3859286024"/>
                    </a:ext>
                  </a:extLst>
                </a:gridCol>
                <a:gridCol w="2913062">
                  <a:extLst>
                    <a:ext uri="{9D8B030D-6E8A-4147-A177-3AD203B41FA5}">
                      <a16:colId xmlns:a16="http://schemas.microsoft.com/office/drawing/2014/main" val="353082666"/>
                    </a:ext>
                  </a:extLst>
                </a:gridCol>
              </a:tblGrid>
              <a:tr h="383286">
                <a:tc>
                  <a:txBody>
                    <a:bodyPr/>
                    <a:lstStyle/>
                    <a:p>
                      <a:r>
                        <a:rPr lang="en-US" sz="1800" b="1" dirty="0">
                          <a:effectLst/>
                        </a:rPr>
                        <a:t>Component</a:t>
                      </a:r>
                    </a:p>
                  </a:txBody>
                  <a:tcPr marL="123825" marR="123825" marT="57150" marB="57150" anchor="ctr"/>
                </a:tc>
                <a:tc>
                  <a:txBody>
                    <a:bodyPr/>
                    <a:lstStyle/>
                    <a:p>
                      <a:pPr algn="ctr"/>
                      <a:r>
                        <a:rPr lang="en-US" sz="1800" b="1" dirty="0">
                          <a:effectLst/>
                        </a:rPr>
                        <a:t>Region</a:t>
                      </a:r>
                    </a:p>
                  </a:txBody>
                  <a:tcPr marL="123825" marR="123825" marT="57150" marB="57150" anchor="ctr"/>
                </a:tc>
                <a:tc>
                  <a:txBody>
                    <a:bodyPr/>
                    <a:lstStyle/>
                    <a:p>
                      <a:pPr algn="ctr"/>
                      <a:r>
                        <a:rPr lang="en-US" sz="1800" b="1" dirty="0">
                          <a:effectLst/>
                        </a:rPr>
                        <a:t>Details / Assumptions</a:t>
                      </a:r>
                    </a:p>
                  </a:txBody>
                  <a:tcPr marL="123825" marR="123825" marT="57150" marB="57150" anchor="ctr"/>
                </a:tc>
                <a:tc>
                  <a:txBody>
                    <a:bodyPr/>
                    <a:lstStyle/>
                    <a:p>
                      <a:pPr algn="ctr"/>
                      <a:r>
                        <a:rPr lang="en-US" sz="1800" b="1" dirty="0">
                          <a:effectLst/>
                        </a:rPr>
                        <a:t>Est. Monthly Cost (USD)</a:t>
                      </a:r>
                    </a:p>
                  </a:txBody>
                  <a:tcPr marL="123825" marR="123825" marT="57150" marB="57150" anchor="ctr"/>
                </a:tc>
                <a:extLst>
                  <a:ext uri="{0D108BD9-81ED-4DB2-BD59-A6C34878D82A}">
                    <a16:rowId xmlns:a16="http://schemas.microsoft.com/office/drawing/2014/main" val="245914466"/>
                  </a:ext>
                </a:extLst>
              </a:tr>
              <a:tr h="921258">
                <a:tc>
                  <a:txBody>
                    <a:bodyPr/>
                    <a:lstStyle/>
                    <a:p>
                      <a:r>
                        <a:rPr lang="en-US" sz="1800" b="0" dirty="0">
                          <a:effectLst/>
                        </a:rPr>
                        <a:t>Azure App Service Plan (PHP web app)</a:t>
                      </a:r>
                    </a:p>
                  </a:txBody>
                  <a:tcPr marL="123825" marR="123825" marT="57150" marB="57150" anchor="ctr"/>
                </a:tc>
                <a:tc>
                  <a:txBody>
                    <a:bodyPr/>
                    <a:lstStyle/>
                    <a:p>
                      <a:pPr algn="ctr"/>
                      <a:r>
                        <a:rPr lang="en-US" sz="1800" dirty="0">
                          <a:effectLst/>
                        </a:rPr>
                        <a:t>West US</a:t>
                      </a:r>
                    </a:p>
                  </a:txBody>
                  <a:tcPr marL="123825" marR="123825" marT="57150" marB="57150" anchor="ctr"/>
                </a:tc>
                <a:tc>
                  <a:txBody>
                    <a:bodyPr/>
                    <a:lstStyle/>
                    <a:p>
                      <a:pPr algn="ctr"/>
                      <a:r>
                        <a:rPr lang="en-US" sz="1800" dirty="0">
                          <a:effectLst/>
                        </a:rPr>
                        <a:t>P2v3 (4 vCores, 16 GB RAM)</a:t>
                      </a:r>
                    </a:p>
                  </a:txBody>
                  <a:tcPr marL="123825" marR="123825" marT="57150" marB="57150" anchor="ctr"/>
                </a:tc>
                <a:tc>
                  <a:txBody>
                    <a:bodyPr/>
                    <a:lstStyle/>
                    <a:p>
                      <a:pPr algn="ctr"/>
                      <a:r>
                        <a:rPr lang="en-US" sz="1800" dirty="0">
                          <a:effectLst/>
                        </a:rPr>
                        <a:t>$295 each</a:t>
                      </a:r>
                    </a:p>
                  </a:txBody>
                  <a:tcPr marL="123825" marR="123825" marT="57150" marB="57150" anchor="ctr"/>
                </a:tc>
                <a:extLst>
                  <a:ext uri="{0D108BD9-81ED-4DB2-BD59-A6C34878D82A}">
                    <a16:rowId xmlns:a16="http://schemas.microsoft.com/office/drawing/2014/main" val="1126006594"/>
                  </a:ext>
                </a:extLst>
              </a:tr>
              <a:tr h="921258">
                <a:tc>
                  <a:txBody>
                    <a:bodyPr/>
                    <a:lstStyle/>
                    <a:p>
                      <a:r>
                        <a:rPr lang="en-US" sz="1800" dirty="0">
                          <a:effectLst/>
                        </a:rPr>
                        <a:t>Azure Database for MySQL</a:t>
                      </a:r>
                    </a:p>
                  </a:txBody>
                  <a:tcPr marL="123825" marR="123825" marT="57150" marB="57150" anchor="ctr"/>
                </a:tc>
                <a:tc>
                  <a:txBody>
                    <a:bodyPr/>
                    <a:lstStyle/>
                    <a:p>
                      <a:pPr algn="ctr"/>
                      <a:r>
                        <a:rPr lang="en-US" sz="1800" dirty="0">
                          <a:effectLst/>
                        </a:rPr>
                        <a:t>West US</a:t>
                      </a:r>
                    </a:p>
                  </a:txBody>
                  <a:tcPr marL="123825" marR="123825" marT="57150" marB="57150" anchor="ctr"/>
                </a:tc>
                <a:tc>
                  <a:txBody>
                    <a:bodyPr/>
                    <a:lstStyle/>
                    <a:p>
                      <a:pPr algn="ctr"/>
                      <a:r>
                        <a:rPr lang="en-US" sz="1800" dirty="0">
                          <a:effectLst/>
                        </a:rPr>
                        <a:t>Flexible Server D8 v4 (8 vCores, 32 GiB RAM)</a:t>
                      </a:r>
                    </a:p>
                  </a:txBody>
                  <a:tcPr marL="123825" marR="123825" marT="57150" marB="57150" anchor="ctr"/>
                </a:tc>
                <a:tc>
                  <a:txBody>
                    <a:bodyPr/>
                    <a:lstStyle/>
                    <a:p>
                      <a:pPr algn="ctr"/>
                      <a:r>
                        <a:rPr lang="en-US" sz="1800" dirty="0">
                          <a:effectLst/>
                        </a:rPr>
                        <a:t>$261.75</a:t>
                      </a:r>
                    </a:p>
                  </a:txBody>
                  <a:tcPr marL="123825" marR="123825" marT="57150" marB="57150" anchor="ctr"/>
                </a:tc>
                <a:extLst>
                  <a:ext uri="{0D108BD9-81ED-4DB2-BD59-A6C34878D82A}">
                    <a16:rowId xmlns:a16="http://schemas.microsoft.com/office/drawing/2014/main" val="3240676232"/>
                  </a:ext>
                </a:extLst>
              </a:tr>
            </a:tbl>
          </a:graphicData>
        </a:graphic>
      </p:graphicFrame>
      <p:sp>
        <p:nvSpPr>
          <p:cNvPr id="2" name="TextBox 1">
            <a:extLst>
              <a:ext uri="{FF2B5EF4-FFF2-40B4-BE49-F238E27FC236}">
                <a16:creationId xmlns:a16="http://schemas.microsoft.com/office/drawing/2014/main" id="{71E05AEA-5434-F56D-E990-63B8496C5832}"/>
              </a:ext>
            </a:extLst>
          </p:cNvPr>
          <p:cNvSpPr txBox="1"/>
          <p:nvPr/>
        </p:nvSpPr>
        <p:spPr>
          <a:xfrm>
            <a:off x="252852" y="4689872"/>
            <a:ext cx="11374909" cy="9264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dirty="0"/>
              <a:t>The App Service Plan P2v3 pricing estimate is for 3 year reserved instance.</a:t>
            </a:r>
          </a:p>
          <a:p>
            <a:pPr marL="342900" indent="-342900">
              <a:lnSpc>
                <a:spcPct val="90000"/>
              </a:lnSpc>
              <a:spcAft>
                <a:spcPts val="600"/>
              </a:spcAft>
              <a:buFont typeface="Arial" panose="020B0604020202020204" pitchFamily="34" charset="0"/>
              <a:buChar char="•"/>
            </a:pPr>
            <a:r>
              <a:rPr lang="en-US" sz="2000" dirty="0"/>
              <a:t>Azure Database for MySQL  estimate remains same as for IaaS since this is a PaaS service already.</a:t>
            </a:r>
          </a:p>
        </p:txBody>
      </p:sp>
    </p:spTree>
    <p:extLst>
      <p:ext uri="{BB962C8B-B14F-4D97-AF65-F5344CB8AC3E}">
        <p14:creationId xmlns:p14="http://schemas.microsoft.com/office/powerpoint/2010/main" val="76052367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#2 (continued)</a:t>
            </a:r>
          </a:p>
        </p:txBody>
      </p:sp>
      <p:sp>
        <p:nvSpPr>
          <p:cNvPr id="4" name="Text Placeholder 3">
            <a:extLst>
              <a:ext uri="{FF2B5EF4-FFF2-40B4-BE49-F238E27FC236}">
                <a16:creationId xmlns:a16="http://schemas.microsoft.com/office/drawing/2014/main" id="{36E9075A-B9AD-4E5B-9193-F34DB65D2D3A}"/>
              </a:ext>
            </a:extLst>
          </p:cNvPr>
          <p:cNvSpPr>
            <a:spLocks noGrp="1"/>
          </p:cNvSpPr>
          <p:nvPr>
            <p:ph type="body" sz="quarter" idx="10"/>
          </p:nvPr>
        </p:nvSpPr>
        <p:spPr>
          <a:xfrm>
            <a:off x="269239" y="1189177"/>
            <a:ext cx="11655840" cy="4370427"/>
          </a:xfrm>
        </p:spPr>
        <p:txBody>
          <a:bodyPr/>
          <a:lstStyle/>
          <a:p>
            <a:r>
              <a:rPr lang="en-IE" sz="3200" dirty="0"/>
              <a:t>A comparison of the estimated cost of a single VM to Azure App Service as estimated in the preferred solution shows that PaaS hosting using Azure App Service costs more.</a:t>
            </a:r>
          </a:p>
          <a:p>
            <a:r>
              <a:rPr lang="en-IE" sz="3200" dirty="0"/>
              <a:t>It's important to remember that with Azure App Service being a fully managed service, the overall maintenance costs for IT Admins will be lower.</a:t>
            </a:r>
          </a:p>
          <a:p>
            <a:r>
              <a:rPr lang="en-IE" sz="3200" dirty="0"/>
              <a:t>Further consultation will need to be performed with Terra Firm to determine how much administration time will be saved by hosting on Azure App Service instead of VMs.</a:t>
            </a:r>
          </a:p>
        </p:txBody>
      </p:sp>
    </p:spTree>
    <p:extLst>
      <p:ext uri="{BB962C8B-B14F-4D97-AF65-F5344CB8AC3E}">
        <p14:creationId xmlns:p14="http://schemas.microsoft.com/office/powerpoint/2010/main" val="248566869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#1</a:t>
            </a:r>
          </a:p>
        </p:txBody>
      </p:sp>
      <p:sp>
        <p:nvSpPr>
          <p:cNvPr id="3" name="Content Placeholder 2"/>
          <p:cNvSpPr>
            <a:spLocks noGrp="1"/>
          </p:cNvSpPr>
          <p:nvPr>
            <p:ph type="body" sz="quarter" idx="10"/>
          </p:nvPr>
        </p:nvSpPr>
        <p:spPr>
          <a:xfrm>
            <a:off x="269239" y="1189177"/>
            <a:ext cx="11653523" cy="4630498"/>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What are the options to roll back to the on-premises VMs if the migration fails?</a:t>
            </a:r>
          </a:p>
          <a:p>
            <a:endParaRPr lang="en-US" sz="1100" dirty="0"/>
          </a:p>
          <a:p>
            <a:r>
              <a:rPr lang="en-US" sz="2800" dirty="0">
                <a:latin typeface="Segoe UI Semibold" panose="020B0702040204020203" pitchFamily="34" charset="0"/>
                <a:cs typeface="Segoe UI Semibold" panose="020B0702040204020203" pitchFamily="34" charset="0"/>
              </a:rPr>
              <a:t>Potential answer</a:t>
            </a:r>
          </a:p>
          <a:p>
            <a:r>
              <a:rPr lang="en-US" sz="2400" dirty="0">
                <a:latin typeface="+mn-lt"/>
              </a:rPr>
              <a:t>The migration process will be designed to create new application deployments to the new Red Hat Enterprise Linux VMs in Azure in parallel to the existing on-premises VMs. This will allow traffic to be cut over to the new VMs when ready.</a:t>
            </a:r>
          </a:p>
          <a:p>
            <a:endParaRPr lang="en-US" sz="2400" dirty="0">
              <a:latin typeface="+mn-lt"/>
            </a:endParaRPr>
          </a:p>
          <a:p>
            <a:r>
              <a:rPr lang="en-US" sz="2400" dirty="0">
                <a:latin typeface="+mn-lt"/>
              </a:rPr>
              <a:t>In the event of an unexpected issue during migration, the existing on-premises VMs, application deployments, and databases will remain in place as a fallback. If there is an issue detected during the cutover process, the on-premises servers will be able to immediately pick up where they left off.</a:t>
            </a:r>
          </a:p>
        </p:txBody>
      </p:sp>
    </p:spTree>
    <p:extLst>
      <p:ext uri="{BB962C8B-B14F-4D97-AF65-F5344CB8AC3E}">
        <p14:creationId xmlns:p14="http://schemas.microsoft.com/office/powerpoint/2010/main" val="201594327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#2</a:t>
            </a:r>
          </a:p>
        </p:txBody>
      </p:sp>
      <p:sp>
        <p:nvSpPr>
          <p:cNvPr id="3" name="Content Placeholder 2"/>
          <p:cNvSpPr>
            <a:spLocks noGrp="1"/>
          </p:cNvSpPr>
          <p:nvPr>
            <p:ph type="body" sz="quarter" idx="10"/>
          </p:nvPr>
        </p:nvSpPr>
        <p:spPr>
          <a:xfrm>
            <a:off x="269239" y="1189177"/>
            <a:ext cx="11653523" cy="4776692"/>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What options does Azure provide for utilizing existing Red Hat Subscription to save on Red Hat Enterprise Linux (RHEL) VM cost in the cloud?</a:t>
            </a:r>
            <a:endParaRPr lang="en-US" sz="1100" dirty="0"/>
          </a:p>
          <a:p>
            <a:r>
              <a:rPr lang="en-US" sz="2800" dirty="0">
                <a:latin typeface="Segoe UI Semibold" panose="020B0702040204020203" pitchFamily="34" charset="0"/>
                <a:cs typeface="Segoe UI Semibold" panose="020B0702040204020203" pitchFamily="34" charset="0"/>
              </a:rPr>
              <a:t>Potential answer</a:t>
            </a:r>
          </a:p>
          <a:p>
            <a:r>
              <a:rPr lang="en-US" sz="2400" dirty="0">
                <a:latin typeface="+mn-lt"/>
              </a:rPr>
              <a:t>Azure Hybrid Benefit (AHB) for pay-as-you-go virtual machines or virtual machine scale sets (Flexible orchestration mode only) is an optional licensing benefit. It significantly reduces the cost of running Red Hat Enterprise Linux (RHEL) and SUSE Linux Enterprise Server (SLES) virtual machines in the cloud.</a:t>
            </a:r>
          </a:p>
          <a:p>
            <a:endParaRPr lang="en-US" sz="2400" dirty="0">
              <a:latin typeface="+mn-lt"/>
            </a:endParaRPr>
          </a:p>
          <a:p>
            <a:r>
              <a:rPr lang="en-US" sz="2400" dirty="0">
                <a:latin typeface="+mn-lt"/>
              </a:rPr>
              <a:t>After Azure Hybrid Benefit is applied to a RHEL or SLES virtual machine, you are no longer charged a software fee. Your virtual machine is charged a BYOS (bring your own subscription) fee instead.</a:t>
            </a:r>
          </a:p>
        </p:txBody>
      </p:sp>
    </p:spTree>
    <p:extLst>
      <p:ext uri="{BB962C8B-B14F-4D97-AF65-F5344CB8AC3E}">
        <p14:creationId xmlns:p14="http://schemas.microsoft.com/office/powerpoint/2010/main" val="335252879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#3</a:t>
            </a:r>
          </a:p>
        </p:txBody>
      </p:sp>
      <p:sp>
        <p:nvSpPr>
          <p:cNvPr id="3" name="Content Placeholder 2"/>
          <p:cNvSpPr>
            <a:spLocks noGrp="1"/>
          </p:cNvSpPr>
          <p:nvPr>
            <p:ph type="body" sz="quarter" idx="10"/>
          </p:nvPr>
        </p:nvSpPr>
        <p:spPr>
          <a:xfrm>
            <a:off x="269239" y="1189177"/>
            <a:ext cx="11653523" cy="5700022"/>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Securing and monitoring our on-premises workloads is extremely important. What options does Azure offer to extend this into the cloud?</a:t>
            </a:r>
          </a:p>
          <a:p>
            <a:r>
              <a:rPr lang="en-US" sz="2800" dirty="0">
                <a:latin typeface="Segoe UI Semibold" panose="020B0702040204020203" pitchFamily="34" charset="0"/>
                <a:cs typeface="Segoe UI Semibold" panose="020B0702040204020203" pitchFamily="34" charset="0"/>
              </a:rPr>
              <a:t>Potential answer</a:t>
            </a:r>
          </a:p>
          <a:p>
            <a:r>
              <a:rPr lang="en-US" sz="2400" dirty="0">
                <a:latin typeface="+mn-lt"/>
              </a:rPr>
              <a:t>Microsoft Defender for Cloud is a solution for cloud security posture management (CSPM) and cloud workload protection (CWP) that finds weak spots across your cloud configuration, helps strengthen the overall security posture of your environment, and can protect workloads across multi-cloud and hybrid environments from evolving threats.</a:t>
            </a:r>
          </a:p>
          <a:p>
            <a:r>
              <a:rPr lang="en-US" sz="2400" dirty="0">
                <a:latin typeface="+mn-lt"/>
              </a:rPr>
              <a:t>Azure Monitor collects monitoring telemetry from a variety of on-premises and Azure sources. Management tools, such as those in Azure Security Center and Azure Automation, also push log data to Azure Monitor. The service aggregates and stores this telemetry in a log data store that’s optimized for cost and performance. Analyze data, set up alerts, get end-to-end views of your applications, and use machine learning–driven insights to quickly identify and resolve problems.</a:t>
            </a:r>
          </a:p>
        </p:txBody>
      </p:sp>
    </p:spTree>
    <p:extLst>
      <p:ext uri="{BB962C8B-B14F-4D97-AF65-F5344CB8AC3E}">
        <p14:creationId xmlns:p14="http://schemas.microsoft.com/office/powerpoint/2010/main" val="194056169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#4</a:t>
            </a:r>
          </a:p>
        </p:txBody>
      </p:sp>
      <p:sp>
        <p:nvSpPr>
          <p:cNvPr id="3" name="Content Placeholder 2"/>
          <p:cNvSpPr>
            <a:spLocks noGrp="1"/>
          </p:cNvSpPr>
          <p:nvPr>
            <p:ph type="body" sz="quarter" idx="10"/>
          </p:nvPr>
        </p:nvSpPr>
        <p:spPr>
          <a:xfrm>
            <a:off x="269239" y="1189177"/>
            <a:ext cx="11653523" cy="5441490"/>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What options are there for PaaS hosting in Azure, and would they offer additional cost savings?</a:t>
            </a:r>
          </a:p>
          <a:p>
            <a:r>
              <a:rPr lang="en-US" sz="2800" dirty="0">
                <a:latin typeface="Segoe UI Semibold" panose="020B0702040204020203" pitchFamily="34" charset="0"/>
                <a:cs typeface="Segoe UI Semibold" panose="020B0702040204020203" pitchFamily="34" charset="0"/>
              </a:rPr>
              <a:t>Potential answer</a:t>
            </a:r>
          </a:p>
          <a:p>
            <a:r>
              <a:rPr lang="en-US" sz="2400" dirty="0">
                <a:latin typeface="+mn-lt"/>
              </a:rPr>
              <a:t>Further evaluation of the applications will be necessary to determine the requirements for hosting these applications using Azure App Service. App Service Web Apps provide a PaaS hosting option for applications that further reduce the management burden over IaaS VMs. It supports applications built with PHP among other development languages, as well as running on a Linux host for the Web App.</a:t>
            </a:r>
          </a:p>
          <a:p>
            <a:endParaRPr lang="en-US" sz="2400" dirty="0">
              <a:latin typeface="+mn-lt"/>
            </a:endParaRPr>
          </a:p>
          <a:p>
            <a:r>
              <a:rPr lang="en-US" sz="2400" dirty="0">
                <a:latin typeface="+mn-lt"/>
              </a:rPr>
              <a:t>Azure Kubernetes Service (AKS) is another potential option for hosting applications. For Terra Firm, this may not be the best option as it would likely require redesign of the applications to host in AKS. If Azure App Service doesn't meet their requirements, then AKS may offer an alternative that fits better.</a:t>
            </a:r>
          </a:p>
        </p:txBody>
      </p:sp>
    </p:spTree>
    <p:extLst>
      <p:ext uri="{BB962C8B-B14F-4D97-AF65-F5344CB8AC3E}">
        <p14:creationId xmlns:p14="http://schemas.microsoft.com/office/powerpoint/2010/main" val="32986960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Step 1: Review the customer case study</a:t>
            </a:r>
          </a:p>
        </p:txBody>
      </p:sp>
      <p:sp>
        <p:nvSpPr>
          <p:cNvPr id="9" name="TextBox 8">
            <a:extLst>
              <a:ext uri="{FF2B5EF4-FFF2-40B4-BE49-F238E27FC236}">
                <a16:creationId xmlns:a16="http://schemas.microsoft.com/office/drawing/2014/main" id="{0F86F9F9-39B5-4CE6-AF48-9ADAE40EA728}"/>
              </a:ext>
            </a:extLst>
          </p:cNvPr>
          <p:cNvSpPr txBox="1"/>
          <p:nvPr/>
        </p:nvSpPr>
        <p:spPr>
          <a:xfrm>
            <a:off x="340285" y="1741246"/>
            <a:ext cx="7247965" cy="2597634"/>
          </a:xfrm>
          <a:prstGeom prst="rect">
            <a:avLst/>
          </a:prstGeom>
          <a:noFill/>
        </p:spPr>
        <p:txBody>
          <a:bodyPr wrap="square" lIns="182880" tIns="146304" rIns="182880" bIns="146304" rtlCol="0">
            <a:spAutoFit/>
          </a:bodyPr>
          <a:lstStyle/>
          <a:p>
            <a:pPr>
              <a:lnSpc>
                <a:spcPct val="90000"/>
              </a:lnSpc>
              <a:spcAft>
                <a:spcPts val="600"/>
              </a:spcAft>
            </a:pPr>
            <a:r>
              <a:rPr lang="en-US" sz="3600" dirty="0">
                <a:latin typeface="+mj-lt"/>
              </a:rPr>
              <a:t>Outcome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Analyze your customer needs.</a:t>
            </a:r>
          </a:p>
          <a:p>
            <a:pPr>
              <a:lnSpc>
                <a:spcPct val="90000"/>
              </a:lnSpc>
              <a:spcAft>
                <a:spcPts val="600"/>
              </a:spcAft>
            </a:pPr>
            <a:endParaRPr lang="en-US" sz="2400" dirty="0"/>
          </a:p>
          <a:p>
            <a:pPr>
              <a:lnSpc>
                <a:spcPct val="90000"/>
              </a:lnSpc>
              <a:spcAft>
                <a:spcPts val="600"/>
              </a:spcAft>
            </a:pPr>
            <a:r>
              <a:rPr lang="en-US" sz="3600" dirty="0">
                <a:latin typeface="+mj-lt"/>
              </a:rPr>
              <a:t>Timeframe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15 minutes</a:t>
            </a:r>
          </a:p>
        </p:txBody>
      </p:sp>
    </p:spTree>
    <p:extLst>
      <p:ext uri="{BB962C8B-B14F-4D97-AF65-F5344CB8AC3E}">
        <p14:creationId xmlns:p14="http://schemas.microsoft.com/office/powerpoint/2010/main" val="207128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quote</a:t>
            </a:r>
          </a:p>
        </p:txBody>
      </p:sp>
      <p:sp>
        <p:nvSpPr>
          <p:cNvPr id="6" name="Text Placeholder 5">
            <a:extLst>
              <a:ext uri="{FF2B5EF4-FFF2-40B4-BE49-F238E27FC236}">
                <a16:creationId xmlns:a16="http://schemas.microsoft.com/office/drawing/2014/main" id="{21B5D2FE-90F5-4153-8757-F1B74423A16A}"/>
              </a:ext>
            </a:extLst>
          </p:cNvPr>
          <p:cNvSpPr>
            <a:spLocks noGrp="1"/>
          </p:cNvSpPr>
          <p:nvPr>
            <p:ph type="body" sz="quarter" idx="10"/>
          </p:nvPr>
        </p:nvSpPr>
        <p:spPr>
          <a:xfrm>
            <a:off x="271557" y="1385120"/>
            <a:ext cx="11653523" cy="2548390"/>
          </a:xfrm>
        </p:spPr>
        <p:txBody>
          <a:bodyPr/>
          <a:lstStyle/>
          <a:p>
            <a:r>
              <a:rPr lang="en-US" sz="2800" i="1" dirty="0"/>
              <a:t>“We recognized the need and benefits of migrating our aging infrastructure to Azure. I know this migration is going to help us increase reliability while lowering operation and maintenance costs. I'm really looking forward  modernizing with cloud infrastructure that will allow us to do more with less.”</a:t>
            </a:r>
          </a:p>
          <a:p>
            <a:endParaRPr lang="en-US" sz="2800" i="1" dirty="0"/>
          </a:p>
          <a:p>
            <a:pPr lvl="2"/>
            <a:r>
              <a:rPr lang="en-US" sz="2000" dirty="0"/>
              <a:t>— Dennis Nedry, CTO, Terra Firm Laboratories</a:t>
            </a:r>
            <a:endParaRPr lang="en-US" dirty="0"/>
          </a:p>
        </p:txBody>
      </p:sp>
    </p:spTree>
    <p:extLst>
      <p:ext uri="{BB962C8B-B14F-4D97-AF65-F5344CB8AC3E}">
        <p14:creationId xmlns:p14="http://schemas.microsoft.com/office/powerpoint/2010/main" val="370343696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78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situation</a:t>
            </a:r>
          </a:p>
        </p:txBody>
      </p:sp>
      <p:sp>
        <p:nvSpPr>
          <p:cNvPr id="3" name="Content Placeholder 2"/>
          <p:cNvSpPr>
            <a:spLocks noGrp="1"/>
          </p:cNvSpPr>
          <p:nvPr>
            <p:ph type="body" sz="quarter" idx="10"/>
          </p:nvPr>
        </p:nvSpPr>
        <p:spPr>
          <a:xfrm>
            <a:off x="269239" y="1189177"/>
            <a:ext cx="11653523" cy="4795159"/>
          </a:xfrm>
        </p:spPr>
        <p:txBody>
          <a:bodyPr/>
          <a:lstStyle/>
          <a:p>
            <a:r>
              <a:rPr lang="en-US" sz="2800" dirty="0"/>
              <a:t>Terra Firm Laboratories is a global bioengineer company headquartered in Palo Alto, CA.</a:t>
            </a:r>
          </a:p>
          <a:p>
            <a:r>
              <a:rPr lang="en-US" sz="2800" dirty="0"/>
              <a:t>They are currently hosting mission critical workloads in an on-premises datacenter.</a:t>
            </a:r>
          </a:p>
          <a:p>
            <a:r>
              <a:rPr lang="en-US" sz="2800" dirty="0"/>
              <a:t>Dennis Nedry, CTO of Terra Firm, has already had their Technical Architects create an assessment of their current environment, of which they’ve already identified the first workload to migrate to Azure.</a:t>
            </a:r>
          </a:p>
          <a:p>
            <a:r>
              <a:rPr lang="en-US" sz="2800" dirty="0"/>
              <a:t>Their workloads are primarily Red Hat Enterprise Linux (RHEL) VMs and MySQL databases.</a:t>
            </a:r>
          </a:p>
          <a:p>
            <a:r>
              <a:rPr lang="en-US" sz="2800" dirty="0"/>
              <a:t>Their on-premises environment consists of over 250 Linux servers and VMs.</a:t>
            </a:r>
          </a:p>
        </p:txBody>
      </p:sp>
    </p:spTree>
    <p:extLst>
      <p:ext uri="{BB962C8B-B14F-4D97-AF65-F5344CB8AC3E}">
        <p14:creationId xmlns:p14="http://schemas.microsoft.com/office/powerpoint/2010/main" val="21394062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situation (continued)</a:t>
            </a:r>
          </a:p>
        </p:txBody>
      </p:sp>
      <p:sp>
        <p:nvSpPr>
          <p:cNvPr id="3" name="Content Placeholder 2"/>
          <p:cNvSpPr>
            <a:spLocks noGrp="1"/>
          </p:cNvSpPr>
          <p:nvPr>
            <p:ph type="body" sz="quarter" idx="10"/>
          </p:nvPr>
        </p:nvSpPr>
        <p:spPr>
          <a:xfrm>
            <a:off x="269239" y="1189177"/>
            <a:ext cx="11653523" cy="2105192"/>
          </a:xfrm>
        </p:spPr>
        <p:txBody>
          <a:bodyPr/>
          <a:lstStyle/>
          <a:p>
            <a:r>
              <a:rPr lang="en-US" sz="2800" dirty="0"/>
              <a:t>They’ve identified an initial workload they’d like to migrate that represents common components across their infrastructure consisting of:</a:t>
            </a:r>
          </a:p>
          <a:p>
            <a:pPr lvl="1"/>
            <a:r>
              <a:rPr lang="en-US" sz="2400" dirty="0"/>
              <a:t>PHP web application hosted using Apache HTTP web server on Red Hat Enterprise Linux (RHEL)</a:t>
            </a:r>
          </a:p>
          <a:p>
            <a:pPr lvl="1"/>
            <a:r>
              <a:rPr lang="en-US" sz="2400" dirty="0"/>
              <a:t>MySQL database server</a:t>
            </a:r>
          </a:p>
        </p:txBody>
      </p:sp>
    </p:spTree>
    <p:extLst>
      <p:ext uri="{BB962C8B-B14F-4D97-AF65-F5344CB8AC3E}">
        <p14:creationId xmlns:p14="http://schemas.microsoft.com/office/powerpoint/2010/main" val="5982658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needs</a:t>
            </a:r>
          </a:p>
        </p:txBody>
      </p:sp>
      <p:sp>
        <p:nvSpPr>
          <p:cNvPr id="3" name="Content Placeholder 2"/>
          <p:cNvSpPr>
            <a:spLocks noGrp="1"/>
          </p:cNvSpPr>
          <p:nvPr>
            <p:ph type="body" sz="quarter" idx="10"/>
          </p:nvPr>
        </p:nvSpPr>
        <p:spPr>
          <a:xfrm>
            <a:off x="269239" y="1189177"/>
            <a:ext cx="11653523" cy="3681008"/>
          </a:xfrm>
        </p:spPr>
        <p:txBody>
          <a:bodyPr/>
          <a:lstStyle/>
          <a:p>
            <a:r>
              <a:rPr lang="en-US" sz="3200" dirty="0"/>
              <a:t>Migrate existing workloads to Azure as efficiently as possible.</a:t>
            </a:r>
          </a:p>
          <a:p>
            <a:endParaRPr lang="en-US" sz="3200" dirty="0"/>
          </a:p>
          <a:p>
            <a:r>
              <a:rPr lang="en-US" sz="3200" dirty="0"/>
              <a:t>Security is extremely important when integrating the on-premises network and workloads with Microsoft Azure.</a:t>
            </a:r>
          </a:p>
          <a:p>
            <a:endParaRPr lang="en-US" sz="3200" dirty="0"/>
          </a:p>
          <a:p>
            <a:r>
              <a:rPr lang="en-US" sz="3200" dirty="0"/>
              <a:t>Improve the business continuity and disaster recover position of the workloads that are migrated to Azure.</a:t>
            </a:r>
          </a:p>
        </p:txBody>
      </p:sp>
    </p:spTree>
    <p:extLst>
      <p:ext uri="{BB962C8B-B14F-4D97-AF65-F5344CB8AC3E}">
        <p14:creationId xmlns:p14="http://schemas.microsoft.com/office/powerpoint/2010/main" val="22808834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objections</a:t>
            </a:r>
          </a:p>
        </p:txBody>
      </p:sp>
      <p:sp>
        <p:nvSpPr>
          <p:cNvPr id="3" name="Content Placeholder 2"/>
          <p:cNvSpPr>
            <a:spLocks noGrp="1"/>
          </p:cNvSpPr>
          <p:nvPr>
            <p:ph type="body" sz="quarter" idx="10"/>
          </p:nvPr>
        </p:nvSpPr>
        <p:spPr>
          <a:xfrm>
            <a:off x="269239" y="1189177"/>
            <a:ext cx="11653523" cy="4912114"/>
          </a:xfrm>
        </p:spPr>
        <p:txBody>
          <a:bodyPr/>
          <a:lstStyle/>
          <a:p>
            <a:r>
              <a:rPr lang="en-US" sz="3200" dirty="0"/>
              <a:t>What are the options to roll back to the on-premises VMs if the migration fails?</a:t>
            </a:r>
          </a:p>
          <a:p>
            <a:r>
              <a:rPr lang="en-US" sz="3200" dirty="0"/>
              <a:t>What options does Azure provide for utilizing existing Red Hat Subscription to save on Red Hat Enterprise Linux (RHEL) VM cost in the cloud?</a:t>
            </a:r>
          </a:p>
          <a:p>
            <a:r>
              <a:rPr lang="en-US" sz="3200" dirty="0"/>
              <a:t>Securing and monitoring our on-premises workloads is extremely important. What options does Azure offer to extend this into the cloud?</a:t>
            </a:r>
          </a:p>
          <a:p>
            <a:r>
              <a:rPr lang="en-US" sz="3200" dirty="0"/>
              <a:t>What options are there for PaaS hosting in Azure and would they offer additional cost savings?</a:t>
            </a:r>
          </a:p>
        </p:txBody>
      </p:sp>
    </p:spTree>
    <p:extLst>
      <p:ext uri="{BB962C8B-B14F-4D97-AF65-F5344CB8AC3E}">
        <p14:creationId xmlns:p14="http://schemas.microsoft.com/office/powerpoint/2010/main" val="18969051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gram depicting a wide range of Azure services: Domain Controller VM, SQL Server in VM, Web VM, Load Balancer, Azure Backup, Azure Site Recovery, SQL Server AlwaysOn Availability Groups, Traffic Manager, Availability Zones, Web Apps, Storage, VPN Gateway, SQL Database, Front Door"/>
          <p:cNvSpPr>
            <a:spLocks noGrp="1"/>
          </p:cNvSpPr>
          <p:nvPr>
            <p:ph type="title"/>
          </p:nvPr>
        </p:nvSpPr>
        <p:spPr/>
        <p:txBody>
          <a:bodyPr/>
          <a:lstStyle/>
          <a:p>
            <a:r>
              <a:rPr lang="en-US" dirty="0"/>
              <a:t>Common scenarios</a:t>
            </a:r>
          </a:p>
        </p:txBody>
      </p:sp>
      <p:pic>
        <p:nvPicPr>
          <p:cNvPr id="1026" name="Picture 2" descr="The hub virtual network acts as a central point of connectivity to many spoke virtual networks. The hub can also be used as the connectivity point to your on-premises networks. The spoke virtual networks peer with the hub and can be used to isolate workloads.&#10;">
            <a:extLst>
              <a:ext uri="{FF2B5EF4-FFF2-40B4-BE49-F238E27FC236}">
                <a16:creationId xmlns:a16="http://schemas.microsoft.com/office/drawing/2014/main" id="{D4686063-FA50-7605-92DE-7912FACEE7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36" y="1353248"/>
            <a:ext cx="10168328" cy="521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7454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12" y="289511"/>
            <a:ext cx="11655840" cy="899665"/>
          </a:xfrm>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Step 2: Design the solution</a:t>
            </a:r>
          </a:p>
        </p:txBody>
      </p:sp>
      <p:sp>
        <p:nvSpPr>
          <p:cNvPr id="9" name="TextBox 8">
            <a:extLst>
              <a:ext uri="{FF2B5EF4-FFF2-40B4-BE49-F238E27FC236}">
                <a16:creationId xmlns:a16="http://schemas.microsoft.com/office/drawing/2014/main" id="{0F86F9F9-39B5-4CE6-AF48-9ADAE40EA728}"/>
              </a:ext>
            </a:extLst>
          </p:cNvPr>
          <p:cNvSpPr txBox="1"/>
          <p:nvPr/>
        </p:nvSpPr>
        <p:spPr>
          <a:xfrm>
            <a:off x="362057" y="1741246"/>
            <a:ext cx="10652686" cy="2930033"/>
          </a:xfrm>
          <a:prstGeom prst="rect">
            <a:avLst/>
          </a:prstGeom>
          <a:noFill/>
        </p:spPr>
        <p:txBody>
          <a:bodyPr wrap="square" lIns="182880" tIns="146304" rIns="182880" bIns="146304" rtlCol="0">
            <a:spAutoFit/>
          </a:bodyPr>
          <a:lstStyle/>
          <a:p>
            <a:pPr>
              <a:lnSpc>
                <a:spcPct val="90000"/>
              </a:lnSpc>
              <a:spcAft>
                <a:spcPts val="600"/>
              </a:spcAft>
            </a:pPr>
            <a:r>
              <a:rPr lang="en-US" sz="3600" dirty="0">
                <a:latin typeface="+mj-lt"/>
              </a:rPr>
              <a:t>Outcome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Design a solution and prepare to present the solution to the target customer audience in a 15-minute chalk-talk format. </a:t>
            </a:r>
          </a:p>
          <a:p>
            <a:pPr>
              <a:lnSpc>
                <a:spcPct val="90000"/>
              </a:lnSpc>
              <a:spcAft>
                <a:spcPts val="600"/>
              </a:spcAft>
            </a:pPr>
            <a:endParaRPr lang="en-US" sz="2400" dirty="0"/>
          </a:p>
          <a:p>
            <a:pPr>
              <a:lnSpc>
                <a:spcPct val="90000"/>
              </a:lnSpc>
              <a:spcAft>
                <a:spcPts val="600"/>
              </a:spcAft>
            </a:pPr>
            <a:r>
              <a:rPr lang="en-US" sz="3600" dirty="0">
                <a:latin typeface="+mj-lt"/>
              </a:rPr>
              <a:t>Timeframe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60 minutes</a:t>
            </a:r>
          </a:p>
        </p:txBody>
      </p:sp>
      <p:graphicFrame>
        <p:nvGraphicFramePr>
          <p:cNvPr id="4" name="Table 3">
            <a:extLst>
              <a:ext uri="{FF2B5EF4-FFF2-40B4-BE49-F238E27FC236}">
                <a16:creationId xmlns:a16="http://schemas.microsoft.com/office/drawing/2014/main" id="{9FC7A5CD-D651-4072-A920-34F54BCBC3EF}"/>
              </a:ext>
            </a:extLst>
          </p:cNvPr>
          <p:cNvGraphicFramePr>
            <a:graphicFrameLocks noGrp="1"/>
          </p:cNvGraphicFramePr>
          <p:nvPr>
            <p:extLst>
              <p:ext uri="{D42A27DB-BD31-4B8C-83A1-F6EECF244321}">
                <p14:modId xmlns:p14="http://schemas.microsoft.com/office/powerpoint/2010/main" val="3677701543"/>
              </p:ext>
            </p:extLst>
          </p:nvPr>
        </p:nvGraphicFramePr>
        <p:xfrm>
          <a:off x="3095545" y="3791921"/>
          <a:ext cx="8040154" cy="2420452"/>
        </p:xfrm>
        <a:graphic>
          <a:graphicData uri="http://schemas.openxmlformats.org/drawingml/2006/table">
            <a:tbl>
              <a:tblPr firstRow="1" bandRow="1">
                <a:tableStyleId>{69CF1AB2-1976-4502-BF36-3FF5EA218861}</a:tableStyleId>
              </a:tblPr>
              <a:tblGrid>
                <a:gridCol w="1758700">
                  <a:extLst>
                    <a:ext uri="{9D8B030D-6E8A-4147-A177-3AD203B41FA5}">
                      <a16:colId xmlns:a16="http://schemas.microsoft.com/office/drawing/2014/main" val="20000"/>
                    </a:ext>
                  </a:extLst>
                </a:gridCol>
                <a:gridCol w="6281454">
                  <a:extLst>
                    <a:ext uri="{9D8B030D-6E8A-4147-A177-3AD203B41FA5}">
                      <a16:colId xmlns:a16="http://schemas.microsoft.com/office/drawing/2014/main" val="20001"/>
                    </a:ext>
                  </a:extLst>
                </a:gridCol>
              </a:tblGrid>
              <a:tr h="672348">
                <a:tc>
                  <a:txBody>
                    <a:bodyPr/>
                    <a:lstStyle/>
                    <a:p>
                      <a:r>
                        <a:rPr lang="en-US" sz="1300" b="1" i="1" dirty="0">
                          <a:latin typeface="Segoe UI" panose="020B0502040204020203" pitchFamily="34" charset="0"/>
                          <a:cs typeface="Segoe UI" panose="020B0502040204020203" pitchFamily="34" charset="0"/>
                        </a:rPr>
                        <a:t>Business</a:t>
                      </a:r>
                      <a:r>
                        <a:rPr lang="en-US" sz="1300" b="1" i="1" kern="1200" dirty="0">
                          <a:solidFill>
                            <a:schemeClr val="dk1"/>
                          </a:solidFill>
                          <a:latin typeface="Segoe UI" panose="020B0502040204020203" pitchFamily="34" charset="0"/>
                          <a:ea typeface="+mn-ea"/>
                          <a:cs typeface="Segoe UI" panose="020B0502040204020203" pitchFamily="34" charset="0"/>
                        </a:rPr>
                        <a:t> needs</a:t>
                      </a:r>
                    </a:p>
                    <a:p>
                      <a:r>
                        <a:rPr lang="en-US" sz="1300" b="0" i="0" dirty="0">
                          <a:latin typeface="Segoe UI" panose="020B0502040204020203" pitchFamily="34" charset="0"/>
                          <a:cs typeface="Segoe UI" panose="020B0502040204020203" pitchFamily="34" charset="0"/>
                        </a:rPr>
                        <a:t>(10 minutes)</a:t>
                      </a:r>
                      <a:br>
                        <a:rPr lang="en-US" sz="1300" b="0" i="0" dirty="0">
                          <a:latin typeface="Segoe UI" panose="020B0502040204020203" pitchFamily="34" charset="0"/>
                          <a:cs typeface="Segoe UI" panose="020B0502040204020203" pitchFamily="34" charset="0"/>
                        </a:rPr>
                      </a:br>
                      <a:endParaRPr lang="en-US" sz="1300" b="0" i="0" dirty="0">
                        <a:latin typeface="Segoe UI" panose="020B0502040204020203" pitchFamily="34" charset="0"/>
                        <a:cs typeface="Segoe UI" panose="020B0502040204020203" pitchFamily="34" charset="0"/>
                      </a:endParaRPr>
                    </a:p>
                  </a:txBody>
                  <a:tcPr marL="67235" marR="67235" marT="33617" marB="33617"/>
                </a:tc>
                <a:tc>
                  <a:txBody>
                    <a:bodyPr/>
                    <a:lstStyle/>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a:solidFill>
                            <a:schemeClr val="bg1"/>
                          </a:solidFill>
                          <a:latin typeface="Segoe UI" panose="020B0502040204020203" pitchFamily="34" charset="0"/>
                          <a:cs typeface="Segoe UI" panose="020B0502040204020203" pitchFamily="34" charset="0"/>
                        </a:rPr>
                        <a:t>Respond to questions outlined in your guide and be prepared to present your solutions to others.</a:t>
                      </a:r>
                    </a:p>
                    <a:p>
                      <a:endParaRPr lang="en-US" sz="1300" b="0" dirty="0">
                        <a:latin typeface="Segoe UI" panose="020B0502040204020203" pitchFamily="34" charset="0"/>
                        <a:cs typeface="Segoe UI" panose="020B0502040204020203" pitchFamily="34" charset="0"/>
                      </a:endParaRPr>
                    </a:p>
                  </a:txBody>
                  <a:tcPr marL="67235" marR="67235" marT="33617" marB="33617"/>
                </a:tc>
                <a:extLst>
                  <a:ext uri="{0D108BD9-81ED-4DB2-BD59-A6C34878D82A}">
                    <a16:rowId xmlns:a16="http://schemas.microsoft.com/office/drawing/2014/main" val="10000"/>
                  </a:ext>
                </a:extLst>
              </a:tr>
              <a:tr h="672348">
                <a:tc>
                  <a:txBody>
                    <a:bodyPr/>
                    <a:lstStyle/>
                    <a:p>
                      <a:r>
                        <a:rPr lang="en-US" sz="1300" b="1" i="1" dirty="0">
                          <a:latin typeface="Segoe UI" panose="020B0502040204020203" pitchFamily="34" charset="0"/>
                          <a:cs typeface="Segoe UI" panose="020B0502040204020203" pitchFamily="34" charset="0"/>
                        </a:rPr>
                        <a:t>Design</a:t>
                      </a:r>
                    </a:p>
                    <a:p>
                      <a:pPr marL="0" algn="l" defTabSz="932742" rtl="0" eaLnBrk="1" latinLnBrk="0" hangingPunct="1"/>
                      <a:r>
                        <a:rPr lang="en-US" sz="1300" b="0" i="0" kern="1200" dirty="0">
                          <a:solidFill>
                            <a:schemeClr val="dk1"/>
                          </a:solidFill>
                          <a:latin typeface="Segoe UI" panose="020B0502040204020203" pitchFamily="34" charset="0"/>
                          <a:ea typeface="+mn-ea"/>
                          <a:cs typeface="Segoe UI" panose="020B0502040204020203" pitchFamily="34" charset="0"/>
                        </a:rPr>
                        <a:t>(35 minutes)</a:t>
                      </a:r>
                      <a:br>
                        <a:rPr lang="en-US" sz="1300" b="0" i="0" kern="1200" dirty="0">
                          <a:solidFill>
                            <a:schemeClr val="dk1"/>
                          </a:solidFill>
                          <a:latin typeface="Segoe UI" panose="020B0502040204020203" pitchFamily="34" charset="0"/>
                          <a:ea typeface="+mn-ea"/>
                          <a:cs typeface="Segoe UI" panose="020B0502040204020203" pitchFamily="34" charset="0"/>
                        </a:rPr>
                      </a:br>
                      <a:endParaRPr lang="en-US" sz="1300" b="0" i="0" kern="1200" dirty="0">
                        <a:solidFill>
                          <a:schemeClr val="dk1"/>
                        </a:solidFill>
                        <a:latin typeface="Segoe UI" panose="020B0502040204020203" pitchFamily="34" charset="0"/>
                        <a:ea typeface="+mn-ea"/>
                        <a:cs typeface="Segoe UI" panose="020B0502040204020203" pitchFamily="34" charset="0"/>
                      </a:endParaRPr>
                    </a:p>
                  </a:txBody>
                  <a:tcPr marL="67235" marR="67235" marT="33617" marB="33617"/>
                </a:tc>
                <a:tc>
                  <a:txBody>
                    <a:bodyPr/>
                    <a:lstStyle/>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baseline="0" dirty="0">
                          <a:solidFill>
                            <a:schemeClr val="bg1"/>
                          </a:solidFill>
                          <a:latin typeface="Segoe UI" panose="020B0502040204020203" pitchFamily="34" charset="0"/>
                          <a:ea typeface="+mn-ea"/>
                          <a:cs typeface="Segoe UI" panose="020B0502040204020203" pitchFamily="34" charset="0"/>
                        </a:rPr>
                        <a:t>Design a solution for as many of the stated requirements as time allows.</a:t>
                      </a:r>
                    </a:p>
                    <a:p>
                      <a:endParaRPr lang="en-US" sz="1300" dirty="0">
                        <a:latin typeface="Segoe UI" panose="020B0502040204020203" pitchFamily="34" charset="0"/>
                        <a:cs typeface="Segoe UI" panose="020B0502040204020203" pitchFamily="34" charset="0"/>
                      </a:endParaRPr>
                    </a:p>
                  </a:txBody>
                  <a:tcPr marL="67235" marR="67235" marT="33617" marB="33617"/>
                </a:tc>
                <a:extLst>
                  <a:ext uri="{0D108BD9-81ED-4DB2-BD59-A6C34878D82A}">
                    <a16:rowId xmlns:a16="http://schemas.microsoft.com/office/drawing/2014/main" val="10001"/>
                  </a:ext>
                </a:extLst>
              </a:tr>
              <a:tr h="1075756">
                <a:tc>
                  <a:txBody>
                    <a:bodyPr/>
                    <a:lstStyle/>
                    <a:p>
                      <a:r>
                        <a:rPr lang="en-US" sz="1300" b="1" i="1" dirty="0">
                          <a:latin typeface="Segoe UI" panose="020B0502040204020203" pitchFamily="34" charset="0"/>
                          <a:cs typeface="Segoe UI" panose="020B0502040204020203" pitchFamily="34" charset="0"/>
                        </a:rPr>
                        <a:t>Prepare</a:t>
                      </a:r>
                    </a:p>
                    <a:p>
                      <a:pPr marL="0" marR="0" indent="0" algn="l" defTabSz="932742" rtl="0" eaLnBrk="1" fontAlgn="auto" latinLnBrk="0" hangingPunct="1">
                        <a:lnSpc>
                          <a:spcPct val="100000"/>
                        </a:lnSpc>
                        <a:spcBef>
                          <a:spcPts val="0"/>
                        </a:spcBef>
                        <a:spcAft>
                          <a:spcPts val="0"/>
                        </a:spcAft>
                        <a:buClrTx/>
                        <a:buSzTx/>
                        <a:buFontTx/>
                        <a:buNone/>
                        <a:tabLst/>
                        <a:defRPr/>
                      </a:pPr>
                      <a:r>
                        <a:rPr lang="en-US" sz="1300" b="0" i="0" kern="1200" dirty="0">
                          <a:solidFill>
                            <a:schemeClr val="dk1"/>
                          </a:solidFill>
                          <a:latin typeface="Segoe UI" panose="020B0502040204020203" pitchFamily="34" charset="0"/>
                          <a:ea typeface="+mn-ea"/>
                          <a:cs typeface="Segoe UI" panose="020B0502040204020203" pitchFamily="34" charset="0"/>
                        </a:rPr>
                        <a:t>(15 minutes)</a:t>
                      </a:r>
                    </a:p>
                    <a:p>
                      <a:endParaRPr lang="en-US" sz="1300" b="1" i="1" dirty="0">
                        <a:latin typeface="Segoe UI" panose="020B0502040204020203" pitchFamily="34" charset="0"/>
                        <a:cs typeface="Segoe UI" panose="020B0502040204020203" pitchFamily="34" charset="0"/>
                      </a:endParaRPr>
                    </a:p>
                  </a:txBody>
                  <a:tcPr marL="67235" marR="67235" marT="33617" marB="33617"/>
                </a:tc>
                <a:tc>
                  <a:txBody>
                    <a:bodyPr/>
                    <a:lstStyle/>
                    <a:p>
                      <a:pPr marL="285750" lvl="0" indent="-285750">
                        <a:buFont typeface="Arial" panose="020B0604020202020204" pitchFamily="34" charset="0"/>
                        <a:buChar char="•"/>
                      </a:pPr>
                      <a:r>
                        <a:rPr lang="en-US" sz="1300" dirty="0">
                          <a:latin typeface="Segoe UI" panose="020B0502040204020203" pitchFamily="34" charset="0"/>
                          <a:cs typeface="Segoe UI" panose="020B0502040204020203" pitchFamily="34" charset="0"/>
                        </a:rPr>
                        <a:t>Identify any customer needs that are not addressed with the proposed solution.</a:t>
                      </a:r>
                    </a:p>
                    <a:p>
                      <a:pPr marL="285750" lvl="0" indent="-285750">
                        <a:buFont typeface="Arial" panose="020B0604020202020204" pitchFamily="34" charset="0"/>
                        <a:buChar char="•"/>
                      </a:pPr>
                      <a:r>
                        <a:rPr lang="en-US" sz="1300" dirty="0">
                          <a:latin typeface="Segoe UI" panose="020B0502040204020203" pitchFamily="34" charset="0"/>
                          <a:cs typeface="Segoe UI" panose="020B0502040204020203" pitchFamily="34" charset="0"/>
                        </a:rPr>
                        <a:t>Identify the benefits of your solution.</a:t>
                      </a:r>
                    </a:p>
                    <a:p>
                      <a:pPr marL="285750" lvl="0" indent="-285750">
                        <a:buFont typeface="Arial" panose="020B0604020202020204" pitchFamily="34" charset="0"/>
                        <a:buChar char="•"/>
                      </a:pPr>
                      <a:r>
                        <a:rPr lang="en-US" sz="1300" dirty="0">
                          <a:latin typeface="Segoe UI" panose="020B0502040204020203" pitchFamily="34" charset="0"/>
                          <a:cs typeface="Segoe UI" panose="020B0502040204020203" pitchFamily="34" charset="0"/>
                        </a:rPr>
                        <a:t>Determine how you will respond to the customer’s objections.</a:t>
                      </a:r>
                    </a:p>
                    <a:p>
                      <a:pPr marL="285750" lvl="0" indent="-285750">
                        <a:buFont typeface="Arial" panose="020B0604020202020204" pitchFamily="34" charset="0"/>
                        <a:buChar char="•"/>
                      </a:pPr>
                      <a:r>
                        <a:rPr lang="en-US" sz="1300" dirty="0">
                          <a:latin typeface="Segoe UI" panose="020B0502040204020203" pitchFamily="34" charset="0"/>
                          <a:cs typeface="Segoe UI" panose="020B0502040204020203" pitchFamily="34" charset="0"/>
                        </a:rPr>
                        <a:t>Prepare for a 15-minute presentation to the customer.</a:t>
                      </a:r>
                      <a:br>
                        <a:rPr lang="en-US" sz="1300" dirty="0">
                          <a:latin typeface="Segoe UI" panose="020B0502040204020203" pitchFamily="34" charset="0"/>
                          <a:cs typeface="Segoe UI" panose="020B0502040204020203" pitchFamily="34" charset="0"/>
                        </a:rPr>
                      </a:br>
                      <a:endParaRPr lang="en-US" sz="1300" dirty="0">
                        <a:latin typeface="Segoe UI" panose="020B0502040204020203" pitchFamily="34" charset="0"/>
                        <a:cs typeface="Segoe UI" panose="020B0502040204020203" pitchFamily="34" charset="0"/>
                      </a:endParaRPr>
                    </a:p>
                  </a:txBody>
                  <a:tcPr marL="67235" marR="67235" marT="33617" marB="3361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331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_Server and Cloud 2013">
  <a:themeElements>
    <a:clrScheme name="STB Template">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465D01F-9AE6-47ED-AC67-4D8944814AA9}"/>
    </a:ext>
  </a:extLst>
</a:theme>
</file>

<file path=ppt/theme/theme2.xml><?xml version="1.0" encoding="utf-8"?>
<a:theme xmlns:a="http://schemas.openxmlformats.org/drawingml/2006/main" name="C+E Readiness Template">
  <a:themeElements>
    <a:clrScheme name="Custom 2">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Q3_FY17_Template.potx" id="{2234CBF7-E2BD-4A8C-B252-208C4EEC6E00}" vid="{F12CDBBA-5821-4B47-80F9-5CAEB4A048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5DFA3690A15B4081582BBCC6BEAC3E" ma:contentTypeVersion="9" ma:contentTypeDescription="Create a new document." ma:contentTypeScope="" ma:versionID="642da1784587cbe85a7fdbbe4dc36103">
  <xsd:schema xmlns:xsd="http://www.w3.org/2001/XMLSchema" xmlns:xs="http://www.w3.org/2001/XMLSchema" xmlns:p="http://schemas.microsoft.com/office/2006/metadata/properties" xmlns:ns1="http://schemas.microsoft.com/sharepoint/v3" xmlns:ns2="2023ac63-7b75-4916-a9ee-591457758eee" xmlns:ns3="d9c797ad-d7c3-4982-82b7-81352a75e4a5" targetNamespace="http://schemas.microsoft.com/office/2006/metadata/properties" ma:root="true" ma:fieldsID="91198b0246576053cc55dd2c67035a89" ns1:_="" ns2:_="" ns3:_="">
    <xsd:import namespace="http://schemas.microsoft.com/sharepoint/v3"/>
    <xsd:import namespace="2023ac63-7b75-4916-a9ee-591457758eee"/>
    <xsd:import namespace="d9c797ad-d7c3-4982-82b7-81352a75e4a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23ac63-7b75-4916-a9ee-591457758ee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9c797ad-d7c3-4982-82b7-81352a75e4a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18501AF-04CF-4482-BAE1-607B49DDC378}">
  <ds:schemaRefs>
    <ds:schemaRef ds:uri="http://schemas.microsoft.com/sharepoint/v3/contenttype/forms"/>
  </ds:schemaRefs>
</ds:datastoreItem>
</file>

<file path=customXml/itemProps2.xml><?xml version="1.0" encoding="utf-8"?>
<ds:datastoreItem xmlns:ds="http://schemas.openxmlformats.org/officeDocument/2006/customXml" ds:itemID="{255F5BEB-6AD6-480A-8556-C80C5EBC10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23ac63-7b75-4916-a9ee-591457758eee"/>
    <ds:schemaRef ds:uri="d9c797ad-d7c3-4982-82b7-81352a75e4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F7D529-36AB-45DA-B239-2F912F2D1610}">
  <ds:schemaRefs>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d9c797ad-d7c3-4982-82b7-81352a75e4a5"/>
    <ds:schemaRef ds:uri="2023ac63-7b75-4916-a9ee-591457758eee"/>
    <ds:schemaRef ds:uri="http://schemas.microsoft.com/sharepoint/v3"/>
    <ds:schemaRef ds:uri="http://www.w3.org/XML/1998/namespac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4578</TotalTime>
  <Words>2507</Words>
  <Application>Microsoft Macintosh PowerPoint</Application>
  <PresentationFormat>Widescreen</PresentationFormat>
  <Paragraphs>233</Paragraphs>
  <Slides>31</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Calibri</vt:lpstr>
      <vt:lpstr>Consolas</vt:lpstr>
      <vt:lpstr>Menlo</vt:lpstr>
      <vt:lpstr>Segoe UI</vt:lpstr>
      <vt:lpstr>Segoe UI Light</vt:lpstr>
      <vt:lpstr>Segoe UI Semibold</vt:lpstr>
      <vt:lpstr>Segoe UI Semilight</vt:lpstr>
      <vt:lpstr>Wingdings</vt:lpstr>
      <vt:lpstr>2_Server and Cloud 2013</vt:lpstr>
      <vt:lpstr>C+E Readiness Template</vt:lpstr>
      <vt:lpstr>Building the business migration case with Linux and OSS DB to Azure</vt:lpstr>
      <vt:lpstr>Abstract and learning objectives</vt:lpstr>
      <vt:lpstr>Step 1: Review the customer case study</vt:lpstr>
      <vt:lpstr>Customer situation</vt:lpstr>
      <vt:lpstr>Customer situation (continued)</vt:lpstr>
      <vt:lpstr>Customer needs</vt:lpstr>
      <vt:lpstr>Customer objections</vt:lpstr>
      <vt:lpstr>Common scenarios</vt:lpstr>
      <vt:lpstr>Step 2: Design the solution</vt:lpstr>
      <vt:lpstr>Step 3: Present the solution</vt:lpstr>
      <vt:lpstr>Wrap-up</vt:lpstr>
      <vt:lpstr>Building the business migration case with Linux and OSS DB to Azure</vt:lpstr>
      <vt:lpstr>Preferred target audience </vt:lpstr>
      <vt:lpstr>High Level Architecture</vt:lpstr>
      <vt:lpstr>Migration #1</vt:lpstr>
      <vt:lpstr>Migration #2</vt:lpstr>
      <vt:lpstr>Pricing #1</vt:lpstr>
      <vt:lpstr>Pricing #1 (continued)</vt:lpstr>
      <vt:lpstr>Pricing #1 (continued)</vt:lpstr>
      <vt:lpstr>Pricing #1 (continued)</vt:lpstr>
      <vt:lpstr>Pricing #1 (continued)</vt:lpstr>
      <vt:lpstr>Pricing #2</vt:lpstr>
      <vt:lpstr>Pricing #2 (continued)</vt:lpstr>
      <vt:lpstr>Pricing #2 (continued)</vt:lpstr>
      <vt:lpstr>Pricing #2 (continued)</vt:lpstr>
      <vt:lpstr>Preferred objections handling #1</vt:lpstr>
      <vt:lpstr>Preferred objections handling #2</vt:lpstr>
      <vt:lpstr>Preferred objections handling #3</vt:lpstr>
      <vt:lpstr>Preferred objections handling #4</vt:lpstr>
      <vt:lpstr>Customer quote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Fishwick (GP Strategies Corporation)</dc:creator>
  <cp:lastModifiedBy>Chris Pietschmann</cp:lastModifiedBy>
  <cp:revision>89</cp:revision>
  <dcterms:created xsi:type="dcterms:W3CDTF">2016-01-21T23:17:09Z</dcterms:created>
  <dcterms:modified xsi:type="dcterms:W3CDTF">2022-12-16T02:20:21Z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0x010100D15DFA3690A15B4081582BBCC6BEAC3E</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Ref">
    <vt:lpwstr>https://api.informationprotection.azure.com/api/72f988bf-86f1-41af-91ab-2d7cd011db47</vt:lpwstr>
  </property>
  <property fmtid="{D5CDD505-2E9C-101B-9397-08002B2CF9AE}" pid="6" name="MSIP_Label_f42aa342-8706-4288-bd11-ebb85995028c_Owner">
    <vt:lpwstr>hopero@microsoft.com</vt:lpwstr>
  </property>
  <property fmtid="{D5CDD505-2E9C-101B-9397-08002B2CF9AE}" pid="7" name="MSIP_Label_f42aa342-8706-4288-bd11-ebb85995028c_SetDate">
    <vt:lpwstr>2017-09-21T13:50:16.8427028-07:00</vt:lpwstr>
  </property>
  <property fmtid="{D5CDD505-2E9C-101B-9397-08002B2CF9AE}" pid="8" name="MSIP_Label_f42aa342-8706-4288-bd11-ebb85995028c_Name">
    <vt:lpwstr>General</vt:lpwstr>
  </property>
  <property fmtid="{D5CDD505-2E9C-101B-9397-08002B2CF9AE}" pid="9" name="MSIP_Label_f42aa342-8706-4288-bd11-ebb85995028c_Application">
    <vt:lpwstr>Microsoft Azure Information Protection</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