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463" r:id="rId5"/>
    <p:sldId id="8351" r:id="rId6"/>
    <p:sldId id="3763" r:id="rId7"/>
    <p:sldId id="344" r:id="rId8"/>
    <p:sldId id="345" r:id="rId9"/>
    <p:sldId id="3759" r:id="rId10"/>
    <p:sldId id="8368" r:id="rId11"/>
    <p:sldId id="347" r:id="rId12"/>
    <p:sldId id="8361" r:id="rId13"/>
    <p:sldId id="360" r:id="rId14"/>
    <p:sldId id="355" r:id="rId15"/>
    <p:sldId id="356" r:id="rId16"/>
    <p:sldId id="550" r:id="rId17"/>
    <p:sldId id="8369" r:id="rId18"/>
    <p:sldId id="8363" r:id="rId19"/>
    <p:sldId id="350" r:id="rId20"/>
    <p:sldId id="349" r:id="rId21"/>
    <p:sldId id="8353" r:id="rId22"/>
    <p:sldId id="8357" r:id="rId23"/>
    <p:sldId id="8358" r:id="rId24"/>
    <p:sldId id="8352" r:id="rId25"/>
    <p:sldId id="8360" r:id="rId26"/>
    <p:sldId id="8359" r:id="rId27"/>
    <p:sldId id="8356" r:id="rId28"/>
    <p:sldId id="8367" r:id="rId29"/>
    <p:sldId id="8365" r:id="rId30"/>
    <p:sldId id="539" r:id="rId31"/>
    <p:sldId id="549" r:id="rId32"/>
    <p:sldId id="540" r:id="rId33"/>
    <p:sldId id="8366" r:id="rId34"/>
    <p:sldId id="548" r:id="rId35"/>
    <p:sldId id="3737" r:id="rId36"/>
    <p:sldId id="546" r:id="rId37"/>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7FF1CEDE-8733-465F-987F-CD4C7D145846}">
          <p14:sldIdLst>
            <p14:sldId id="463"/>
            <p14:sldId id="8351"/>
            <p14:sldId id="3763"/>
            <p14:sldId id="344"/>
            <p14:sldId id="345"/>
            <p14:sldId id="3759"/>
            <p14:sldId id="8368"/>
            <p14:sldId id="347"/>
            <p14:sldId id="8361"/>
            <p14:sldId id="360"/>
            <p14:sldId id="355"/>
            <p14:sldId id="356"/>
            <p14:sldId id="550"/>
            <p14:sldId id="8369"/>
            <p14:sldId id="8363"/>
            <p14:sldId id="350"/>
            <p14:sldId id="349"/>
            <p14:sldId id="8353"/>
            <p14:sldId id="8357"/>
            <p14:sldId id="8358"/>
            <p14:sldId id="8352"/>
            <p14:sldId id="8360"/>
            <p14:sldId id="8359"/>
            <p14:sldId id="8356"/>
            <p14:sldId id="8367"/>
            <p14:sldId id="8365"/>
            <p14:sldId id="539"/>
            <p14:sldId id="549"/>
            <p14:sldId id="540"/>
            <p14:sldId id="8366"/>
            <p14:sldId id="548"/>
            <p14:sldId id="3737"/>
            <p14:sldId id="5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32"/>
    <a:srgbClr val="418F89"/>
    <a:srgbClr val="133D80"/>
    <a:srgbClr val="882483"/>
    <a:srgbClr val="8935C8"/>
    <a:srgbClr val="22AFE7"/>
    <a:srgbClr val="005087"/>
    <a:srgbClr val="336699"/>
    <a:srgbClr val="FFFFCC"/>
    <a:srgbClr val="EF8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8" autoAdjust="0"/>
    <p:restoredTop sz="74007" autoAdjust="0"/>
  </p:normalViewPr>
  <p:slideViewPr>
    <p:cSldViewPr>
      <p:cViewPr varScale="1">
        <p:scale>
          <a:sx n="111" d="100"/>
          <a:sy n="111" d="100"/>
        </p:scale>
        <p:origin x="138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 y="9120190"/>
            <a:ext cx="7313613" cy="479425"/>
          </a:xfrm>
          <a:prstGeom prst="rect">
            <a:avLst/>
          </a:prstGeom>
        </p:spPr>
        <p:txBody>
          <a:bodyPr vert="horz" lIns="91417" tIns="45708" rIns="91417" bIns="45708" rtlCol="0" anchor="b"/>
          <a:lstStyle>
            <a:lvl1pPr algn="r">
              <a:defRPr sz="1200"/>
            </a:lvl1pPr>
          </a:lstStyle>
          <a:p>
            <a:pPr algn="ctr"/>
            <a:fld id="{F403B382-5E20-4D88-A964-1D6629C87BBB}" type="slidenum">
              <a:rPr lang="en-US" smtClean="0">
                <a:latin typeface="Calibri Light" pitchFamily="34" charset="0"/>
              </a:rPr>
              <a:pPr algn="ctr"/>
              <a:t>‹#›</a:t>
            </a:fld>
            <a:endParaRPr lang="en-US" dirty="0">
              <a:latin typeface="Calibri Light" pitchFamily="34" charset="0"/>
            </a:endParaRPr>
          </a:p>
        </p:txBody>
      </p:sp>
      <p:cxnSp>
        <p:nvCxnSpPr>
          <p:cNvPr id="8" name="Straight Connector 7"/>
          <p:cNvCxnSpPr/>
          <p:nvPr/>
        </p:nvCxnSpPr>
        <p:spPr>
          <a:xfrm>
            <a:off x="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8915400"/>
            <a:ext cx="1219200" cy="516610"/>
          </a:xfrm>
          <a:prstGeom prst="rect">
            <a:avLst/>
          </a:prstGeom>
        </p:spPr>
      </p:pic>
      <p:cxnSp>
        <p:nvCxnSpPr>
          <p:cNvPr id="10" name="Straight Connector 9"/>
          <p:cNvCxnSpPr/>
          <p:nvPr/>
        </p:nvCxnSpPr>
        <p:spPr>
          <a:xfrm>
            <a:off x="434340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a:xfrm>
            <a:off x="2072482" y="152402"/>
            <a:ext cx="3170238" cy="479425"/>
          </a:xfrm>
          <a:prstGeom prst="rect">
            <a:avLst/>
          </a:prstGeom>
        </p:spPr>
        <p:txBody>
          <a:bodyPr vert="horz" lIns="91417" tIns="45708" rIns="91417" bIns="45708" rtlCol="0"/>
          <a:lstStyle>
            <a:lvl1pPr algn="l">
              <a:defRPr sz="1200"/>
            </a:lvl1pPr>
          </a:lstStyle>
          <a:p>
            <a:pPr algn="ctr"/>
            <a:endParaRPr lang="en-US" sz="1400" dirty="0">
              <a:latin typeface="Calibri Light" pitchFamily="34" charset="0"/>
            </a:endParaRPr>
          </a:p>
        </p:txBody>
      </p:sp>
    </p:spTree>
    <p:extLst>
      <p:ext uri="{BB962C8B-B14F-4D97-AF65-F5344CB8AC3E}">
        <p14:creationId xmlns:p14="http://schemas.microsoft.com/office/powerpoint/2010/main" val="4938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3" name="Rectangle 3"/>
          <p:cNvSpPr>
            <a:spLocks noGrp="1" noChangeArrowheads="1"/>
          </p:cNvSpPr>
          <p:nvPr>
            <p:ph type="dt" idx="1"/>
          </p:nvPr>
        </p:nvSpPr>
        <p:spPr bwMode="auto">
          <a:xfrm>
            <a:off x="4143375"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537" eaLnBrk="1" hangingPunct="1">
              <a:defRPr sz="1200">
                <a:latin typeface="Calibri Light" pitchFamily="34"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1"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537" eaLnBrk="1" hangingPunct="1">
              <a:defRPr sz="1200">
                <a:latin typeface="Calibri Light" pitchFamily="34" charset="0"/>
              </a:defRPr>
            </a:lvl1pPr>
          </a:lstStyle>
          <a:p>
            <a:pPr>
              <a:defRPr/>
            </a:pPr>
            <a:fld id="{47C584BF-6945-4E60-B2A7-1638FF8EA8EE}" type="slidenum">
              <a:rPr lang="en-US" smtClean="0"/>
              <a:pPr>
                <a:defRPr/>
              </a:pPr>
              <a:t>‹#›</a:t>
            </a:fld>
            <a:endParaRPr lang="en-US" dirty="0"/>
          </a:p>
        </p:txBody>
      </p:sp>
    </p:spTree>
    <p:extLst>
      <p:ext uri="{BB962C8B-B14F-4D97-AF65-F5344CB8AC3E}">
        <p14:creationId xmlns:p14="http://schemas.microsoft.com/office/powerpoint/2010/main" val="3346099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https://dev.azure.com/AzureAIConf</a:t>
            </a:r>
          </a:p>
          <a:p>
            <a:r>
              <a:rPr lang="en-US" dirty="0"/>
              <a:t>Show Repos</a:t>
            </a:r>
          </a:p>
          <a:p>
            <a:r>
              <a:rPr lang="en-US" dirty="0"/>
              <a:t>Show ARM template</a:t>
            </a:r>
          </a:p>
          <a:p>
            <a:r>
              <a:rPr lang="en-US" dirty="0"/>
              <a:t>Show Build PROD based on Dev</a:t>
            </a:r>
          </a:p>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25</a:t>
            </a:fld>
            <a:endParaRPr lang="en-US" dirty="0"/>
          </a:p>
        </p:txBody>
      </p:sp>
    </p:spTree>
    <p:extLst>
      <p:ext uri="{BB962C8B-B14F-4D97-AF65-F5344CB8AC3E}">
        <p14:creationId xmlns:p14="http://schemas.microsoft.com/office/powerpoint/2010/main" val="334469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https://dev.azure.com/AzureAIConf</a:t>
            </a:r>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31</a:t>
            </a:fld>
            <a:endParaRPr lang="en-US" dirty="0"/>
          </a:p>
        </p:txBody>
      </p:sp>
    </p:spTree>
    <p:extLst>
      <p:ext uri="{BB962C8B-B14F-4D97-AF65-F5344CB8AC3E}">
        <p14:creationId xmlns:p14="http://schemas.microsoft.com/office/powerpoint/2010/main" val="178659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Join the conversation.</a:t>
            </a:r>
          </a:p>
          <a:p>
            <a:endParaRPr lang="en-GB"/>
          </a:p>
          <a:p>
            <a:r>
              <a:rPr lang="en-GB"/>
              <a:t>P</a:t>
            </a:r>
            <a:r>
              <a:rPr lang="en-US" err="1"/>
              <a:t>otentially</a:t>
            </a:r>
            <a:r>
              <a:rPr lang="en-US"/>
              <a:t> replace for speaker contact details / intro.</a:t>
            </a:r>
          </a:p>
        </p:txBody>
      </p:sp>
      <p:sp>
        <p:nvSpPr>
          <p:cNvPr id="4" name="Slide Number Placeholder 3"/>
          <p:cNvSpPr>
            <a:spLocks noGrp="1"/>
          </p:cNvSpPr>
          <p:nvPr>
            <p:ph type="sldNum" sz="quarter" idx="5"/>
          </p:nvPr>
        </p:nvSpPr>
        <p:spPr/>
        <p:txBody>
          <a:bodyPr/>
          <a:lstStyle/>
          <a:p>
            <a:fld id="{3D7B9D4F-5F19-438C-92E8-037C6AE8F87D}" type="slidenum">
              <a:rPr lang="en-US" smtClean="0"/>
              <a:t>32</a:t>
            </a:fld>
            <a:endParaRPr lang="en-US"/>
          </a:p>
        </p:txBody>
      </p:sp>
    </p:spTree>
    <p:extLst>
      <p:ext uri="{BB962C8B-B14F-4D97-AF65-F5344CB8AC3E}">
        <p14:creationId xmlns:p14="http://schemas.microsoft.com/office/powerpoint/2010/main" val="389711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91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100" indent="-344100">
              <a:buFontTx/>
              <a:buChar char="-"/>
            </a:pPr>
            <a:r>
              <a:rPr lang="en-US" sz="2800"/>
              <a:t>DevOps is the union of people, process and products to enable the continuous delivery of value to your end customers</a:t>
            </a:r>
          </a:p>
          <a:p>
            <a:pPr marL="344100" indent="-344100">
              <a:buFontTx/>
              <a:buChar char="-"/>
            </a:pPr>
            <a:endParaRPr lang="en-US" sz="2800"/>
          </a:p>
        </p:txBody>
      </p:sp>
      <p:sp>
        <p:nvSpPr>
          <p:cNvPr id="4" name="Slide Number Placeholder 3"/>
          <p:cNvSpPr>
            <a:spLocks noGrp="1"/>
          </p:cNvSpPr>
          <p:nvPr>
            <p:ph type="sldNum" sz="quarter" idx="10"/>
          </p:nvPr>
        </p:nvSpPr>
        <p:spPr/>
        <p:txBody>
          <a:bodyPr/>
          <a:lstStyle/>
          <a:p>
            <a:fld id="{3D7B9D4F-5F19-438C-92E8-037C6AE8F87D}" type="slidenum">
              <a:rPr lang="en-US" smtClean="0"/>
              <a:t>3</a:t>
            </a:fld>
            <a:endParaRPr lang="en-US"/>
          </a:p>
        </p:txBody>
      </p:sp>
    </p:spTree>
    <p:extLst>
      <p:ext uri="{BB962C8B-B14F-4D97-AF65-F5344CB8AC3E}">
        <p14:creationId xmlns:p14="http://schemas.microsoft.com/office/powerpoint/2010/main" val="245858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does TFS</a:t>
            </a:r>
          </a:p>
        </p:txBody>
      </p:sp>
      <p:sp>
        <p:nvSpPr>
          <p:cNvPr id="4" name="Slide Number Placeholder 3"/>
          <p:cNvSpPr>
            <a:spLocks noGrp="1"/>
          </p:cNvSpPr>
          <p:nvPr>
            <p:ph type="sldNum" sz="quarter" idx="5"/>
          </p:nvPr>
        </p:nvSpPr>
        <p:spPr/>
        <p:txBody>
          <a:bodyPr/>
          <a:lstStyle/>
          <a:p>
            <a:fld id="{3D7B9D4F-5F19-438C-92E8-037C6AE8F87D}" type="slidenum">
              <a:rPr lang="en-US" smtClean="0"/>
              <a:t>6</a:t>
            </a:fld>
            <a:endParaRPr lang="en-US"/>
          </a:p>
        </p:txBody>
      </p:sp>
    </p:spTree>
    <p:extLst>
      <p:ext uri="{BB962C8B-B14F-4D97-AF65-F5344CB8AC3E}">
        <p14:creationId xmlns:p14="http://schemas.microsoft.com/office/powerpoint/2010/main" val="405428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LINKS:</a:t>
            </a:r>
          </a:p>
          <a:p>
            <a:r>
              <a:rPr lang="en-US" dirty="0"/>
              <a:t>https://docs.microsoft.com/en-us/azure/app-service-web/app-service-continuous-deployment</a:t>
            </a:r>
          </a:p>
          <a:p>
            <a:endParaRPr lang="en-US" dirty="0"/>
          </a:p>
          <a:p>
            <a:endParaRPr lang="en-US" dirty="0"/>
          </a:p>
        </p:txBody>
      </p:sp>
      <p:sp>
        <p:nvSpPr>
          <p:cNvPr id="4" name="Slide Number Placeholder 3"/>
          <p:cNvSpPr>
            <a:spLocks noGrp="1"/>
          </p:cNvSpPr>
          <p:nvPr>
            <p:ph type="sldNum" sz="quarter" idx="10"/>
          </p:nvPr>
        </p:nvSpPr>
        <p:spPr/>
        <p:txBody>
          <a:bodyPr/>
          <a:lstStyle/>
          <a:p>
            <a:fld id="{35F9E99B-4FEE-4934-B062-7974998916A4}" type="slidenum">
              <a:rPr lang="en-US" smtClean="0"/>
              <a:t>10</a:t>
            </a:fld>
            <a:endParaRPr lang="en-US"/>
          </a:p>
        </p:txBody>
      </p:sp>
    </p:spTree>
    <p:extLst>
      <p:ext uri="{BB962C8B-B14F-4D97-AF65-F5344CB8AC3E}">
        <p14:creationId xmlns:p14="http://schemas.microsoft.com/office/powerpoint/2010/main" val="120924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10264" rtl="0" eaLnBrk="1" fontAlgn="auto" latinLnBrk="0" hangingPunct="1">
              <a:lnSpc>
                <a:spcPct val="100000"/>
              </a:lnSpc>
              <a:spcBef>
                <a:spcPts val="0"/>
              </a:spcBef>
              <a:spcAft>
                <a:spcPts val="0"/>
              </a:spcAft>
              <a:buClrTx/>
              <a:buSzTx/>
              <a:buFontTx/>
              <a:buNone/>
              <a:tabLst/>
              <a:defRPr/>
            </a:pPr>
            <a:r>
              <a:rPr lang="en-US" dirty="0"/>
              <a:t>Each Web</a:t>
            </a:r>
            <a:r>
              <a:rPr lang="en-US" baseline="0" dirty="0"/>
              <a:t> App allows you to add multiple Deployment Slots. The number of deployment slots that can be created is dependent on the App Service pricing tier. Each Deployment Slot will have it’s own URL and runtime environment. However, all Deployment Slots are linked to the Production or Primary Web App Deployment Slot, and is hosted on the same underlying, managed VM.</a:t>
            </a:r>
            <a:endParaRPr lang="en-US" dirty="0"/>
          </a:p>
          <a:p>
            <a:endParaRPr lang="en-US" dirty="0"/>
          </a:p>
        </p:txBody>
      </p:sp>
      <p:sp>
        <p:nvSpPr>
          <p:cNvPr id="4" name="Slide Number Placeholder 3"/>
          <p:cNvSpPr>
            <a:spLocks noGrp="1"/>
          </p:cNvSpPr>
          <p:nvPr>
            <p:ph type="sldNum" sz="quarter" idx="10"/>
          </p:nvPr>
        </p:nvSpPr>
        <p:spPr/>
        <p:txBody>
          <a:bodyPr/>
          <a:lstStyle/>
          <a:p>
            <a:fld id="{35F9E99B-4FEE-4934-B062-7974998916A4}" type="slidenum">
              <a:rPr lang="en-US" smtClean="0"/>
              <a:t>11</a:t>
            </a:fld>
            <a:endParaRPr lang="en-US"/>
          </a:p>
        </p:txBody>
      </p:sp>
    </p:spTree>
    <p:extLst>
      <p:ext uri="{BB962C8B-B14F-4D97-AF65-F5344CB8AC3E}">
        <p14:creationId xmlns:p14="http://schemas.microsoft.com/office/powerpoint/2010/main" val="386988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10264" rtl="0" eaLnBrk="1" fontAlgn="auto" latinLnBrk="0" hangingPunct="1">
              <a:lnSpc>
                <a:spcPct val="100000"/>
              </a:lnSpc>
              <a:spcBef>
                <a:spcPts val="0"/>
              </a:spcBef>
              <a:spcAft>
                <a:spcPts val="0"/>
              </a:spcAft>
              <a:buClrTx/>
              <a:buSzTx/>
              <a:buFontTx/>
              <a:buNone/>
              <a:tabLst/>
              <a:defRPr/>
            </a:pPr>
            <a:r>
              <a:rPr lang="en-US" dirty="0"/>
              <a:t>Using deployment slots we are able to update web apps with minimal downtime. Deployment slots are live web apps with their own hostnames. Web app content and configurations elements can be swapped between two deployment slots, including the production slot. </a:t>
            </a:r>
          </a:p>
          <a:p>
            <a:endParaRPr lang="en-US" dirty="0"/>
          </a:p>
        </p:txBody>
      </p:sp>
      <p:sp>
        <p:nvSpPr>
          <p:cNvPr id="4" name="Slide Number Placeholder 3"/>
          <p:cNvSpPr>
            <a:spLocks noGrp="1"/>
          </p:cNvSpPr>
          <p:nvPr>
            <p:ph type="sldNum" sz="quarter" idx="10"/>
          </p:nvPr>
        </p:nvSpPr>
        <p:spPr/>
        <p:txBody>
          <a:bodyPr/>
          <a:lstStyle/>
          <a:p>
            <a:fld id="{35F9E99B-4FEE-4934-B062-7974998916A4}" type="slidenum">
              <a:rPr lang="en-US" smtClean="0"/>
              <a:t>12</a:t>
            </a:fld>
            <a:endParaRPr lang="en-US"/>
          </a:p>
        </p:txBody>
      </p:sp>
    </p:spTree>
    <p:extLst>
      <p:ext uri="{BB962C8B-B14F-4D97-AF65-F5344CB8AC3E}">
        <p14:creationId xmlns:p14="http://schemas.microsoft.com/office/powerpoint/2010/main" val="378981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10264" rtl="0" eaLnBrk="1" fontAlgn="auto" latinLnBrk="0" hangingPunct="1">
              <a:lnSpc>
                <a:spcPct val="100000"/>
              </a:lnSpc>
              <a:spcBef>
                <a:spcPts val="0"/>
              </a:spcBef>
              <a:spcAft>
                <a:spcPts val="0"/>
              </a:spcAft>
              <a:buClrTx/>
              <a:buSzTx/>
              <a:buFontTx/>
              <a:buNone/>
              <a:tabLst/>
              <a:defRPr/>
            </a:pPr>
            <a:r>
              <a:rPr lang="en-US" dirty="0"/>
              <a:t>Performing a rollback is a</a:t>
            </a:r>
            <a:r>
              <a:rPr lang="en-US" baseline="0" dirty="0"/>
              <a:t> simple swap back to the prior site. </a:t>
            </a:r>
            <a:endParaRPr lang="en-US" dirty="0"/>
          </a:p>
          <a:p>
            <a:endParaRPr lang="en-US" dirty="0"/>
          </a:p>
        </p:txBody>
      </p:sp>
      <p:sp>
        <p:nvSpPr>
          <p:cNvPr id="4" name="Slide Number Placeholder 3"/>
          <p:cNvSpPr>
            <a:spLocks noGrp="1"/>
          </p:cNvSpPr>
          <p:nvPr>
            <p:ph type="sldNum" sz="quarter" idx="10"/>
          </p:nvPr>
        </p:nvSpPr>
        <p:spPr/>
        <p:txBody>
          <a:bodyPr/>
          <a:lstStyle/>
          <a:p>
            <a:fld id="{35F9E99B-4FEE-4934-B062-7974998916A4}" type="slidenum">
              <a:rPr lang="en-US" smtClean="0"/>
              <a:t>13</a:t>
            </a:fld>
            <a:endParaRPr lang="en-US"/>
          </a:p>
        </p:txBody>
      </p:sp>
    </p:spTree>
    <p:extLst>
      <p:ext uri="{BB962C8B-B14F-4D97-AF65-F5344CB8AC3E}">
        <p14:creationId xmlns:p14="http://schemas.microsoft.com/office/powerpoint/2010/main" val="159128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https://gettingstarteddevops.azurewebsites.net/</a:t>
            </a:r>
          </a:p>
          <a:p>
            <a:r>
              <a:rPr lang="en-US" dirty="0"/>
              <a:t>https://github.com/Azure-Samples/app-service-web-html-get-started</a:t>
            </a:r>
          </a:p>
          <a:p>
            <a:r>
              <a:rPr lang="en-US" dirty="0"/>
              <a:t>Show deployment options</a:t>
            </a:r>
          </a:p>
          <a:p>
            <a:r>
              <a:rPr lang="en-US" dirty="0"/>
              <a:t>Create slot</a:t>
            </a:r>
          </a:p>
          <a:p>
            <a:r>
              <a:rPr lang="en-US" dirty="0"/>
              <a:t>Fork to your repo</a:t>
            </a:r>
          </a:p>
          <a:p>
            <a:r>
              <a:rPr lang="en-US" dirty="0"/>
              <a:t>Pull into </a:t>
            </a:r>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14</a:t>
            </a:fld>
            <a:endParaRPr lang="en-US" dirty="0"/>
          </a:p>
        </p:txBody>
      </p:sp>
    </p:spTree>
    <p:extLst>
      <p:ext uri="{BB962C8B-B14F-4D97-AF65-F5344CB8AC3E}">
        <p14:creationId xmlns:p14="http://schemas.microsoft.com/office/powerpoint/2010/main" val="428472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685800" y="400050"/>
            <a:ext cx="7772400" cy="1885950"/>
          </a:xfrm>
          <a:noFill/>
        </p:spPr>
        <p:txBody>
          <a:bodyPr anchor="b"/>
          <a:lstStyle>
            <a:lvl1pPr algn="r">
              <a:defRPr sz="3200" b="1">
                <a:solidFill>
                  <a:schemeClr val="accent2"/>
                </a:solidFill>
                <a:latin typeface="Calibri Light" pitchFamily="34" charset="0"/>
                <a:cs typeface="Segoe UI" pitchFamily="34" charset="0"/>
              </a:defRPr>
            </a:lvl1pPr>
          </a:lstStyle>
          <a:p>
            <a:r>
              <a:rPr lang="en-US" dirty="0"/>
              <a:t>Click to edit Master title style</a:t>
            </a:r>
          </a:p>
        </p:txBody>
      </p:sp>
      <p:sp>
        <p:nvSpPr>
          <p:cNvPr id="32781" name="Subtitle 32780"/>
          <p:cNvSpPr>
            <a:spLocks noGrp="1" noChangeArrowheads="1"/>
          </p:cNvSpPr>
          <p:nvPr>
            <p:ph type="subTitle" idx="1"/>
          </p:nvPr>
        </p:nvSpPr>
        <p:spPr>
          <a:xfrm>
            <a:off x="2057400" y="2343150"/>
            <a:ext cx="6400800" cy="971550"/>
          </a:xfrm>
        </p:spPr>
        <p:txBody>
          <a:bodyPr/>
          <a:lstStyle>
            <a:lvl1pPr marL="0" indent="0" algn="r">
              <a:buNone/>
              <a:defRPr b="0">
                <a:latin typeface="Calibri Light" pitchFamily="34" charset="0"/>
                <a:cs typeface="Segoe UI" pitchFamily="34" charset="0"/>
              </a:defRPr>
            </a:lvl1pPr>
          </a:lstStyle>
          <a:p>
            <a:r>
              <a:rPr lang="en-US"/>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625850"/>
            <a:ext cx="3162300" cy="1358900"/>
          </a:xfrm>
          <a:prstGeom prst="rect">
            <a:avLst/>
          </a:prstGeom>
        </p:spPr>
      </p:pic>
    </p:spTree>
    <p:extLst>
      <p:ext uri="{BB962C8B-B14F-4D97-AF65-F5344CB8AC3E}">
        <p14:creationId xmlns:p14="http://schemas.microsoft.com/office/powerpoint/2010/main" val="3274037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body with bullets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327989" y="840430"/>
            <a:ext cx="8504830" cy="829865"/>
          </a:xfrm>
        </p:spPr>
        <p:txBody>
          <a:bodyPr wrap="square" lIns="0" tIns="0" rIns="0" bIns="0">
            <a:spAutoFit/>
          </a:bodyPr>
          <a:lstStyle>
            <a:lvl1pPr marL="210112" indent="-210112">
              <a:lnSpc>
                <a:spcPct val="100000"/>
              </a:lnSpc>
              <a:spcBef>
                <a:spcPts val="0"/>
              </a:spcBef>
              <a:spcAft>
                <a:spcPts val="1029"/>
              </a:spcAft>
              <a:buFont typeface="Arial" panose="020B0604020202020204" pitchFamily="34" charset="0"/>
              <a:buChar char="•"/>
              <a:defRPr sz="1324" b="0" i="0">
                <a:solidFill>
                  <a:srgbClr val="000000"/>
                </a:solidFill>
                <a:latin typeface="+mj-lt"/>
              </a:defRPr>
            </a:lvl1pPr>
            <a:lvl2pPr marL="378202" indent="-210112">
              <a:lnSpc>
                <a:spcPct val="100000"/>
              </a:lnSpc>
              <a:spcBef>
                <a:spcPts val="0"/>
              </a:spcBef>
              <a:spcAft>
                <a:spcPts val="1029"/>
              </a:spcAft>
              <a:buFont typeface="Arial" panose="020B0604020202020204" pitchFamily="34" charset="0"/>
              <a:buChar char="•"/>
              <a:defRPr sz="1324">
                <a:solidFill>
                  <a:srgbClr val="000000"/>
                </a:solidFill>
              </a:defRPr>
            </a:lvl2pPr>
            <a:lvl3pPr marL="546291" indent="-210112">
              <a:lnSpc>
                <a:spcPct val="100000"/>
              </a:lnSpc>
              <a:spcBef>
                <a:spcPts val="0"/>
              </a:spcBef>
              <a:spcAft>
                <a:spcPts val="1029"/>
              </a:spcAft>
              <a:buFont typeface="Arial" panose="020B0604020202020204" pitchFamily="34" charset="0"/>
              <a:buChar char="•"/>
              <a:defRPr sz="1029">
                <a:solidFill>
                  <a:srgbClr val="000000"/>
                </a:solidFill>
              </a:defRPr>
            </a:lvl3pPr>
            <a:lvl4pPr marL="504269" indent="0">
              <a:spcBef>
                <a:spcPts val="0"/>
              </a:spcBef>
              <a:spcAft>
                <a:spcPts val="956"/>
              </a:spcAft>
              <a:buNone/>
              <a:defRPr sz="1471"/>
            </a:lvl4pPr>
            <a:lvl5pPr marL="672358" indent="0">
              <a:buNone/>
              <a:defRPr/>
            </a:lvl5pPr>
          </a:lstStyle>
          <a:p>
            <a:pPr lvl="0"/>
            <a:r>
              <a:rPr lang="en-US"/>
              <a:t>First level Segoe UI </a:t>
            </a:r>
            <a:r>
              <a:rPr lang="en-US" err="1"/>
              <a:t>Semibold</a:t>
            </a:r>
            <a:r>
              <a:rPr lang="en-US"/>
              <a:t> 18pt</a:t>
            </a:r>
          </a:p>
          <a:p>
            <a:pPr lvl="1"/>
            <a:r>
              <a:rPr lang="en-US"/>
              <a:t>Second level Segoe UI 18pt</a:t>
            </a:r>
          </a:p>
          <a:p>
            <a:pPr lvl="2"/>
            <a:r>
              <a:rPr lang="en-US"/>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319818" y="166938"/>
            <a:ext cx="8502029" cy="554507"/>
          </a:xfrm>
          <a:prstGeom prst="rect">
            <a:avLst/>
          </a:prstGeom>
        </p:spPr>
        <p:txBody>
          <a:bodyPr vert="horz" wrap="square" lIns="0" tIns="164592" rIns="0" bIns="0" rtlCol="0" anchor="t">
            <a:noAutofit/>
          </a:bodyPr>
          <a:lstStyle>
            <a:lvl1pPr>
              <a:defRPr>
                <a:solidFill>
                  <a:schemeClr val="tx2"/>
                </a:solidFill>
              </a:defRPr>
            </a:lvl1pPr>
          </a:lstStyle>
          <a:p>
            <a:r>
              <a:rPr lang="en-US"/>
              <a:t>Heading Segoe UI </a:t>
            </a:r>
            <a:r>
              <a:rPr lang="en-US" err="1"/>
              <a:t>Semibold</a:t>
            </a:r>
            <a:r>
              <a:rPr lang="en-US"/>
              <a:t> 36pt (with bullets)</a:t>
            </a:r>
          </a:p>
        </p:txBody>
      </p:sp>
    </p:spTree>
    <p:extLst>
      <p:ext uri="{BB962C8B-B14F-4D97-AF65-F5344CB8AC3E}">
        <p14:creationId xmlns:p14="http://schemas.microsoft.com/office/powerpoint/2010/main" val="6461687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ree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319818" y="840430"/>
            <a:ext cx="8504830" cy="611083"/>
          </a:xfrm>
        </p:spPr>
        <p:txBody>
          <a:bodyPr wrap="square" lIns="0" tIns="0" rIns="0" bIns="0">
            <a:spAutoFit/>
          </a:bodyPr>
          <a:lstStyle>
            <a:lvl1pPr marL="0" indent="0">
              <a:lnSpc>
                <a:spcPct val="100000"/>
              </a:lnSpc>
              <a:spcBef>
                <a:spcPts val="0"/>
              </a:spcBef>
              <a:spcAft>
                <a:spcPts val="662"/>
              </a:spcAft>
              <a:buNone/>
              <a:defRPr sz="1324" b="0" i="0">
                <a:solidFill>
                  <a:srgbClr val="000000"/>
                </a:solidFill>
                <a:latin typeface="+mn-lt"/>
              </a:defRPr>
            </a:lvl1pPr>
            <a:lvl2pPr marL="168090" indent="0">
              <a:lnSpc>
                <a:spcPct val="100000"/>
              </a:lnSpc>
              <a:spcBef>
                <a:spcPts val="0"/>
              </a:spcBef>
              <a:spcAft>
                <a:spcPts val="1029"/>
              </a:spcAft>
              <a:buNone/>
              <a:defRPr sz="1324">
                <a:solidFill>
                  <a:srgbClr val="000000"/>
                </a:solidFill>
              </a:defRPr>
            </a:lvl2pPr>
            <a:lvl3pPr marL="336179" indent="0">
              <a:lnSpc>
                <a:spcPct val="100000"/>
              </a:lnSpc>
              <a:spcBef>
                <a:spcPts val="0"/>
              </a:spcBef>
              <a:spcAft>
                <a:spcPts val="1029"/>
              </a:spcAft>
              <a:buNone/>
              <a:defRPr sz="1029">
                <a:solidFill>
                  <a:srgbClr val="000000"/>
                </a:solidFill>
              </a:defRPr>
            </a:lvl3pPr>
            <a:lvl4pPr marL="504269" indent="0">
              <a:spcBef>
                <a:spcPts val="0"/>
              </a:spcBef>
              <a:spcAft>
                <a:spcPts val="956"/>
              </a:spcAft>
              <a:buNone/>
              <a:defRPr sz="1471"/>
            </a:lvl4pPr>
            <a:lvl5pPr marL="672358"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319818" y="166938"/>
            <a:ext cx="8502029" cy="554507"/>
          </a:xfrm>
          <a:prstGeom prst="rect">
            <a:avLst/>
          </a:prstGeom>
        </p:spPr>
        <p:txBody>
          <a:bodyPr vert="horz" wrap="square" lIns="0" tIns="164592" rIns="0" bIns="0" rtlCol="0" anchor="t">
            <a:noAutofit/>
          </a:bodyPr>
          <a:lstStyle>
            <a:lvl1pPr>
              <a:defRPr>
                <a:solidFill>
                  <a:schemeClr val="tx2"/>
                </a:solidFill>
              </a:defRPr>
            </a:lvl1pPr>
          </a:lstStyle>
          <a:p>
            <a:r>
              <a:rPr lang="en-US"/>
              <a:t>Three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319818" y="1733132"/>
            <a:ext cx="2722890" cy="1951868"/>
          </a:xfrm>
        </p:spPr>
        <p:txBody>
          <a:bodyPr lIns="0" tIns="0" rIns="0" bIns="0">
            <a:noAutofit/>
          </a:bodyPr>
          <a:lstStyle>
            <a:lvl1pPr marL="0" indent="0">
              <a:lnSpc>
                <a:spcPct val="100000"/>
              </a:lnSpc>
              <a:spcBef>
                <a:spcPts val="0"/>
              </a:spcBef>
              <a:spcAft>
                <a:spcPts val="515"/>
              </a:spcAft>
              <a:buNone/>
              <a:defRPr sz="1029" b="1">
                <a:solidFill>
                  <a:schemeClr val="tx2"/>
                </a:solidFill>
                <a:latin typeface="+mn-lt"/>
              </a:defRPr>
            </a:lvl1pPr>
            <a:lvl2pPr marL="0" marR="0" indent="0" algn="l" defTabSz="685845" rtl="0" eaLnBrk="1" fontAlgn="auto" latinLnBrk="0" hangingPunct="1">
              <a:lnSpc>
                <a:spcPct val="100000"/>
              </a:lnSpc>
              <a:spcBef>
                <a:spcPts val="0"/>
              </a:spcBef>
              <a:spcAft>
                <a:spcPts val="515"/>
              </a:spcAft>
              <a:buClrTx/>
              <a:buSzPct val="90000"/>
              <a:buFont typeface="Arial" panose="020B0604020202020204" pitchFamily="34" charset="0"/>
              <a:buNone/>
              <a:tabLst/>
              <a:defRPr sz="1029">
                <a:solidFill>
                  <a:srgbClr val="000000"/>
                </a:solidFill>
              </a:defRPr>
            </a:lvl2pPr>
            <a:lvl3pPr marL="336179" indent="0">
              <a:buNone/>
              <a:defRPr/>
            </a:lvl3pPr>
            <a:lvl4pPr marL="504269" indent="0">
              <a:buNone/>
              <a:defRPr/>
            </a:lvl4pPr>
            <a:lvl5pPr marL="672358" indent="0">
              <a:buNone/>
              <a:defRPr/>
            </a:lvl5pPr>
          </a:lstStyle>
          <a:p>
            <a:pPr lvl="0"/>
            <a:r>
              <a:rPr lang="en-US"/>
              <a:t>Subhead title Segoe UI Regular bold 14</a:t>
            </a:r>
          </a:p>
          <a:p>
            <a:pPr marL="210112" lvl="1" indent="-210112">
              <a:buFont typeface="Arial" panose="020B0604020202020204" pitchFamily="34" charset="0"/>
              <a:buChar char="•"/>
            </a:pPr>
            <a:r>
              <a:rPr lang="en-US"/>
              <a:t>Body copy Segoe Regular 14</a:t>
            </a:r>
          </a:p>
          <a:p>
            <a:pPr marL="210112" lvl="1" indent="-210112">
              <a:buFont typeface="Arial" panose="020B0604020202020204" pitchFamily="34" charset="0"/>
              <a:buChar char="•"/>
            </a:pPr>
            <a:r>
              <a:rPr lang="en-US"/>
              <a:t>Lorem ipsum dolor sit </a:t>
            </a:r>
            <a:r>
              <a:rPr lang="en-US" err="1"/>
              <a:t>amet</a:t>
            </a:r>
            <a:r>
              <a:rPr lang="en-US"/>
              <a:t>, </a:t>
            </a:r>
            <a:r>
              <a:rPr lang="en-US" err="1"/>
              <a:t>consectetur</a:t>
            </a:r>
            <a:endParaRPr lang="en-US"/>
          </a:p>
          <a:p>
            <a:pPr marL="210112" lvl="1" indent="-210112">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10112" lvl="1" indent="-210112">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10112" lvl="1" indent="-210112">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10112" lvl="1" indent="-210112">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10112" lvl="1" indent="-210112">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10112" lvl="1" indent="-210112">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a:p>
            <a:pPr marL="210112" lvl="1" indent="-210112">
              <a:buFont typeface="Arial" panose="020B0604020202020204" pitchFamily="34" charset="0"/>
              <a:buChar char="•"/>
            </a:pPr>
            <a:endParaRPr lang="en-US"/>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3211020" y="1733132"/>
            <a:ext cx="2717288" cy="1951868"/>
          </a:xfrm>
        </p:spPr>
        <p:txBody>
          <a:bodyPr lIns="0" tIns="0" rIns="0" bIns="0">
            <a:noAutofit/>
          </a:bodyPr>
          <a:lstStyle>
            <a:lvl1pPr marL="0" indent="0">
              <a:lnSpc>
                <a:spcPct val="100000"/>
              </a:lnSpc>
              <a:spcBef>
                <a:spcPts val="0"/>
              </a:spcBef>
              <a:spcAft>
                <a:spcPts val="515"/>
              </a:spcAft>
              <a:buNone/>
              <a:defRPr sz="1029" b="1">
                <a:solidFill>
                  <a:schemeClr val="tx2"/>
                </a:solidFill>
                <a:latin typeface="+mn-lt"/>
              </a:defRPr>
            </a:lvl1pPr>
            <a:lvl2pPr marL="0" marR="0" indent="0" algn="l" defTabSz="685845" rtl="0" eaLnBrk="1" fontAlgn="auto" latinLnBrk="0" hangingPunct="1">
              <a:lnSpc>
                <a:spcPct val="100000"/>
              </a:lnSpc>
              <a:spcBef>
                <a:spcPts val="0"/>
              </a:spcBef>
              <a:spcAft>
                <a:spcPts val="515"/>
              </a:spcAft>
              <a:buClrTx/>
              <a:buSzPct val="90000"/>
              <a:buFont typeface="Arial" panose="020B0604020202020204" pitchFamily="34" charset="0"/>
              <a:buNone/>
              <a:tabLst/>
              <a:defRPr sz="1029">
                <a:solidFill>
                  <a:srgbClr val="000000"/>
                </a:solidFill>
              </a:defRPr>
            </a:lvl2pPr>
            <a:lvl3pPr marL="336179" indent="0">
              <a:buNone/>
              <a:defRPr/>
            </a:lvl3pPr>
            <a:lvl4pPr marL="504269" indent="0">
              <a:buNone/>
              <a:defRPr/>
            </a:lvl4pPr>
            <a:lvl5pPr marL="672358" indent="0">
              <a:buNone/>
              <a:defRPr/>
            </a:lvl5pPr>
          </a:lstStyle>
          <a:p>
            <a:pPr lvl="0"/>
            <a:r>
              <a:rPr lang="en-US"/>
              <a:t>Subhead title Segoe UI Regular bold 14</a:t>
            </a:r>
          </a:p>
          <a:p>
            <a:pPr marL="210112" lvl="1" indent="-210112">
              <a:buFont typeface="Arial" panose="020B0604020202020204" pitchFamily="34" charset="0"/>
              <a:buChar char="•"/>
            </a:pPr>
            <a:r>
              <a:rPr lang="en-US"/>
              <a:t>Body copy Segoe Regular 14</a:t>
            </a:r>
          </a:p>
          <a:p>
            <a:pPr marL="210112" lvl="1" indent="-210112">
              <a:buFont typeface="Arial" panose="020B0604020202020204" pitchFamily="34" charset="0"/>
              <a:buChar char="•"/>
            </a:pPr>
            <a:r>
              <a:rPr lang="en-US"/>
              <a:t>Lorem ipsum dolor sit </a:t>
            </a:r>
            <a:r>
              <a:rPr lang="en-US" err="1"/>
              <a:t>amet</a:t>
            </a:r>
            <a:r>
              <a:rPr lang="en-US"/>
              <a:t>, </a:t>
            </a:r>
            <a:r>
              <a:rPr lang="en-US" err="1"/>
              <a:t>consectetur</a:t>
            </a:r>
            <a:endParaRPr lang="en-US"/>
          </a:p>
          <a:p>
            <a:pPr marL="210112" lvl="1" indent="-210112">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10112" lvl="1" indent="-210112">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10112" lvl="1" indent="-210112">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10112" lvl="1" indent="-210112">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10112" lvl="1" indent="-210112">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10112" lvl="1" indent="-210112">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095223" y="1733131"/>
            <a:ext cx="2722890" cy="1958856"/>
          </a:xfrm>
        </p:spPr>
        <p:txBody>
          <a:bodyPr lIns="0" tIns="0" rIns="0" bIns="0"/>
          <a:lstStyle>
            <a:lvl1pPr marL="0" indent="0">
              <a:lnSpc>
                <a:spcPct val="100000"/>
              </a:lnSpc>
              <a:spcBef>
                <a:spcPts val="0"/>
              </a:spcBef>
              <a:spcAft>
                <a:spcPts val="515"/>
              </a:spcAft>
              <a:buNone/>
              <a:defRPr sz="1029" b="1">
                <a:solidFill>
                  <a:schemeClr val="tx2"/>
                </a:solidFill>
                <a:latin typeface="+mn-lt"/>
              </a:defRPr>
            </a:lvl1pPr>
            <a:lvl2pPr marL="0" marR="0" indent="0" algn="l" defTabSz="685845" rtl="0" eaLnBrk="1" fontAlgn="auto" latinLnBrk="0" hangingPunct="1">
              <a:lnSpc>
                <a:spcPct val="100000"/>
              </a:lnSpc>
              <a:spcBef>
                <a:spcPts val="0"/>
              </a:spcBef>
              <a:spcAft>
                <a:spcPts val="515"/>
              </a:spcAft>
              <a:buClrTx/>
              <a:buSzPct val="90000"/>
              <a:buFont typeface="Arial" panose="020B0604020202020204" pitchFamily="34" charset="0"/>
              <a:buNone/>
              <a:tabLst/>
              <a:defRPr sz="1029">
                <a:solidFill>
                  <a:srgbClr val="000000"/>
                </a:solidFill>
              </a:defRPr>
            </a:lvl2pPr>
            <a:lvl3pPr marL="336179" indent="0">
              <a:buNone/>
              <a:defRPr/>
            </a:lvl3pPr>
            <a:lvl4pPr marL="504269" indent="0">
              <a:buNone/>
              <a:defRPr/>
            </a:lvl4pPr>
            <a:lvl5pPr marL="672358" indent="0">
              <a:buNone/>
              <a:defRPr/>
            </a:lvl5pPr>
          </a:lstStyle>
          <a:p>
            <a:pPr lvl="0"/>
            <a:r>
              <a:rPr lang="en-US"/>
              <a:t>Subhead title Segoe UI Regular bold 14</a:t>
            </a:r>
          </a:p>
          <a:p>
            <a:pPr marL="210112" lvl="1" indent="-210112">
              <a:buFont typeface="Arial" panose="020B0604020202020204" pitchFamily="34" charset="0"/>
              <a:buChar char="•"/>
            </a:pPr>
            <a:r>
              <a:rPr lang="en-US"/>
              <a:t>Body copy Segoe Regular 14</a:t>
            </a:r>
          </a:p>
          <a:p>
            <a:pPr marL="210112" lvl="1" indent="-210112">
              <a:buFont typeface="Arial" panose="020B0604020202020204" pitchFamily="34" charset="0"/>
              <a:buChar char="•"/>
            </a:pPr>
            <a:r>
              <a:rPr lang="en-US"/>
              <a:t>Lorem ipsum dolor sit </a:t>
            </a:r>
            <a:r>
              <a:rPr lang="en-US" err="1"/>
              <a:t>amet</a:t>
            </a:r>
            <a:r>
              <a:rPr lang="en-US"/>
              <a:t>, </a:t>
            </a:r>
            <a:r>
              <a:rPr lang="en-US" err="1"/>
              <a:t>consectetur</a:t>
            </a:r>
            <a:endParaRPr lang="en-US"/>
          </a:p>
          <a:p>
            <a:pPr marL="210112" lvl="1" indent="-210112">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10112" lvl="1" indent="-210112">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10112" lvl="1" indent="-210112">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10112" lvl="1" indent="-210112">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10112" lvl="1" indent="-210112">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10112" lvl="1" indent="-210112">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spTree>
    <p:extLst>
      <p:ext uri="{BB962C8B-B14F-4D97-AF65-F5344CB8AC3E}">
        <p14:creationId xmlns:p14="http://schemas.microsoft.com/office/powerpoint/2010/main" val="19171112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5957102B-E527-4454-A87D-03295B831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444" y="4800601"/>
            <a:ext cx="1037244" cy="226925"/>
          </a:xfrm>
          <a:prstGeom prst="rect">
            <a:avLst/>
          </a:prstGeom>
        </p:spPr>
      </p:pic>
    </p:spTree>
    <p:extLst>
      <p:ext uri="{BB962C8B-B14F-4D97-AF65-F5344CB8AC3E}">
        <p14:creationId xmlns:p14="http://schemas.microsoft.com/office/powerpoint/2010/main" val="1363145613"/>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319818" y="166937"/>
            <a:ext cx="8502029" cy="568516"/>
          </a:xfrm>
          <a:prstGeom prst="rect">
            <a:avLst/>
          </a:prstGeom>
        </p:spPr>
        <p:txBody>
          <a:bodyPr vert="horz" wrap="square" lIns="0" tIns="164592" rIns="0" bIns="0" rtlCol="0" anchor="t">
            <a:noAutofit/>
          </a:bodyPr>
          <a:lstStyle>
            <a:lvl1pPr>
              <a:defRPr>
                <a:solidFill>
                  <a:schemeClr val="tx2"/>
                </a:solidFill>
              </a:defRPr>
            </a:lvl1pPr>
          </a:lstStyle>
          <a:p>
            <a:r>
              <a:rPr lang="en-US"/>
              <a:t>Title</a:t>
            </a:r>
          </a:p>
        </p:txBody>
      </p:sp>
    </p:spTree>
    <p:extLst>
      <p:ext uri="{BB962C8B-B14F-4D97-AF65-F5344CB8AC3E}">
        <p14:creationId xmlns:p14="http://schemas.microsoft.com/office/powerpoint/2010/main" val="32913472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UBHEAD, BODY TEX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64959" y="1425378"/>
            <a:ext cx="8625254" cy="2928970"/>
          </a:xfrm>
          <a:prstGeom prst="rect">
            <a:avLst/>
          </a:prstGeom>
        </p:spPr>
        <p:txBody>
          <a:bodyPr vert="horz"/>
          <a:lstStyle>
            <a:lvl1pPr marL="210091" indent="-210091">
              <a:lnSpc>
                <a:spcPct val="110000"/>
              </a:lnSpc>
              <a:buClr>
                <a:schemeClr val="tx1"/>
              </a:buClr>
              <a:buFont typeface="Arial"/>
              <a:buChar char="•"/>
              <a:defRPr sz="1029">
                <a:solidFill>
                  <a:schemeClr val="tx1"/>
                </a:solidFill>
              </a:defRPr>
            </a:lvl1pPr>
            <a:lvl2pPr marL="421306" indent="-210091">
              <a:lnSpc>
                <a:spcPct val="110000"/>
              </a:lnSpc>
              <a:buFont typeface="Lucida Grande"/>
              <a:buChar char="-"/>
              <a:defRPr sz="1029">
                <a:solidFill>
                  <a:schemeClr val="tx1"/>
                </a:solidFill>
              </a:defRPr>
            </a:lvl2pPr>
            <a:lvl3pPr marL="651363" indent="-210091">
              <a:lnSpc>
                <a:spcPct val="110000"/>
              </a:lnSpc>
              <a:buFont typeface="Courier New"/>
              <a:buChar char="o"/>
              <a:defRPr sz="1029">
                <a:solidFill>
                  <a:schemeClr val="tx1"/>
                </a:solidFill>
              </a:defRPr>
            </a:lvl3pPr>
            <a:lvl4pPr marL="862578" indent="-210091">
              <a:lnSpc>
                <a:spcPct val="110000"/>
              </a:lnSpc>
              <a:buFont typeface="Courier New"/>
              <a:buChar char="o"/>
              <a:defRPr sz="1029">
                <a:solidFill>
                  <a:schemeClr val="tx1"/>
                </a:solidFill>
              </a:defRPr>
            </a:lvl4pPr>
            <a:lvl5pPr marL="828995" indent="0">
              <a:buFont typeface="Wingdings" charset="2"/>
              <a:buNone/>
              <a:defRPr sz="1029">
                <a:solidFill>
                  <a:schemeClr val="tx1"/>
                </a:solidFill>
              </a:defRPr>
            </a:lvl5pPr>
          </a:lstStyle>
          <a:p>
            <a:pPr lvl="0"/>
            <a:r>
              <a:rPr lang="en-CA"/>
              <a:t>First level</a:t>
            </a:r>
          </a:p>
          <a:p>
            <a:pPr lvl="1"/>
            <a:r>
              <a:rPr lang="en-CA"/>
              <a:t>Second level</a:t>
            </a:r>
          </a:p>
          <a:p>
            <a:pPr lvl="2"/>
            <a:r>
              <a:rPr lang="en-CA"/>
              <a:t>Third level</a:t>
            </a:r>
            <a:endParaRPr lang="en-US"/>
          </a:p>
          <a:p>
            <a:pPr lvl="3"/>
            <a:endParaRPr lang="en-US"/>
          </a:p>
          <a:p>
            <a:pPr lvl="3"/>
            <a:endParaRPr lang="en-CA"/>
          </a:p>
        </p:txBody>
      </p:sp>
      <p:sp>
        <p:nvSpPr>
          <p:cNvPr id="8" name="Text Placeholder 3"/>
          <p:cNvSpPr>
            <a:spLocks noGrp="1"/>
          </p:cNvSpPr>
          <p:nvPr>
            <p:ph type="body" sz="quarter" idx="10"/>
          </p:nvPr>
        </p:nvSpPr>
        <p:spPr>
          <a:xfrm>
            <a:off x="259369" y="588362"/>
            <a:ext cx="4030410" cy="297512"/>
          </a:xfrm>
          <a:prstGeom prst="rect">
            <a:avLst/>
          </a:prstGeom>
        </p:spPr>
        <p:txBody>
          <a:bodyPr vert="horz"/>
          <a:lstStyle>
            <a:lvl1pPr marL="0" indent="0">
              <a:buNone/>
              <a:defRPr sz="1618"/>
            </a:lvl1pPr>
          </a:lstStyle>
          <a:p>
            <a:pPr lvl="0"/>
            <a:r>
              <a:rPr lang="en-CA" dirty="0"/>
              <a:t>Click to edit Master text styles</a:t>
            </a:r>
          </a:p>
        </p:txBody>
      </p:sp>
      <p:sp>
        <p:nvSpPr>
          <p:cNvPr id="6" name="Title 1"/>
          <p:cNvSpPr>
            <a:spLocks noGrp="1"/>
          </p:cNvSpPr>
          <p:nvPr>
            <p:ph type="title"/>
          </p:nvPr>
        </p:nvSpPr>
        <p:spPr>
          <a:xfrm>
            <a:off x="259369" y="193347"/>
            <a:ext cx="9144000" cy="407256"/>
          </a:xfrm>
          <a:prstGeom prst="rect">
            <a:avLst/>
          </a:prstGeom>
        </p:spPr>
        <p:txBody>
          <a:bodyPr lIns="0">
            <a:normAutofit/>
          </a:bodyPr>
          <a:lstStyle>
            <a:lvl1pPr>
              <a:defRPr sz="2353">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613017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nstructor - white">
    <p:spTree>
      <p:nvGrpSpPr>
        <p:cNvPr id="1" name=""/>
        <p:cNvGrpSpPr/>
        <p:nvPr/>
      </p:nvGrpSpPr>
      <p:grpSpPr>
        <a:xfrm>
          <a:off x="0" y="0"/>
          <a:ext cx="0" cy="0"/>
          <a:chOff x="0" y="0"/>
          <a:chExt cx="0" cy="0"/>
        </a:xfrm>
      </p:grpSpPr>
      <p:sp>
        <p:nvSpPr>
          <p:cNvPr id="3" name="Rectangle 2"/>
          <p:cNvSpPr/>
          <p:nvPr/>
        </p:nvSpPr>
        <p:spPr bwMode="auto">
          <a:xfrm>
            <a:off x="1" y="0"/>
            <a:ext cx="3991356" cy="51435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eaLnBrk="0" fontAlgn="base" hangingPunct="0">
              <a:spcBef>
                <a:spcPct val="0"/>
              </a:spcBef>
              <a:spcAft>
                <a:spcPct val="0"/>
              </a:spcAft>
            </a:pPr>
            <a:endParaRPr lang="en-US" sz="1650" dirty="0">
              <a:gradFill>
                <a:gsLst>
                  <a:gs pos="0">
                    <a:srgbClr val="FFFFFF"/>
                  </a:gs>
                  <a:gs pos="100000">
                    <a:srgbClr val="FFFFFF"/>
                  </a:gs>
                </a:gsLst>
                <a:lin ang="5400000" scaled="0"/>
              </a:gradFill>
            </a:endParaRPr>
          </a:p>
        </p:txBody>
      </p:sp>
      <p:sp>
        <p:nvSpPr>
          <p:cNvPr id="2" name="Rectangle 1"/>
          <p:cNvSpPr/>
          <p:nvPr/>
        </p:nvSpPr>
        <p:spPr bwMode="auto">
          <a:xfrm>
            <a:off x="3991357" y="0"/>
            <a:ext cx="5200649" cy="5143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eaLnBrk="0" fontAlgn="base" hangingPunct="0">
              <a:spcBef>
                <a:spcPct val="0"/>
              </a:spcBef>
              <a:spcAft>
                <a:spcPct val="0"/>
              </a:spcAft>
            </a:pPr>
            <a:endParaRPr lang="en-US" sz="1650" dirty="0">
              <a:gradFill>
                <a:gsLst>
                  <a:gs pos="0">
                    <a:srgbClr val="FFFFFF"/>
                  </a:gs>
                  <a:gs pos="100000">
                    <a:srgbClr val="FFFFFF"/>
                  </a:gs>
                </a:gsLst>
                <a:lin ang="5400000" scaled="0"/>
              </a:gradFill>
            </a:endParaRPr>
          </a:p>
        </p:txBody>
      </p:sp>
      <p:sp>
        <p:nvSpPr>
          <p:cNvPr id="5" name="Picture Placeholder 4"/>
          <p:cNvSpPr>
            <a:spLocks noGrp="1"/>
          </p:cNvSpPr>
          <p:nvPr>
            <p:ph type="pic" sz="quarter" idx="10"/>
          </p:nvPr>
        </p:nvSpPr>
        <p:spPr>
          <a:xfrm>
            <a:off x="1130028" y="1090994"/>
            <a:ext cx="1305745" cy="1698255"/>
          </a:xfrm>
          <a:ln w="25400">
            <a:noFill/>
          </a:ln>
          <a:effectLst>
            <a:outerShdw blurRad="50800" dist="38100" dir="5400000" algn="t" rotWithShape="0">
              <a:prstClr val="black">
                <a:alpha val="40000"/>
              </a:prstClr>
            </a:outerShdw>
          </a:effectLst>
        </p:spPr>
        <p:txBody>
          <a:bodyPr/>
          <a:lstStyle/>
          <a:p>
            <a:r>
              <a:rPr lang="en-US"/>
              <a:t>Click icon to add picture</a:t>
            </a:r>
          </a:p>
        </p:txBody>
      </p:sp>
      <p:sp>
        <p:nvSpPr>
          <p:cNvPr id="7" name="Text Placeholder 6"/>
          <p:cNvSpPr>
            <a:spLocks noGrp="1"/>
          </p:cNvSpPr>
          <p:nvPr>
            <p:ph type="body" sz="quarter" idx="11" hasCustomPrompt="1"/>
          </p:nvPr>
        </p:nvSpPr>
        <p:spPr>
          <a:xfrm>
            <a:off x="435245" y="3373850"/>
            <a:ext cx="3264503" cy="1357295"/>
          </a:xfrm>
          <a:ln>
            <a:noFill/>
          </a:ln>
        </p:spPr>
        <p:txBody>
          <a:bodyPr/>
          <a:lstStyle>
            <a:lvl1pPr marL="0" indent="0">
              <a:buNone/>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Instructor Name</a:t>
            </a:r>
          </a:p>
          <a:p>
            <a:pPr lvl="0"/>
            <a:r>
              <a:rPr lang="en-US" dirty="0"/>
              <a:t>@</a:t>
            </a:r>
            <a:r>
              <a:rPr lang="en-US" dirty="0" err="1"/>
              <a:t>twitterhandle</a:t>
            </a:r>
            <a:endParaRPr lang="en-US" dirty="0"/>
          </a:p>
          <a:p>
            <a:pPr lvl="0"/>
            <a:r>
              <a:rPr lang="en-US" dirty="0"/>
              <a:t>your@email.com</a:t>
            </a:r>
          </a:p>
          <a:p>
            <a:pPr lvl="0"/>
            <a:r>
              <a:rPr lang="en-US" dirty="0"/>
              <a:t>www.yourwebsite.com</a:t>
            </a:r>
          </a:p>
        </p:txBody>
      </p:sp>
      <p:sp>
        <p:nvSpPr>
          <p:cNvPr id="10" name="Text Placeholder 9"/>
          <p:cNvSpPr>
            <a:spLocks noGrp="1"/>
          </p:cNvSpPr>
          <p:nvPr>
            <p:ph type="body" sz="quarter" idx="12" hasCustomPrompt="1"/>
          </p:nvPr>
        </p:nvSpPr>
        <p:spPr>
          <a:xfrm>
            <a:off x="4282966" y="1090993"/>
            <a:ext cx="4773215" cy="2423741"/>
          </a:xfrm>
        </p:spPr>
        <p:txBody>
          <a:bodyPr/>
          <a:lstStyle>
            <a:lvl1pPr marL="0" marR="0" indent="0" algn="l" defTabSz="685522" rtl="0" eaLnBrk="1" fontAlgn="auto" latinLnBrk="0" hangingPunct="1">
              <a:lnSpc>
                <a:spcPct val="90000"/>
              </a:lnSpc>
              <a:spcBef>
                <a:spcPct val="20000"/>
              </a:spcBef>
              <a:spcAft>
                <a:spcPts val="0"/>
              </a:spcAft>
              <a:buClrTx/>
              <a:buSzPct val="80000"/>
              <a:buFontTx/>
              <a:buNone/>
              <a:tabLst/>
              <a:defRPr sz="2100" baseline="0"/>
            </a:lvl1pPr>
            <a:lvl2pPr marL="345152" indent="0">
              <a:buFontTx/>
              <a:buNone/>
              <a:defRPr/>
            </a:lvl2pPr>
            <a:lvl3pPr marL="641511" indent="0">
              <a:buFontTx/>
              <a:buNone/>
              <a:defRPr/>
            </a:lvl3pPr>
            <a:lvl4pPr marL="943816" indent="0">
              <a:buFontTx/>
              <a:buNone/>
              <a:defRPr/>
            </a:lvl4pPr>
            <a:lvl5pPr marL="1203283" indent="0">
              <a:buFontTx/>
              <a:buNone/>
              <a:defRPr/>
            </a:lvl5pPr>
          </a:lstStyle>
          <a:p>
            <a:pPr lvl="0"/>
            <a:r>
              <a:rPr lang="en-US" dirty="0"/>
              <a:t>Instructor bio goes here </a:t>
            </a:r>
          </a:p>
          <a:p>
            <a:pPr lvl="0"/>
            <a:r>
              <a:rPr lang="en-US" dirty="0"/>
              <a:t>Instructor bio goes here </a:t>
            </a:r>
          </a:p>
          <a:p>
            <a:pPr marL="0" marR="0" lvl="0" indent="0" algn="l" defTabSz="685522"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marL="0" marR="0" lvl="0" indent="0" algn="l" defTabSz="685522"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marL="0" marR="0" lvl="0" indent="0" algn="l" defTabSz="685522"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marL="0" marR="0" lvl="0" indent="0" algn="l" defTabSz="685522" rtl="0" eaLnBrk="1" fontAlgn="auto" latinLnBrk="0" hangingPunct="1">
              <a:lnSpc>
                <a:spcPct val="90000"/>
              </a:lnSpc>
              <a:spcBef>
                <a:spcPct val="20000"/>
              </a:spcBef>
              <a:spcAft>
                <a:spcPts val="0"/>
              </a:spcAft>
              <a:buClrTx/>
              <a:buSzPct val="80000"/>
              <a:buFontTx/>
              <a:buNone/>
              <a:tabLst/>
              <a:defRPr/>
            </a:pPr>
            <a:r>
              <a:rPr lang="en-US" dirty="0"/>
              <a:t>Instructor bio goes here </a:t>
            </a:r>
          </a:p>
          <a:p>
            <a:pPr lvl="0"/>
            <a:endParaRPr lang="en-US" dirty="0"/>
          </a:p>
        </p:txBody>
      </p:sp>
    </p:spTree>
    <p:extLst>
      <p:ext uri="{BB962C8B-B14F-4D97-AF65-F5344CB8AC3E}">
        <p14:creationId xmlns:p14="http://schemas.microsoft.com/office/powerpoint/2010/main" val="3041007297"/>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Calibri"/>
                <a:ea typeface="+mj-ea"/>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417436236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mj-lt"/>
                <a:ea typeface="+mj-ea"/>
                <a:cs typeface="Segoe UI" pitchFamily="34" charset="0"/>
              </a:defRPr>
            </a:lvl1pPr>
          </a:lstStyle>
          <a:p>
            <a:r>
              <a:rPr lang="en-US" dirty="0"/>
              <a:t>References</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37322715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1522744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2"/>
                </a:solidFill>
              </a:defRPr>
            </a:lvl1pPr>
          </a:lstStyle>
          <a:p>
            <a:r>
              <a:rPr lang="en-US" dirty="0"/>
              <a:t>Click to edit Master title style</a:t>
            </a:r>
          </a:p>
        </p:txBody>
      </p:sp>
      <p:sp>
        <p:nvSpPr>
          <p:cNvPr id="5" name="TextBox 4"/>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11099418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sp>
        <p:nvSpPr>
          <p:cNvPr id="9" name="TextBox 8"/>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24931717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9742382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457200" y="292894"/>
            <a:ext cx="8229600" cy="571500"/>
          </a:xfrm>
        </p:spPr>
        <p:txBody>
          <a:bodyPr/>
          <a:lstStyle>
            <a:lvl1pPr algn="ctr">
              <a:defRPr>
                <a:solidFill>
                  <a:schemeClr val="accent2"/>
                </a:solidFill>
              </a:defRPr>
            </a:lvl1pPr>
          </a:lstStyle>
          <a:p>
            <a:r>
              <a:rPr lang="en-US" dirty="0"/>
              <a:t>Demo</a:t>
            </a:r>
          </a:p>
        </p:txBody>
      </p:sp>
      <p:sp>
        <p:nvSpPr>
          <p:cNvPr id="11"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22210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20628" y="1332755"/>
            <a:ext cx="8302745" cy="148923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73" indent="0">
              <a:buNone/>
              <a:defRPr/>
            </a:lvl3pPr>
            <a:lvl4pPr marL="336145" indent="0">
              <a:buNone/>
              <a:defRPr/>
            </a:lvl4pPr>
            <a:lvl5pPr marL="50421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574C1A17-BB5F-4E36-B3DA-902953CC73CD}"/>
              </a:ext>
            </a:extLst>
          </p:cNvPr>
          <p:cNvSpPr>
            <a:spLocks noGrp="1"/>
          </p:cNvSpPr>
          <p:nvPr>
            <p:ph type="title"/>
          </p:nvPr>
        </p:nvSpPr>
        <p:spPr>
          <a:xfrm>
            <a:off x="420628" y="258772"/>
            <a:ext cx="8094722" cy="675726"/>
          </a:xfrm>
        </p:spPr>
        <p:txBody>
          <a:bodyPr>
            <a:normAutofit/>
          </a:bodyPr>
          <a:lstStyle>
            <a:lvl1pPr>
              <a:defRPr sz="3000"/>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01139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25"/>
          <p:cNvSpPr>
            <a:spLocks noGrp="1" noChangeArrowheads="1"/>
          </p:cNvSpPr>
          <p:nvPr>
            <p:ph type="body" idx="1"/>
          </p:nvPr>
        </p:nvSpPr>
        <p:spPr bwMode="auto">
          <a:xfrm>
            <a:off x="457200" y="1028700"/>
            <a:ext cx="82296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6"/>
          <p:cNvSpPr>
            <a:spLocks noGrp="1" noChangeArrowheads="1"/>
          </p:cNvSpPr>
          <p:nvPr>
            <p:ph type="title"/>
          </p:nvPr>
        </p:nvSpPr>
        <p:spPr bwMode="auto">
          <a:xfrm>
            <a:off x="457200" y="2286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248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9" r:id="rId9"/>
    <p:sldLayoutId id="2147483660" r:id="rId10"/>
    <p:sldLayoutId id="2147483661" r:id="rId11"/>
    <p:sldLayoutId id="2147483664" r:id="rId12"/>
    <p:sldLayoutId id="2147483665" r:id="rId13"/>
    <p:sldLayoutId id="2147483666" r:id="rId14"/>
    <p:sldLayoutId id="2147483667" r:id="rId15"/>
  </p:sldLayoutIdLst>
  <p:transition>
    <p:fade/>
  </p:transition>
  <p:hf hdr="0" ftr="0" dt="0"/>
  <p:txStyles>
    <p:titleStyle>
      <a:lvl1pPr marL="0" indent="0" algn="ctr" defTabSz="-13873163" rtl="0" eaLnBrk="1" fontAlgn="base" hangingPunct="1">
        <a:spcBef>
          <a:spcPct val="0"/>
        </a:spcBef>
        <a:spcAft>
          <a:spcPct val="0"/>
        </a:spcAft>
        <a:defRPr lang="en-US" sz="2900" b="1" dirty="0" smtClean="0">
          <a:solidFill>
            <a:schemeClr val="tx2"/>
          </a:solidFill>
          <a:latin typeface="Calibri"/>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p:titleStyle>
    <p:body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Solliance.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getstartedwithdevops-dev.azurewebsites.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2000249"/>
            <a:ext cx="6400800" cy="1200151"/>
          </a:xfrm>
        </p:spPr>
        <p:txBody>
          <a:bodyPr/>
          <a:lstStyle/>
          <a:p>
            <a:r>
              <a:rPr lang="en-US" dirty="0"/>
              <a:t>Dan Patrick</a:t>
            </a:r>
          </a:p>
          <a:p>
            <a:r>
              <a:rPr lang="en-US" dirty="0">
                <a:hlinkClick r:id="rId3"/>
              </a:rPr>
              <a:t>dan@solliance.net</a:t>
            </a:r>
            <a:endParaRPr lang="en-US" dirty="0"/>
          </a:p>
          <a:p>
            <a:r>
              <a:rPr lang="en-US" dirty="0"/>
              <a:t>@deltadan</a:t>
            </a:r>
          </a:p>
        </p:txBody>
      </p:sp>
      <p:pic>
        <p:nvPicPr>
          <p:cNvPr id="8" name="Picture 7">
            <a:extLst>
              <a:ext uri="{FF2B5EF4-FFF2-40B4-BE49-F238E27FC236}">
                <a16:creationId xmlns:a16="http://schemas.microsoft.com/office/drawing/2014/main" id="{C1D8F762-D769-4ACF-9563-50F06349CAF3}"/>
              </a:ext>
            </a:extLst>
          </p:cNvPr>
          <p:cNvPicPr>
            <a:picLocks noChangeAspect="1"/>
          </p:cNvPicPr>
          <p:nvPr/>
        </p:nvPicPr>
        <p:blipFill>
          <a:blip r:embed="rId4"/>
          <a:stretch>
            <a:fillRect/>
          </a:stretch>
        </p:blipFill>
        <p:spPr>
          <a:xfrm>
            <a:off x="6384055" y="2854654"/>
            <a:ext cx="550303" cy="287907"/>
          </a:xfrm>
          <a:prstGeom prst="rect">
            <a:avLst/>
          </a:prstGeom>
        </p:spPr>
      </p:pic>
      <p:sp>
        <p:nvSpPr>
          <p:cNvPr id="2" name="Title 1"/>
          <p:cNvSpPr>
            <a:spLocks noGrp="1"/>
          </p:cNvSpPr>
          <p:nvPr>
            <p:ph type="ctrTitle"/>
          </p:nvPr>
        </p:nvSpPr>
        <p:spPr>
          <a:xfrm>
            <a:off x="152400" y="400050"/>
            <a:ext cx="8382000" cy="1543050"/>
          </a:xfrm>
        </p:spPr>
        <p:txBody>
          <a:bodyPr/>
          <a:lstStyle/>
          <a:p>
            <a:r>
              <a:rPr lang="en-US" sz="3600" dirty="0">
                <a:solidFill>
                  <a:srgbClr val="133D80"/>
                </a:solidFill>
              </a:rPr>
              <a:t>Getting Started with DevOps in Azure</a:t>
            </a:r>
            <a:endParaRPr lang="en-US" sz="3600" dirty="0"/>
          </a:p>
        </p:txBody>
      </p:sp>
      <p:pic>
        <p:nvPicPr>
          <p:cNvPr id="6" name="Picture 5">
            <a:extLst>
              <a:ext uri="{FF2B5EF4-FFF2-40B4-BE49-F238E27FC236}">
                <a16:creationId xmlns:a16="http://schemas.microsoft.com/office/drawing/2014/main" id="{75FC9B02-E78A-46E4-BC97-DCD2FD4DB610}"/>
              </a:ext>
            </a:extLst>
          </p:cNvPr>
          <p:cNvPicPr>
            <a:picLocks noChangeAspect="1"/>
          </p:cNvPicPr>
          <p:nvPr/>
        </p:nvPicPr>
        <p:blipFill>
          <a:blip r:embed="rId5"/>
          <a:stretch>
            <a:fillRect/>
          </a:stretch>
        </p:blipFill>
        <p:spPr>
          <a:xfrm>
            <a:off x="6810521" y="2862334"/>
            <a:ext cx="280227" cy="280227"/>
          </a:xfrm>
          <a:prstGeom prst="rect">
            <a:avLst/>
          </a:prstGeom>
        </p:spPr>
      </p:pic>
    </p:spTree>
    <p:extLst>
      <p:ext uri="{BB962C8B-B14F-4D97-AF65-F5344CB8AC3E}">
        <p14:creationId xmlns:p14="http://schemas.microsoft.com/office/powerpoint/2010/main" val="2029608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9E942-4AA6-483E-ACFE-F552521ABC06}"/>
              </a:ext>
            </a:extLst>
          </p:cNvPr>
          <p:cNvSpPr>
            <a:spLocks noGrp="1"/>
          </p:cNvSpPr>
          <p:nvPr>
            <p:ph type="title"/>
          </p:nvPr>
        </p:nvSpPr>
        <p:spPr/>
        <p:txBody>
          <a:bodyPr>
            <a:normAutofit/>
          </a:bodyPr>
          <a:lstStyle/>
          <a:p>
            <a:pPr algn="l"/>
            <a:r>
              <a:rPr lang="en-US" dirty="0"/>
              <a:t>Deployment options</a:t>
            </a:r>
          </a:p>
        </p:txBody>
      </p:sp>
      <p:sp>
        <p:nvSpPr>
          <p:cNvPr id="2" name="Text Placeholder 1">
            <a:extLst>
              <a:ext uri="{FF2B5EF4-FFF2-40B4-BE49-F238E27FC236}">
                <a16:creationId xmlns:a16="http://schemas.microsoft.com/office/drawing/2014/main" id="{9C5334A1-03ED-434E-8F97-CF719CB8E26F}"/>
              </a:ext>
            </a:extLst>
          </p:cNvPr>
          <p:cNvSpPr>
            <a:spLocks noGrp="1"/>
          </p:cNvSpPr>
          <p:nvPr>
            <p:ph type="body" idx="1"/>
          </p:nvPr>
        </p:nvSpPr>
        <p:spPr>
          <a:xfrm>
            <a:off x="0" y="1047750"/>
            <a:ext cx="5943600" cy="3200400"/>
          </a:xfrm>
        </p:spPr>
        <p:txBody>
          <a:bodyPr>
            <a:normAutofit/>
          </a:bodyPr>
          <a:lstStyle/>
          <a:p>
            <a:r>
              <a:rPr lang="en-US" sz="2059" dirty="0"/>
              <a:t>Source Control</a:t>
            </a:r>
          </a:p>
          <a:p>
            <a:pPr lvl="1"/>
            <a:r>
              <a:rPr lang="en-US" sz="2059" dirty="0"/>
              <a:t>Azure DevOps</a:t>
            </a:r>
          </a:p>
          <a:p>
            <a:pPr lvl="1"/>
            <a:r>
              <a:rPr lang="en-US" sz="2059" dirty="0"/>
              <a:t>OneDrive</a:t>
            </a:r>
          </a:p>
          <a:p>
            <a:pPr lvl="1"/>
            <a:r>
              <a:rPr lang="en-US" sz="2059" dirty="0"/>
              <a:t>Local Git Repository</a:t>
            </a:r>
          </a:p>
          <a:p>
            <a:pPr lvl="1"/>
            <a:r>
              <a:rPr lang="en-US" sz="2059" dirty="0"/>
              <a:t>GitHub</a:t>
            </a:r>
          </a:p>
          <a:p>
            <a:pPr lvl="1"/>
            <a:r>
              <a:rPr lang="en-US" sz="2059" dirty="0"/>
              <a:t>Bitbucket</a:t>
            </a:r>
          </a:p>
          <a:p>
            <a:pPr lvl="1"/>
            <a:r>
              <a:rPr lang="en-US" sz="2059" dirty="0"/>
              <a:t>Dropbox</a:t>
            </a:r>
          </a:p>
          <a:p>
            <a:pPr lvl="1"/>
            <a:r>
              <a:rPr lang="en-US" sz="2059" dirty="0"/>
              <a:t>External Repository</a:t>
            </a:r>
          </a:p>
          <a:p>
            <a:endParaRPr lang="en-US" sz="2059" dirty="0"/>
          </a:p>
        </p:txBody>
      </p:sp>
      <p:pic>
        <p:nvPicPr>
          <p:cNvPr id="3" name="Picture 2">
            <a:extLst>
              <a:ext uri="{FF2B5EF4-FFF2-40B4-BE49-F238E27FC236}">
                <a16:creationId xmlns:a16="http://schemas.microsoft.com/office/drawing/2014/main" id="{CAF0377E-7E4A-48CC-AA00-F8FDE87BC29D}"/>
              </a:ext>
            </a:extLst>
          </p:cNvPr>
          <p:cNvPicPr>
            <a:picLocks noChangeAspect="1"/>
          </p:cNvPicPr>
          <p:nvPr/>
        </p:nvPicPr>
        <p:blipFill>
          <a:blip r:embed="rId3"/>
          <a:stretch>
            <a:fillRect/>
          </a:stretch>
        </p:blipFill>
        <p:spPr>
          <a:xfrm>
            <a:off x="3642611" y="919370"/>
            <a:ext cx="5425189" cy="3831450"/>
          </a:xfrm>
          <a:prstGeom prst="rect">
            <a:avLst/>
          </a:prstGeom>
        </p:spPr>
      </p:pic>
    </p:spTree>
    <p:extLst>
      <p:ext uri="{BB962C8B-B14F-4D97-AF65-F5344CB8AC3E}">
        <p14:creationId xmlns:p14="http://schemas.microsoft.com/office/powerpoint/2010/main" val="3462211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B13424-93F1-45DD-BD3A-6790F408D8CD}"/>
              </a:ext>
            </a:extLst>
          </p:cNvPr>
          <p:cNvSpPr>
            <a:spLocks noGrp="1"/>
          </p:cNvSpPr>
          <p:nvPr>
            <p:ph type="title"/>
          </p:nvPr>
        </p:nvSpPr>
        <p:spPr/>
        <p:txBody>
          <a:bodyPr/>
          <a:lstStyle/>
          <a:p>
            <a:pPr algn="l"/>
            <a:r>
              <a:rPr lang="en-US" dirty="0"/>
              <a:t>Deployment Slots</a:t>
            </a:r>
          </a:p>
        </p:txBody>
      </p:sp>
      <p:sp>
        <p:nvSpPr>
          <p:cNvPr id="6" name="Text Placeholder 5">
            <a:extLst>
              <a:ext uri="{FF2B5EF4-FFF2-40B4-BE49-F238E27FC236}">
                <a16:creationId xmlns:a16="http://schemas.microsoft.com/office/drawing/2014/main" id="{6B7B9ADC-2964-4D46-A3BC-BA4DD7D2CB56}"/>
              </a:ext>
            </a:extLst>
          </p:cNvPr>
          <p:cNvSpPr>
            <a:spLocks noGrp="1"/>
          </p:cNvSpPr>
          <p:nvPr>
            <p:ph type="body" idx="1"/>
          </p:nvPr>
        </p:nvSpPr>
        <p:spPr>
          <a:xfrm>
            <a:off x="304800" y="1123950"/>
            <a:ext cx="4267200" cy="3200400"/>
          </a:xfrm>
        </p:spPr>
        <p:txBody>
          <a:bodyPr/>
          <a:lstStyle/>
          <a:p>
            <a:r>
              <a:rPr lang="en-US" dirty="0"/>
              <a:t>Each Deployment Slot is a separate Web App linked to primary Web App</a:t>
            </a:r>
          </a:p>
          <a:p>
            <a:r>
              <a:rPr lang="en-US" dirty="0"/>
              <a:t>Separate Runtime Environments &amp; URLs</a:t>
            </a:r>
          </a:p>
          <a:p>
            <a:r>
              <a:rPr lang="en-US" dirty="0"/>
              <a:t>Supports A/B Traffic</a:t>
            </a:r>
          </a:p>
        </p:txBody>
      </p:sp>
      <p:pic>
        <p:nvPicPr>
          <p:cNvPr id="2" name="Picture 1">
            <a:extLst>
              <a:ext uri="{FF2B5EF4-FFF2-40B4-BE49-F238E27FC236}">
                <a16:creationId xmlns:a16="http://schemas.microsoft.com/office/drawing/2014/main" id="{61A8C73F-46AE-4E50-9583-5BD9949D1B46}"/>
              </a:ext>
            </a:extLst>
          </p:cNvPr>
          <p:cNvPicPr>
            <a:picLocks noChangeAspect="1"/>
          </p:cNvPicPr>
          <p:nvPr/>
        </p:nvPicPr>
        <p:blipFill>
          <a:blip r:embed="rId3"/>
          <a:stretch>
            <a:fillRect/>
          </a:stretch>
        </p:blipFill>
        <p:spPr>
          <a:xfrm>
            <a:off x="5029200" y="1308616"/>
            <a:ext cx="3471888" cy="2186003"/>
          </a:xfrm>
          <a:prstGeom prst="rect">
            <a:avLst/>
          </a:prstGeom>
        </p:spPr>
      </p:pic>
      <p:sp>
        <p:nvSpPr>
          <p:cNvPr id="3" name="Rectangle 2">
            <a:extLst>
              <a:ext uri="{FF2B5EF4-FFF2-40B4-BE49-F238E27FC236}">
                <a16:creationId xmlns:a16="http://schemas.microsoft.com/office/drawing/2014/main" id="{1B954FFB-64F0-457E-AD50-8946C75477E9}"/>
              </a:ext>
            </a:extLst>
          </p:cNvPr>
          <p:cNvSpPr/>
          <p:nvPr/>
        </p:nvSpPr>
        <p:spPr>
          <a:xfrm>
            <a:off x="1447800" y="3638550"/>
            <a:ext cx="6705600" cy="923330"/>
          </a:xfrm>
          <a:prstGeom prst="rect">
            <a:avLst/>
          </a:prstGeom>
        </p:spPr>
        <p:txBody>
          <a:bodyPr wrap="square">
            <a:spAutoFit/>
          </a:bodyPr>
          <a:lstStyle/>
          <a:p>
            <a:pPr lvl="1"/>
            <a:r>
              <a:rPr lang="en-US" dirty="0"/>
              <a:t>PROD: </a:t>
            </a:r>
            <a:r>
              <a:rPr lang="en-US" dirty="0">
                <a:hlinkClick r:id="rId4"/>
              </a:rPr>
              <a:t>http://getstartedwithdevops.azurewebsites.net</a:t>
            </a:r>
            <a:endParaRPr lang="en-US" dirty="0"/>
          </a:p>
          <a:p>
            <a:pPr lvl="1"/>
            <a:r>
              <a:rPr lang="en-US" dirty="0"/>
              <a:t>DEV:    </a:t>
            </a:r>
            <a:r>
              <a:rPr lang="en-US" dirty="0">
                <a:hlinkClick r:id="rId4"/>
              </a:rPr>
              <a:t>http://getstartedwithdevops-dev.azurewebsites.net</a:t>
            </a:r>
            <a:endParaRPr lang="en-US" dirty="0"/>
          </a:p>
          <a:p>
            <a:pPr lvl="1"/>
            <a:endParaRPr lang="en-US" dirty="0"/>
          </a:p>
        </p:txBody>
      </p:sp>
    </p:spTree>
    <p:extLst>
      <p:ext uri="{BB962C8B-B14F-4D97-AF65-F5344CB8AC3E}">
        <p14:creationId xmlns:p14="http://schemas.microsoft.com/office/powerpoint/2010/main" val="41386982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9F018C-0A83-4F86-8D26-E1757C00827C}"/>
              </a:ext>
            </a:extLst>
          </p:cNvPr>
          <p:cNvSpPr>
            <a:spLocks noGrp="1"/>
          </p:cNvSpPr>
          <p:nvPr>
            <p:ph type="title"/>
          </p:nvPr>
        </p:nvSpPr>
        <p:spPr>
          <a:xfrm>
            <a:off x="264649" y="75494"/>
            <a:ext cx="8229600" cy="571500"/>
          </a:xfrm>
        </p:spPr>
        <p:txBody>
          <a:bodyPr/>
          <a:lstStyle/>
          <a:p>
            <a:pPr algn="l"/>
            <a:r>
              <a:rPr lang="en-US" dirty="0">
                <a:gradFill flip="none" rotWithShape="1">
                  <a:gsLst>
                    <a:gs pos="0">
                      <a:srgbClr val="595959"/>
                    </a:gs>
                    <a:gs pos="86000">
                      <a:srgbClr val="595959"/>
                    </a:gs>
                  </a:gsLst>
                  <a:lin ang="5400000" scaled="0"/>
                  <a:tileRect/>
                </a:gradFill>
              </a:rPr>
              <a:t>Update web apps with Minimal Downtime</a:t>
            </a:r>
            <a:endParaRPr lang="en-US" dirty="0"/>
          </a:p>
        </p:txBody>
      </p:sp>
      <p:sp>
        <p:nvSpPr>
          <p:cNvPr id="6" name="Right Arrow 43">
            <a:extLst>
              <a:ext uri="{FF2B5EF4-FFF2-40B4-BE49-F238E27FC236}">
                <a16:creationId xmlns:a16="http://schemas.microsoft.com/office/drawing/2014/main" id="{67744AF1-949C-4B6C-BEE4-06BE4B9C8383}"/>
              </a:ext>
            </a:extLst>
          </p:cNvPr>
          <p:cNvSpPr/>
          <p:nvPr/>
        </p:nvSpPr>
        <p:spPr bwMode="auto">
          <a:xfrm>
            <a:off x="3407994" y="2268453"/>
            <a:ext cx="1880713" cy="2468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pic>
        <p:nvPicPr>
          <p:cNvPr id="7" name="Picture 6">
            <a:extLst>
              <a:ext uri="{FF2B5EF4-FFF2-40B4-BE49-F238E27FC236}">
                <a16:creationId xmlns:a16="http://schemas.microsoft.com/office/drawing/2014/main" id="{E493D7CB-85D7-43EB-9389-627F569FE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222" y="1126296"/>
            <a:ext cx="573705" cy="573705"/>
          </a:xfrm>
          <a:prstGeom prst="rect">
            <a:avLst/>
          </a:prstGeom>
        </p:spPr>
      </p:pic>
      <p:pic>
        <p:nvPicPr>
          <p:cNvPr id="8" name="Picture 7">
            <a:extLst>
              <a:ext uri="{FF2B5EF4-FFF2-40B4-BE49-F238E27FC236}">
                <a16:creationId xmlns:a16="http://schemas.microsoft.com/office/drawing/2014/main" id="{D0EBBC3E-62C0-4555-8468-86901BF0A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222" y="1815651"/>
            <a:ext cx="573705" cy="573705"/>
          </a:xfrm>
          <a:prstGeom prst="rect">
            <a:avLst/>
          </a:prstGeom>
        </p:spPr>
      </p:pic>
      <p:pic>
        <p:nvPicPr>
          <p:cNvPr id="9" name="Picture 8">
            <a:extLst>
              <a:ext uri="{FF2B5EF4-FFF2-40B4-BE49-F238E27FC236}">
                <a16:creationId xmlns:a16="http://schemas.microsoft.com/office/drawing/2014/main" id="{78211FA3-CC8B-41E8-9749-FEE1A49A6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304" y="2470141"/>
            <a:ext cx="439543" cy="439543"/>
          </a:xfrm>
          <a:prstGeom prst="rect">
            <a:avLst/>
          </a:prstGeom>
        </p:spPr>
      </p:pic>
      <p:sp>
        <p:nvSpPr>
          <p:cNvPr id="10" name="Rectangle 9">
            <a:extLst>
              <a:ext uri="{FF2B5EF4-FFF2-40B4-BE49-F238E27FC236}">
                <a16:creationId xmlns:a16="http://schemas.microsoft.com/office/drawing/2014/main" id="{5F89630A-D620-462E-B8BC-590865A3E461}"/>
              </a:ext>
            </a:extLst>
          </p:cNvPr>
          <p:cNvSpPr/>
          <p:nvPr/>
        </p:nvSpPr>
        <p:spPr bwMode="auto">
          <a:xfrm>
            <a:off x="8110131" y="922966"/>
            <a:ext cx="768353" cy="2263164"/>
          </a:xfrm>
          <a:prstGeom prst="rect">
            <a:avLst/>
          </a:prstGeom>
          <a:no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9" rIns="0" bIns="34289" numCol="1" rtlCol="0" anchor="ctr" anchorCtr="0" compatLnSpc="1">
            <a:prstTxWarp prst="textNoShape">
              <a:avLst/>
            </a:prstTxWarp>
          </a:bodyPr>
          <a:lstStyle/>
          <a:p>
            <a:pPr algn="ctr" defTabSz="685585"/>
            <a:endParaRPr lang="en-US" sz="1471">
              <a:gradFill>
                <a:gsLst>
                  <a:gs pos="0">
                    <a:srgbClr val="FFFFFF"/>
                  </a:gs>
                  <a:gs pos="100000">
                    <a:srgbClr val="FFFFFF"/>
                  </a:gs>
                </a:gsLst>
                <a:lin ang="5400000" scaled="0"/>
              </a:gradFill>
            </a:endParaRPr>
          </a:p>
        </p:txBody>
      </p:sp>
      <p:sp>
        <p:nvSpPr>
          <p:cNvPr id="11" name="TextBox 10">
            <a:extLst>
              <a:ext uri="{FF2B5EF4-FFF2-40B4-BE49-F238E27FC236}">
                <a16:creationId xmlns:a16="http://schemas.microsoft.com/office/drawing/2014/main" id="{7E7F8A0C-E968-4B0D-B496-A2A8BBD83B10}"/>
              </a:ext>
            </a:extLst>
          </p:cNvPr>
          <p:cNvSpPr txBox="1"/>
          <p:nvPr/>
        </p:nvSpPr>
        <p:spPr>
          <a:xfrm>
            <a:off x="8110131" y="2856877"/>
            <a:ext cx="851432" cy="329323"/>
          </a:xfrm>
          <a:prstGeom prst="rect">
            <a:avLst/>
          </a:prstGeom>
          <a:noFill/>
        </p:spPr>
        <p:txBody>
          <a:bodyPr wrap="square" lIns="134462" tIns="107570" rIns="134462" bIns="107570" rtlCol="0">
            <a:spAutoFit/>
          </a:bodyPr>
          <a:lstStyle/>
          <a:p>
            <a:pPr defTabSz="685784">
              <a:lnSpc>
                <a:spcPct val="90000"/>
              </a:lnSpc>
              <a:spcAft>
                <a:spcPts val="441"/>
              </a:spcAft>
            </a:pPr>
            <a:r>
              <a:rPr lang="en-US" sz="809" b="1" dirty="0">
                <a:gradFill>
                  <a:gsLst>
                    <a:gs pos="2917">
                      <a:srgbClr val="505050"/>
                    </a:gs>
                    <a:gs pos="30000">
                      <a:srgbClr val="505050"/>
                    </a:gs>
                  </a:gsLst>
                  <a:lin ang="5400000" scaled="0"/>
                </a:gradFill>
              </a:rPr>
              <a:t>Production</a:t>
            </a:r>
          </a:p>
        </p:txBody>
      </p:sp>
      <p:pic>
        <p:nvPicPr>
          <p:cNvPr id="12" name="Picture 11">
            <a:extLst>
              <a:ext uri="{FF2B5EF4-FFF2-40B4-BE49-F238E27FC236}">
                <a16:creationId xmlns:a16="http://schemas.microsoft.com/office/drawing/2014/main" id="{ECD0974A-6088-485C-A243-D558710E7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882" y="2335773"/>
            <a:ext cx="585135" cy="585135"/>
          </a:xfrm>
          <a:prstGeom prst="rect">
            <a:avLst/>
          </a:prstGeom>
        </p:spPr>
      </p:pic>
      <p:pic>
        <p:nvPicPr>
          <p:cNvPr id="13" name="Picture 12">
            <a:extLst>
              <a:ext uri="{FF2B5EF4-FFF2-40B4-BE49-F238E27FC236}">
                <a16:creationId xmlns:a16="http://schemas.microsoft.com/office/drawing/2014/main" id="{2DA6B2CA-E02C-4FDB-8309-910BFA658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712" y="3709359"/>
            <a:ext cx="585135" cy="585135"/>
          </a:xfrm>
          <a:prstGeom prst="rect">
            <a:avLst/>
          </a:prstGeom>
        </p:spPr>
      </p:pic>
      <p:pic>
        <p:nvPicPr>
          <p:cNvPr id="14" name="Picture 13">
            <a:extLst>
              <a:ext uri="{FF2B5EF4-FFF2-40B4-BE49-F238E27FC236}">
                <a16:creationId xmlns:a16="http://schemas.microsoft.com/office/drawing/2014/main" id="{13BD3156-2485-4739-8C53-2AFFEABFB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732" y="1084274"/>
            <a:ext cx="573705" cy="573705"/>
          </a:xfrm>
          <a:prstGeom prst="rect">
            <a:avLst/>
          </a:prstGeom>
        </p:spPr>
      </p:pic>
      <p:pic>
        <p:nvPicPr>
          <p:cNvPr id="15" name="Picture 14">
            <a:extLst>
              <a:ext uri="{FF2B5EF4-FFF2-40B4-BE49-F238E27FC236}">
                <a16:creationId xmlns:a16="http://schemas.microsoft.com/office/drawing/2014/main" id="{194081A7-E03B-4926-80BF-45D8BCA6F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732" y="1773630"/>
            <a:ext cx="573705" cy="573705"/>
          </a:xfrm>
          <a:prstGeom prst="rect">
            <a:avLst/>
          </a:prstGeom>
        </p:spPr>
      </p:pic>
      <p:pic>
        <p:nvPicPr>
          <p:cNvPr id="16" name="Picture 15">
            <a:extLst>
              <a:ext uri="{FF2B5EF4-FFF2-40B4-BE49-F238E27FC236}">
                <a16:creationId xmlns:a16="http://schemas.microsoft.com/office/drawing/2014/main" id="{C0364826-8A00-45BE-9B33-07A11D03B1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813" y="2428120"/>
            <a:ext cx="439543" cy="439543"/>
          </a:xfrm>
          <a:prstGeom prst="rect">
            <a:avLst/>
          </a:prstGeom>
        </p:spPr>
      </p:pic>
      <p:sp>
        <p:nvSpPr>
          <p:cNvPr id="17" name="Rectangle 16">
            <a:extLst>
              <a:ext uri="{FF2B5EF4-FFF2-40B4-BE49-F238E27FC236}">
                <a16:creationId xmlns:a16="http://schemas.microsoft.com/office/drawing/2014/main" id="{6F359F0D-1807-4475-A5C7-77EC84CECC80}"/>
              </a:ext>
            </a:extLst>
          </p:cNvPr>
          <p:cNvSpPr/>
          <p:nvPr/>
        </p:nvSpPr>
        <p:spPr bwMode="auto">
          <a:xfrm>
            <a:off x="5371786" y="880944"/>
            <a:ext cx="768353" cy="2263164"/>
          </a:xfrm>
          <a:prstGeom prst="rect">
            <a:avLst/>
          </a:prstGeom>
          <a:no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9" rIns="0" bIns="34289" numCol="1" rtlCol="0" anchor="ctr" anchorCtr="0" compatLnSpc="1">
            <a:prstTxWarp prst="textNoShape">
              <a:avLst/>
            </a:prstTxWarp>
          </a:bodyPr>
          <a:lstStyle/>
          <a:p>
            <a:pPr algn="ctr" defTabSz="685585"/>
            <a:endParaRPr lang="en-US" sz="1471">
              <a:gradFill>
                <a:gsLst>
                  <a:gs pos="0">
                    <a:srgbClr val="FFFFFF"/>
                  </a:gs>
                  <a:gs pos="100000">
                    <a:srgbClr val="FFFFFF"/>
                  </a:gs>
                </a:gsLst>
                <a:lin ang="5400000" scaled="0"/>
              </a:gradFill>
            </a:endParaRPr>
          </a:p>
        </p:txBody>
      </p:sp>
      <p:sp>
        <p:nvSpPr>
          <p:cNvPr id="18" name="TextBox 17">
            <a:extLst>
              <a:ext uri="{FF2B5EF4-FFF2-40B4-BE49-F238E27FC236}">
                <a16:creationId xmlns:a16="http://schemas.microsoft.com/office/drawing/2014/main" id="{D03057DB-0147-42F2-B6CC-7D244052C626}"/>
              </a:ext>
            </a:extLst>
          </p:cNvPr>
          <p:cNvSpPr txBox="1"/>
          <p:nvPr/>
        </p:nvSpPr>
        <p:spPr>
          <a:xfrm>
            <a:off x="5347558" y="2837163"/>
            <a:ext cx="851432"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Staging</a:t>
            </a:r>
          </a:p>
        </p:txBody>
      </p:sp>
      <p:pic>
        <p:nvPicPr>
          <p:cNvPr id="19" name="Picture 18">
            <a:extLst>
              <a:ext uri="{FF2B5EF4-FFF2-40B4-BE49-F238E27FC236}">
                <a16:creationId xmlns:a16="http://schemas.microsoft.com/office/drawing/2014/main" id="{F8AAFBD4-AAE3-411D-808A-CD765AFD1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981" y="1073488"/>
            <a:ext cx="573705" cy="573705"/>
          </a:xfrm>
          <a:prstGeom prst="rect">
            <a:avLst/>
          </a:prstGeom>
        </p:spPr>
      </p:pic>
      <p:pic>
        <p:nvPicPr>
          <p:cNvPr id="20" name="Picture 19">
            <a:extLst>
              <a:ext uri="{FF2B5EF4-FFF2-40B4-BE49-F238E27FC236}">
                <a16:creationId xmlns:a16="http://schemas.microsoft.com/office/drawing/2014/main" id="{9924CB4C-CFD4-4EC8-A0B1-DBF0CFAEB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981" y="1762844"/>
            <a:ext cx="573705" cy="573705"/>
          </a:xfrm>
          <a:prstGeom prst="rect">
            <a:avLst/>
          </a:prstGeom>
        </p:spPr>
      </p:pic>
      <p:pic>
        <p:nvPicPr>
          <p:cNvPr id="21" name="Picture 20">
            <a:extLst>
              <a:ext uri="{FF2B5EF4-FFF2-40B4-BE49-F238E27FC236}">
                <a16:creationId xmlns:a16="http://schemas.microsoft.com/office/drawing/2014/main" id="{465D4DFA-FCEF-45B8-B8B2-DFA1AA319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9063" y="2417334"/>
            <a:ext cx="439543" cy="439543"/>
          </a:xfrm>
          <a:prstGeom prst="rect">
            <a:avLst/>
          </a:prstGeom>
        </p:spPr>
      </p:pic>
      <p:sp>
        <p:nvSpPr>
          <p:cNvPr id="22" name="Rectangle 21">
            <a:extLst>
              <a:ext uri="{FF2B5EF4-FFF2-40B4-BE49-F238E27FC236}">
                <a16:creationId xmlns:a16="http://schemas.microsoft.com/office/drawing/2014/main" id="{B6539491-ED7B-49AE-A023-81CACCF14FC6}"/>
              </a:ext>
            </a:extLst>
          </p:cNvPr>
          <p:cNvSpPr/>
          <p:nvPr/>
        </p:nvSpPr>
        <p:spPr bwMode="auto">
          <a:xfrm>
            <a:off x="2614657" y="880944"/>
            <a:ext cx="768353" cy="2263164"/>
          </a:xfrm>
          <a:prstGeom prst="rect">
            <a:avLst/>
          </a:prstGeom>
          <a:no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9" rIns="0" bIns="34289" numCol="1" rtlCol="0" anchor="ctr" anchorCtr="0" compatLnSpc="1">
            <a:prstTxWarp prst="textNoShape">
              <a:avLst/>
            </a:prstTxWarp>
          </a:bodyPr>
          <a:lstStyle/>
          <a:p>
            <a:pPr algn="ctr" defTabSz="685585"/>
            <a:endParaRPr lang="en-US" sz="1471">
              <a:gradFill>
                <a:gsLst>
                  <a:gs pos="0">
                    <a:srgbClr val="FFFFFF"/>
                  </a:gs>
                  <a:gs pos="100000">
                    <a:srgbClr val="FFFFFF"/>
                  </a:gs>
                </a:gsLst>
                <a:lin ang="5400000" scaled="0"/>
              </a:gradFill>
            </a:endParaRPr>
          </a:p>
        </p:txBody>
      </p:sp>
      <p:sp>
        <p:nvSpPr>
          <p:cNvPr id="23" name="TextBox 22">
            <a:extLst>
              <a:ext uri="{FF2B5EF4-FFF2-40B4-BE49-F238E27FC236}">
                <a16:creationId xmlns:a16="http://schemas.microsoft.com/office/drawing/2014/main" id="{C3C266DB-B989-45DF-9232-951BFB585B77}"/>
              </a:ext>
            </a:extLst>
          </p:cNvPr>
          <p:cNvSpPr txBox="1"/>
          <p:nvPr/>
        </p:nvSpPr>
        <p:spPr>
          <a:xfrm>
            <a:off x="2579174" y="2814854"/>
            <a:ext cx="851432"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Dev/Test</a:t>
            </a:r>
          </a:p>
        </p:txBody>
      </p:sp>
      <p:sp>
        <p:nvSpPr>
          <p:cNvPr id="24" name="TextBox 23">
            <a:extLst>
              <a:ext uri="{FF2B5EF4-FFF2-40B4-BE49-F238E27FC236}">
                <a16:creationId xmlns:a16="http://schemas.microsoft.com/office/drawing/2014/main" id="{893BD001-CDAF-4316-AA07-BB7BCF1F8D64}"/>
              </a:ext>
            </a:extLst>
          </p:cNvPr>
          <p:cNvSpPr txBox="1"/>
          <p:nvPr/>
        </p:nvSpPr>
        <p:spPr>
          <a:xfrm>
            <a:off x="1053378" y="3813774"/>
            <a:ext cx="1510277" cy="549640"/>
          </a:xfrm>
          <a:prstGeom prst="rect">
            <a:avLst/>
          </a:prstGeom>
          <a:solidFill>
            <a:schemeClr val="tx1"/>
          </a:solidFill>
        </p:spPr>
        <p:txBody>
          <a:bodyPr wrap="square" lIns="134462" tIns="107570" rIns="134462" bIns="107570" rtlCol="0">
            <a:spAutoFit/>
          </a:bodyPr>
          <a:lstStyle/>
          <a:p>
            <a:pPr algn="ctr" defTabSz="685784">
              <a:lnSpc>
                <a:spcPct val="90000"/>
              </a:lnSpc>
              <a:spcAft>
                <a:spcPts val="441"/>
              </a:spcAft>
            </a:pPr>
            <a:r>
              <a:rPr lang="en-US" sz="1200" b="1" dirty="0">
                <a:solidFill>
                  <a:srgbClr val="FFFFFF"/>
                </a:solidFill>
              </a:rPr>
              <a:t>1. Developer checks code in</a:t>
            </a:r>
          </a:p>
        </p:txBody>
      </p:sp>
      <p:sp>
        <p:nvSpPr>
          <p:cNvPr id="25" name="Right Arrow 30">
            <a:extLst>
              <a:ext uri="{FF2B5EF4-FFF2-40B4-BE49-F238E27FC236}">
                <a16:creationId xmlns:a16="http://schemas.microsoft.com/office/drawing/2014/main" id="{A5565F05-E391-46D4-B88E-3846ECE98E32}"/>
              </a:ext>
            </a:extLst>
          </p:cNvPr>
          <p:cNvSpPr/>
          <p:nvPr/>
        </p:nvSpPr>
        <p:spPr bwMode="auto">
          <a:xfrm rot="17474184">
            <a:off x="694319" y="3193610"/>
            <a:ext cx="517452" cy="2468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sp>
        <p:nvSpPr>
          <p:cNvPr id="26" name="Right Arrow 31">
            <a:extLst>
              <a:ext uri="{FF2B5EF4-FFF2-40B4-BE49-F238E27FC236}">
                <a16:creationId xmlns:a16="http://schemas.microsoft.com/office/drawing/2014/main" id="{8B5F4CF8-9416-44C6-948D-06D7A497CD4A}"/>
              </a:ext>
            </a:extLst>
          </p:cNvPr>
          <p:cNvSpPr/>
          <p:nvPr/>
        </p:nvSpPr>
        <p:spPr bwMode="auto">
          <a:xfrm>
            <a:off x="1678907" y="2515298"/>
            <a:ext cx="837484" cy="2468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sp>
        <p:nvSpPr>
          <p:cNvPr id="27" name="TextBox 26">
            <a:extLst>
              <a:ext uri="{FF2B5EF4-FFF2-40B4-BE49-F238E27FC236}">
                <a16:creationId xmlns:a16="http://schemas.microsoft.com/office/drawing/2014/main" id="{7E8FDAA0-9A5F-4B76-A700-942733466EFB}"/>
              </a:ext>
            </a:extLst>
          </p:cNvPr>
          <p:cNvSpPr txBox="1"/>
          <p:nvPr/>
        </p:nvSpPr>
        <p:spPr>
          <a:xfrm>
            <a:off x="148128" y="1757107"/>
            <a:ext cx="2441024" cy="549640"/>
          </a:xfrm>
          <a:prstGeom prst="rect">
            <a:avLst/>
          </a:prstGeom>
          <a:solidFill>
            <a:schemeClr val="tx1"/>
          </a:solidFill>
        </p:spPr>
        <p:txBody>
          <a:bodyPr wrap="square" lIns="134462" tIns="107570" rIns="134462" bIns="107570" rtlCol="0">
            <a:spAutoFit/>
          </a:bodyPr>
          <a:lstStyle/>
          <a:p>
            <a:pPr algn="ctr" defTabSz="685784">
              <a:lnSpc>
                <a:spcPct val="90000"/>
              </a:lnSpc>
              <a:spcAft>
                <a:spcPts val="441"/>
              </a:spcAft>
            </a:pPr>
            <a:r>
              <a:rPr lang="en-US" sz="1200" b="1" dirty="0">
                <a:solidFill>
                  <a:srgbClr val="FFFFFF"/>
                </a:solidFill>
              </a:rPr>
              <a:t>2. Code is built and deployed to deployment slot </a:t>
            </a:r>
          </a:p>
        </p:txBody>
      </p:sp>
      <p:sp>
        <p:nvSpPr>
          <p:cNvPr id="28" name="TextBox 27">
            <a:extLst>
              <a:ext uri="{FF2B5EF4-FFF2-40B4-BE49-F238E27FC236}">
                <a16:creationId xmlns:a16="http://schemas.microsoft.com/office/drawing/2014/main" id="{D815F165-3D5F-409B-B3D9-5D62641E38CF}"/>
              </a:ext>
            </a:extLst>
          </p:cNvPr>
          <p:cNvSpPr txBox="1"/>
          <p:nvPr/>
        </p:nvSpPr>
        <p:spPr>
          <a:xfrm>
            <a:off x="3332250" y="3811100"/>
            <a:ext cx="2441024" cy="549640"/>
          </a:xfrm>
          <a:prstGeom prst="rect">
            <a:avLst/>
          </a:prstGeom>
          <a:solidFill>
            <a:schemeClr val="tx1"/>
          </a:solidFill>
        </p:spPr>
        <p:txBody>
          <a:bodyPr wrap="square" lIns="134462" tIns="107570" rIns="134462" bIns="107570" rtlCol="0">
            <a:spAutoFit/>
          </a:bodyPr>
          <a:lstStyle/>
          <a:p>
            <a:pPr algn="ctr" defTabSz="685784">
              <a:lnSpc>
                <a:spcPct val="90000"/>
              </a:lnSpc>
              <a:spcAft>
                <a:spcPts val="441"/>
              </a:spcAft>
            </a:pPr>
            <a:r>
              <a:rPr lang="en-US" sz="1200" b="1" dirty="0">
                <a:solidFill>
                  <a:srgbClr val="FFFFFF"/>
                </a:solidFill>
              </a:rPr>
              <a:t>3. Test validates quality using test environment</a:t>
            </a:r>
          </a:p>
        </p:txBody>
      </p:sp>
      <p:sp>
        <p:nvSpPr>
          <p:cNvPr id="29" name="TextBox 28">
            <a:extLst>
              <a:ext uri="{FF2B5EF4-FFF2-40B4-BE49-F238E27FC236}">
                <a16:creationId xmlns:a16="http://schemas.microsoft.com/office/drawing/2014/main" id="{D1A5853F-16D2-4F7B-AFD0-B7520A89C3D8}"/>
              </a:ext>
            </a:extLst>
          </p:cNvPr>
          <p:cNvSpPr txBox="1"/>
          <p:nvPr/>
        </p:nvSpPr>
        <p:spPr>
          <a:xfrm>
            <a:off x="3463946" y="892329"/>
            <a:ext cx="1760345" cy="882038"/>
          </a:xfrm>
          <a:prstGeom prst="rect">
            <a:avLst/>
          </a:prstGeom>
          <a:solidFill>
            <a:schemeClr val="tx1"/>
          </a:solidFill>
        </p:spPr>
        <p:txBody>
          <a:bodyPr wrap="square" lIns="134462" tIns="107570" rIns="134462" bIns="107570" rtlCol="0">
            <a:spAutoFit/>
          </a:bodyPr>
          <a:lstStyle/>
          <a:p>
            <a:pPr algn="ctr" defTabSz="685784">
              <a:lnSpc>
                <a:spcPct val="90000"/>
              </a:lnSpc>
              <a:spcAft>
                <a:spcPts val="441"/>
              </a:spcAft>
            </a:pPr>
            <a:r>
              <a:rPr lang="en-US" sz="1200" b="1" dirty="0">
                <a:solidFill>
                  <a:srgbClr val="FFFFFF"/>
                </a:solidFill>
              </a:rPr>
              <a:t>4. Swap to Staging (Production Environment) for final validation</a:t>
            </a:r>
          </a:p>
        </p:txBody>
      </p:sp>
      <p:pic>
        <p:nvPicPr>
          <p:cNvPr id="30" name="Picture 29">
            <a:extLst>
              <a:ext uri="{FF2B5EF4-FFF2-40B4-BE49-F238E27FC236}">
                <a16:creationId xmlns:a16="http://schemas.microsoft.com/office/drawing/2014/main" id="{5A944418-34EC-4792-9F67-8AB5E9699671}"/>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70568" y="1908251"/>
            <a:ext cx="954345" cy="954345"/>
          </a:xfrm>
          <a:prstGeom prst="rect">
            <a:avLst/>
          </a:prstGeom>
          <a:solidFill>
            <a:schemeClr val="bg1"/>
          </a:solidFill>
        </p:spPr>
      </p:pic>
      <p:sp>
        <p:nvSpPr>
          <p:cNvPr id="31" name="TextBox 30">
            <a:extLst>
              <a:ext uri="{FF2B5EF4-FFF2-40B4-BE49-F238E27FC236}">
                <a16:creationId xmlns:a16="http://schemas.microsoft.com/office/drawing/2014/main" id="{EDADBD94-F216-4DF7-AD00-C82BD06D89A7}"/>
              </a:ext>
            </a:extLst>
          </p:cNvPr>
          <p:cNvSpPr txBox="1"/>
          <p:nvPr/>
        </p:nvSpPr>
        <p:spPr>
          <a:xfrm>
            <a:off x="6237895" y="918364"/>
            <a:ext cx="1760345" cy="549640"/>
          </a:xfrm>
          <a:prstGeom prst="rect">
            <a:avLst/>
          </a:prstGeom>
          <a:solidFill>
            <a:schemeClr val="tx1"/>
          </a:solidFill>
        </p:spPr>
        <p:txBody>
          <a:bodyPr wrap="square" lIns="134462" tIns="107570" rIns="134462" bIns="107570" rtlCol="0">
            <a:spAutoFit/>
          </a:bodyPr>
          <a:lstStyle/>
          <a:p>
            <a:pPr algn="ctr" defTabSz="685784">
              <a:lnSpc>
                <a:spcPct val="90000"/>
              </a:lnSpc>
              <a:spcAft>
                <a:spcPts val="441"/>
              </a:spcAft>
            </a:pPr>
            <a:r>
              <a:rPr lang="en-US" sz="1200" b="1" dirty="0">
                <a:solidFill>
                  <a:srgbClr val="FFFFFF"/>
                </a:solidFill>
              </a:rPr>
              <a:t>5. Swap to production web site</a:t>
            </a:r>
          </a:p>
        </p:txBody>
      </p:sp>
      <p:pic>
        <p:nvPicPr>
          <p:cNvPr id="32" name="Picture 31">
            <a:extLst>
              <a:ext uri="{FF2B5EF4-FFF2-40B4-BE49-F238E27FC236}">
                <a16:creationId xmlns:a16="http://schemas.microsoft.com/office/drawing/2014/main" id="{6B0A4551-F3FE-4F33-96DC-470DD0400F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6664" y="3778229"/>
            <a:ext cx="585135" cy="585135"/>
          </a:xfrm>
          <a:prstGeom prst="rect">
            <a:avLst/>
          </a:prstGeom>
        </p:spPr>
      </p:pic>
      <p:sp>
        <p:nvSpPr>
          <p:cNvPr id="33" name="Right Arrow 39">
            <a:extLst>
              <a:ext uri="{FF2B5EF4-FFF2-40B4-BE49-F238E27FC236}">
                <a16:creationId xmlns:a16="http://schemas.microsoft.com/office/drawing/2014/main" id="{CF42B00A-CA44-4DCB-9FB1-4AD36B2B08E3}"/>
              </a:ext>
            </a:extLst>
          </p:cNvPr>
          <p:cNvSpPr/>
          <p:nvPr/>
        </p:nvSpPr>
        <p:spPr bwMode="auto">
          <a:xfrm rot="17474184">
            <a:off x="2704551" y="3354134"/>
            <a:ext cx="517452" cy="2468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sp>
        <p:nvSpPr>
          <p:cNvPr id="34" name="TextBox 33">
            <a:extLst>
              <a:ext uri="{FF2B5EF4-FFF2-40B4-BE49-F238E27FC236}">
                <a16:creationId xmlns:a16="http://schemas.microsoft.com/office/drawing/2014/main" id="{BBA44F0D-9B31-4C07-9EA4-E431004D4CE3}"/>
              </a:ext>
            </a:extLst>
          </p:cNvPr>
          <p:cNvSpPr txBox="1"/>
          <p:nvPr/>
        </p:nvSpPr>
        <p:spPr>
          <a:xfrm>
            <a:off x="1794198" y="586050"/>
            <a:ext cx="2436977"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http://contoso-dev.azurewebsites.net</a:t>
            </a:r>
          </a:p>
        </p:txBody>
      </p:sp>
      <p:sp>
        <p:nvSpPr>
          <p:cNvPr id="35" name="TextBox 34">
            <a:extLst>
              <a:ext uri="{FF2B5EF4-FFF2-40B4-BE49-F238E27FC236}">
                <a16:creationId xmlns:a16="http://schemas.microsoft.com/office/drawing/2014/main" id="{FAC3912E-0406-417A-94DF-5AAE03F5CDFB}"/>
              </a:ext>
            </a:extLst>
          </p:cNvPr>
          <p:cNvSpPr txBox="1"/>
          <p:nvPr/>
        </p:nvSpPr>
        <p:spPr>
          <a:xfrm>
            <a:off x="7555101" y="603607"/>
            <a:ext cx="1684482"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http://www.contoso.com</a:t>
            </a:r>
          </a:p>
        </p:txBody>
      </p:sp>
      <p:sp>
        <p:nvSpPr>
          <p:cNvPr id="36" name="TextBox 35">
            <a:extLst>
              <a:ext uri="{FF2B5EF4-FFF2-40B4-BE49-F238E27FC236}">
                <a16:creationId xmlns:a16="http://schemas.microsoft.com/office/drawing/2014/main" id="{B5A0D85C-6509-45F5-918F-652880DDE739}"/>
              </a:ext>
            </a:extLst>
          </p:cNvPr>
          <p:cNvSpPr txBox="1"/>
          <p:nvPr/>
        </p:nvSpPr>
        <p:spPr>
          <a:xfrm>
            <a:off x="4648200" y="590550"/>
            <a:ext cx="2489877"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http://contoso-staging.azurewebsites.net</a:t>
            </a:r>
          </a:p>
        </p:txBody>
      </p:sp>
      <p:sp>
        <p:nvSpPr>
          <p:cNvPr id="37" name="Right Arrow 44">
            <a:extLst>
              <a:ext uri="{FF2B5EF4-FFF2-40B4-BE49-F238E27FC236}">
                <a16:creationId xmlns:a16="http://schemas.microsoft.com/office/drawing/2014/main" id="{1C435D4E-9502-4C89-93AD-AECC5B9507BC}"/>
              </a:ext>
            </a:extLst>
          </p:cNvPr>
          <p:cNvSpPr/>
          <p:nvPr/>
        </p:nvSpPr>
        <p:spPr bwMode="auto">
          <a:xfrm>
            <a:off x="6194466" y="2249502"/>
            <a:ext cx="1880713" cy="2468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pic>
        <p:nvPicPr>
          <p:cNvPr id="38" name="Picture 37">
            <a:extLst>
              <a:ext uri="{FF2B5EF4-FFF2-40B4-BE49-F238E27FC236}">
                <a16:creationId xmlns:a16="http://schemas.microsoft.com/office/drawing/2014/main" id="{70D2A530-8FD1-409B-80B3-9F5EA14C777A}"/>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00757" y="1891668"/>
            <a:ext cx="954345" cy="954345"/>
          </a:xfrm>
          <a:prstGeom prst="rect">
            <a:avLst/>
          </a:prstGeom>
          <a:solidFill>
            <a:schemeClr val="bg1"/>
          </a:solidFill>
        </p:spPr>
      </p:pic>
    </p:spTree>
    <p:extLst>
      <p:ext uri="{BB962C8B-B14F-4D97-AF65-F5344CB8AC3E}">
        <p14:creationId xmlns:p14="http://schemas.microsoft.com/office/powerpoint/2010/main" val="1574866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par>
                                <p:cTn id="91" presetID="10"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500"/>
                                        <p:tgtEl>
                                          <p:spTgt spid="1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0" presetClass="entr" presetSubtype="0"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7" grpId="0" animBg="1"/>
      <p:bldP spid="18" grpId="0"/>
      <p:bldP spid="22" grpId="0" animBg="1"/>
      <p:bldP spid="23" grpId="0"/>
      <p:bldP spid="24" grpId="0" animBg="1"/>
      <p:bldP spid="25" grpId="0" animBg="1"/>
      <p:bldP spid="26" grpId="0" animBg="1"/>
      <p:bldP spid="27" grpId="0" animBg="1"/>
      <p:bldP spid="28" grpId="0" animBg="1"/>
      <p:bldP spid="29" grpId="0" animBg="1"/>
      <p:bldP spid="31" grpId="0" animBg="1"/>
      <p:bldP spid="33" grpId="0" animBg="1"/>
      <p:bldP spid="34" grpId="0"/>
      <p:bldP spid="35" grpId="0"/>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DB8F5-CBF0-4DC7-AAA3-445BD2432E78}"/>
              </a:ext>
            </a:extLst>
          </p:cNvPr>
          <p:cNvSpPr>
            <a:spLocks noGrp="1"/>
          </p:cNvSpPr>
          <p:nvPr>
            <p:ph type="title"/>
          </p:nvPr>
        </p:nvSpPr>
        <p:spPr/>
        <p:txBody>
          <a:bodyPr/>
          <a:lstStyle/>
          <a:p>
            <a:r>
              <a:rPr lang="en-US" dirty="0">
                <a:gradFill flip="none" rotWithShape="1">
                  <a:gsLst>
                    <a:gs pos="0">
                      <a:srgbClr val="595959"/>
                    </a:gs>
                    <a:gs pos="86000">
                      <a:srgbClr val="595959"/>
                    </a:gs>
                  </a:gsLst>
                  <a:lin ang="5400000" scaled="0"/>
                  <a:tileRect/>
                </a:gradFill>
              </a:rPr>
              <a:t>Update web apps with Minimal Downtime</a:t>
            </a:r>
            <a:endParaRPr lang="en-US" dirty="0"/>
          </a:p>
        </p:txBody>
      </p:sp>
      <p:pic>
        <p:nvPicPr>
          <p:cNvPr id="4" name="Picture 3">
            <a:extLst>
              <a:ext uri="{FF2B5EF4-FFF2-40B4-BE49-F238E27FC236}">
                <a16:creationId xmlns:a16="http://schemas.microsoft.com/office/drawing/2014/main" id="{E4A042BB-34CD-46FB-A08F-1B3FB52D9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262" y="2021243"/>
            <a:ext cx="573705" cy="573705"/>
          </a:xfrm>
          <a:prstGeom prst="rect">
            <a:avLst/>
          </a:prstGeom>
        </p:spPr>
      </p:pic>
      <p:pic>
        <p:nvPicPr>
          <p:cNvPr id="5" name="Picture 4">
            <a:extLst>
              <a:ext uri="{FF2B5EF4-FFF2-40B4-BE49-F238E27FC236}">
                <a16:creationId xmlns:a16="http://schemas.microsoft.com/office/drawing/2014/main" id="{A8EB0303-E17D-44A1-BF9C-415129851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262" y="2710598"/>
            <a:ext cx="573705" cy="573705"/>
          </a:xfrm>
          <a:prstGeom prst="rect">
            <a:avLst/>
          </a:prstGeom>
        </p:spPr>
      </p:pic>
      <p:pic>
        <p:nvPicPr>
          <p:cNvPr id="6" name="Picture 5">
            <a:extLst>
              <a:ext uri="{FF2B5EF4-FFF2-40B4-BE49-F238E27FC236}">
                <a16:creationId xmlns:a16="http://schemas.microsoft.com/office/drawing/2014/main" id="{C70AF6C1-1F4C-4D60-A4F8-88F0FB985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9343" y="3365088"/>
            <a:ext cx="439543" cy="439543"/>
          </a:xfrm>
          <a:prstGeom prst="rect">
            <a:avLst/>
          </a:prstGeom>
        </p:spPr>
      </p:pic>
      <p:sp>
        <p:nvSpPr>
          <p:cNvPr id="7" name="Rectangle 6">
            <a:extLst>
              <a:ext uri="{FF2B5EF4-FFF2-40B4-BE49-F238E27FC236}">
                <a16:creationId xmlns:a16="http://schemas.microsoft.com/office/drawing/2014/main" id="{1A17C7FE-4226-433F-836E-68B42EC2A8F1}"/>
              </a:ext>
            </a:extLst>
          </p:cNvPr>
          <p:cNvSpPr/>
          <p:nvPr/>
        </p:nvSpPr>
        <p:spPr bwMode="auto">
          <a:xfrm>
            <a:off x="4084171" y="1817913"/>
            <a:ext cx="768353" cy="2263164"/>
          </a:xfrm>
          <a:prstGeom prst="rect">
            <a:avLst/>
          </a:prstGeom>
          <a:no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9" rIns="0" bIns="34289" numCol="1" rtlCol="0" anchor="ctr" anchorCtr="0" compatLnSpc="1">
            <a:prstTxWarp prst="textNoShape">
              <a:avLst/>
            </a:prstTxWarp>
          </a:bodyPr>
          <a:lstStyle/>
          <a:p>
            <a:pPr algn="ctr" defTabSz="685585"/>
            <a:endParaRPr lang="en-US" sz="1471">
              <a:gradFill>
                <a:gsLst>
                  <a:gs pos="0">
                    <a:srgbClr val="FFFFFF"/>
                  </a:gs>
                  <a:gs pos="100000">
                    <a:srgbClr val="FFFFFF"/>
                  </a:gs>
                </a:gsLst>
                <a:lin ang="5400000" scaled="0"/>
              </a:gradFill>
            </a:endParaRPr>
          </a:p>
        </p:txBody>
      </p:sp>
      <p:sp>
        <p:nvSpPr>
          <p:cNvPr id="8" name="TextBox 7">
            <a:extLst>
              <a:ext uri="{FF2B5EF4-FFF2-40B4-BE49-F238E27FC236}">
                <a16:creationId xmlns:a16="http://schemas.microsoft.com/office/drawing/2014/main" id="{1CAF0BCE-2E79-4B3F-81A4-60F417F8D0F9}"/>
              </a:ext>
            </a:extLst>
          </p:cNvPr>
          <p:cNvSpPr txBox="1"/>
          <p:nvPr/>
        </p:nvSpPr>
        <p:spPr>
          <a:xfrm>
            <a:off x="4084171" y="3751824"/>
            <a:ext cx="851432" cy="329323"/>
          </a:xfrm>
          <a:prstGeom prst="rect">
            <a:avLst/>
          </a:prstGeom>
          <a:noFill/>
        </p:spPr>
        <p:txBody>
          <a:bodyPr wrap="square" lIns="134462" tIns="107570" rIns="134462" bIns="107570" rtlCol="0">
            <a:spAutoFit/>
          </a:bodyPr>
          <a:lstStyle/>
          <a:p>
            <a:pPr defTabSz="685784">
              <a:lnSpc>
                <a:spcPct val="90000"/>
              </a:lnSpc>
              <a:spcAft>
                <a:spcPts val="441"/>
              </a:spcAft>
            </a:pPr>
            <a:r>
              <a:rPr lang="en-US" sz="809" b="1" dirty="0">
                <a:gradFill>
                  <a:gsLst>
                    <a:gs pos="2917">
                      <a:srgbClr val="505050"/>
                    </a:gs>
                    <a:gs pos="30000">
                      <a:srgbClr val="505050"/>
                    </a:gs>
                  </a:gsLst>
                  <a:lin ang="5400000" scaled="0"/>
                </a:gradFill>
              </a:rPr>
              <a:t>Production</a:t>
            </a:r>
          </a:p>
        </p:txBody>
      </p:sp>
      <p:pic>
        <p:nvPicPr>
          <p:cNvPr id="9" name="Picture 8">
            <a:extLst>
              <a:ext uri="{FF2B5EF4-FFF2-40B4-BE49-F238E27FC236}">
                <a16:creationId xmlns:a16="http://schemas.microsoft.com/office/drawing/2014/main" id="{33076E09-C752-4366-AEF8-5375F5323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772" y="1979222"/>
            <a:ext cx="573705" cy="573705"/>
          </a:xfrm>
          <a:prstGeom prst="rect">
            <a:avLst/>
          </a:prstGeom>
        </p:spPr>
      </p:pic>
      <p:pic>
        <p:nvPicPr>
          <p:cNvPr id="10" name="Picture 9">
            <a:extLst>
              <a:ext uri="{FF2B5EF4-FFF2-40B4-BE49-F238E27FC236}">
                <a16:creationId xmlns:a16="http://schemas.microsoft.com/office/drawing/2014/main" id="{7BF008E6-3681-4BF5-A7C5-E1EC69FAD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772" y="2668577"/>
            <a:ext cx="573705" cy="573705"/>
          </a:xfrm>
          <a:prstGeom prst="rect">
            <a:avLst/>
          </a:prstGeom>
        </p:spPr>
      </p:pic>
      <p:pic>
        <p:nvPicPr>
          <p:cNvPr id="11" name="Picture 10">
            <a:extLst>
              <a:ext uri="{FF2B5EF4-FFF2-40B4-BE49-F238E27FC236}">
                <a16:creationId xmlns:a16="http://schemas.microsoft.com/office/drawing/2014/main" id="{4C611BF9-8149-4D57-8A77-F4A431175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854" y="3323067"/>
            <a:ext cx="439543" cy="439543"/>
          </a:xfrm>
          <a:prstGeom prst="rect">
            <a:avLst/>
          </a:prstGeom>
        </p:spPr>
      </p:pic>
      <p:sp>
        <p:nvSpPr>
          <p:cNvPr id="12" name="Rectangle 11">
            <a:extLst>
              <a:ext uri="{FF2B5EF4-FFF2-40B4-BE49-F238E27FC236}">
                <a16:creationId xmlns:a16="http://schemas.microsoft.com/office/drawing/2014/main" id="{8C630934-0EC7-47DB-BDA6-58C22DE0C835}"/>
              </a:ext>
            </a:extLst>
          </p:cNvPr>
          <p:cNvSpPr/>
          <p:nvPr/>
        </p:nvSpPr>
        <p:spPr bwMode="auto">
          <a:xfrm>
            <a:off x="1345826" y="1775890"/>
            <a:ext cx="768353" cy="2263164"/>
          </a:xfrm>
          <a:prstGeom prst="rect">
            <a:avLst/>
          </a:prstGeom>
          <a:no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9" rIns="0" bIns="34289" numCol="1" rtlCol="0" anchor="ctr" anchorCtr="0" compatLnSpc="1">
            <a:prstTxWarp prst="textNoShape">
              <a:avLst/>
            </a:prstTxWarp>
          </a:bodyPr>
          <a:lstStyle/>
          <a:p>
            <a:pPr algn="ctr" defTabSz="685585"/>
            <a:endParaRPr lang="en-US" sz="1471">
              <a:gradFill>
                <a:gsLst>
                  <a:gs pos="0">
                    <a:srgbClr val="FFFFFF"/>
                  </a:gs>
                  <a:gs pos="100000">
                    <a:srgbClr val="FFFFFF"/>
                  </a:gs>
                </a:gsLst>
                <a:lin ang="5400000" scaled="0"/>
              </a:gradFill>
            </a:endParaRPr>
          </a:p>
        </p:txBody>
      </p:sp>
      <p:sp>
        <p:nvSpPr>
          <p:cNvPr id="13" name="TextBox 12">
            <a:extLst>
              <a:ext uri="{FF2B5EF4-FFF2-40B4-BE49-F238E27FC236}">
                <a16:creationId xmlns:a16="http://schemas.microsoft.com/office/drawing/2014/main" id="{65076896-5849-493F-B56E-740D4B8DD7AE}"/>
              </a:ext>
            </a:extLst>
          </p:cNvPr>
          <p:cNvSpPr txBox="1"/>
          <p:nvPr/>
        </p:nvSpPr>
        <p:spPr>
          <a:xfrm>
            <a:off x="1321599" y="3732111"/>
            <a:ext cx="851432"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Staging</a:t>
            </a:r>
          </a:p>
        </p:txBody>
      </p:sp>
      <p:sp>
        <p:nvSpPr>
          <p:cNvPr id="14" name="TextBox 13">
            <a:extLst>
              <a:ext uri="{FF2B5EF4-FFF2-40B4-BE49-F238E27FC236}">
                <a16:creationId xmlns:a16="http://schemas.microsoft.com/office/drawing/2014/main" id="{2229E7AA-B126-44B3-ABC9-0AE4AD299968}"/>
              </a:ext>
            </a:extLst>
          </p:cNvPr>
          <p:cNvSpPr txBox="1"/>
          <p:nvPr/>
        </p:nvSpPr>
        <p:spPr>
          <a:xfrm>
            <a:off x="2211935" y="1813311"/>
            <a:ext cx="1760345" cy="715839"/>
          </a:xfrm>
          <a:prstGeom prst="rect">
            <a:avLst/>
          </a:prstGeom>
          <a:solidFill>
            <a:schemeClr val="tx1"/>
          </a:solidFill>
        </p:spPr>
        <p:txBody>
          <a:bodyPr wrap="square" lIns="134462" tIns="107570" rIns="134462" bIns="107570" rtlCol="0">
            <a:spAutoFit/>
          </a:bodyPr>
          <a:lstStyle/>
          <a:p>
            <a:pPr algn="ctr" defTabSz="685784">
              <a:lnSpc>
                <a:spcPct val="90000"/>
              </a:lnSpc>
              <a:spcAft>
                <a:spcPts val="441"/>
              </a:spcAft>
            </a:pPr>
            <a:r>
              <a:rPr lang="en-US" sz="1200" b="1" dirty="0">
                <a:solidFill>
                  <a:srgbClr val="FFFFFF"/>
                </a:solidFill>
              </a:rPr>
              <a:t>1. Swap back to previously working code!</a:t>
            </a:r>
          </a:p>
        </p:txBody>
      </p:sp>
      <p:sp>
        <p:nvSpPr>
          <p:cNvPr id="15" name="TextBox 14">
            <a:extLst>
              <a:ext uri="{FF2B5EF4-FFF2-40B4-BE49-F238E27FC236}">
                <a16:creationId xmlns:a16="http://schemas.microsoft.com/office/drawing/2014/main" id="{B81C72EF-A281-4586-973E-A282D94B9473}"/>
              </a:ext>
            </a:extLst>
          </p:cNvPr>
          <p:cNvSpPr txBox="1"/>
          <p:nvPr/>
        </p:nvSpPr>
        <p:spPr>
          <a:xfrm>
            <a:off x="3626105" y="1458161"/>
            <a:ext cx="1684482"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http://www.contoso.com</a:t>
            </a:r>
          </a:p>
        </p:txBody>
      </p:sp>
      <p:sp>
        <p:nvSpPr>
          <p:cNvPr id="16" name="TextBox 15">
            <a:extLst>
              <a:ext uri="{FF2B5EF4-FFF2-40B4-BE49-F238E27FC236}">
                <a16:creationId xmlns:a16="http://schemas.microsoft.com/office/drawing/2014/main" id="{EACD22BA-168A-4E2F-B5D4-6EC4444D1E36}"/>
              </a:ext>
            </a:extLst>
          </p:cNvPr>
          <p:cNvSpPr txBox="1"/>
          <p:nvPr/>
        </p:nvSpPr>
        <p:spPr>
          <a:xfrm>
            <a:off x="622239" y="1485496"/>
            <a:ext cx="2489877"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gradFill>
                  <a:gsLst>
                    <a:gs pos="2917">
                      <a:srgbClr val="505050"/>
                    </a:gs>
                    <a:gs pos="30000">
                      <a:srgbClr val="505050"/>
                    </a:gs>
                  </a:gsLst>
                  <a:lin ang="5400000" scaled="0"/>
                </a:gradFill>
              </a:rPr>
              <a:t>http://contoso-staging.azureweb apps.net</a:t>
            </a:r>
          </a:p>
        </p:txBody>
      </p:sp>
      <p:sp>
        <p:nvSpPr>
          <p:cNvPr id="17" name="Right Arrow 44">
            <a:extLst>
              <a:ext uri="{FF2B5EF4-FFF2-40B4-BE49-F238E27FC236}">
                <a16:creationId xmlns:a16="http://schemas.microsoft.com/office/drawing/2014/main" id="{E270DCB6-93BC-4450-B8D6-822D8F61E2E5}"/>
              </a:ext>
            </a:extLst>
          </p:cNvPr>
          <p:cNvSpPr/>
          <p:nvPr/>
        </p:nvSpPr>
        <p:spPr bwMode="auto">
          <a:xfrm>
            <a:off x="2168505" y="3144449"/>
            <a:ext cx="1880713" cy="2468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pic>
        <p:nvPicPr>
          <p:cNvPr id="18" name="Picture 17">
            <a:extLst>
              <a:ext uri="{FF2B5EF4-FFF2-40B4-BE49-F238E27FC236}">
                <a16:creationId xmlns:a16="http://schemas.microsoft.com/office/drawing/2014/main" id="{2B6E97D6-6B3F-4209-B2EE-27137744924E}"/>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4797" y="2786615"/>
            <a:ext cx="954345" cy="954345"/>
          </a:xfrm>
          <a:prstGeom prst="rect">
            <a:avLst/>
          </a:prstGeom>
          <a:solidFill>
            <a:schemeClr val="bg1"/>
          </a:solidFill>
        </p:spPr>
      </p:pic>
      <p:pic>
        <p:nvPicPr>
          <p:cNvPr id="19" name="Picture 18">
            <a:extLst>
              <a:ext uri="{FF2B5EF4-FFF2-40B4-BE49-F238E27FC236}">
                <a16:creationId xmlns:a16="http://schemas.microsoft.com/office/drawing/2014/main" id="{05CA3798-07FE-4849-AD90-ED5589FFD4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0853" y="2201479"/>
            <a:ext cx="585135" cy="585135"/>
          </a:xfrm>
          <a:prstGeom prst="rect">
            <a:avLst/>
          </a:prstGeom>
        </p:spPr>
      </p:pic>
      <p:sp>
        <p:nvSpPr>
          <p:cNvPr id="20" name="Right Arrow 46">
            <a:extLst>
              <a:ext uri="{FF2B5EF4-FFF2-40B4-BE49-F238E27FC236}">
                <a16:creationId xmlns:a16="http://schemas.microsoft.com/office/drawing/2014/main" id="{4D1B7326-5B66-490F-A0D9-309FA414FF84}"/>
              </a:ext>
            </a:extLst>
          </p:cNvPr>
          <p:cNvSpPr/>
          <p:nvPr/>
        </p:nvSpPr>
        <p:spPr bwMode="auto">
          <a:xfrm>
            <a:off x="4992008" y="2775708"/>
            <a:ext cx="517452" cy="246845"/>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pic>
        <p:nvPicPr>
          <p:cNvPr id="21" name="Picture 20">
            <a:extLst>
              <a:ext uri="{FF2B5EF4-FFF2-40B4-BE49-F238E27FC236}">
                <a16:creationId xmlns:a16="http://schemas.microsoft.com/office/drawing/2014/main" id="{870947C2-1FE0-4BAD-B75F-D7C46AA2E4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0280" y="3365087"/>
            <a:ext cx="585135" cy="585135"/>
          </a:xfrm>
          <a:prstGeom prst="rect">
            <a:avLst/>
          </a:prstGeom>
        </p:spPr>
      </p:pic>
      <p:pic>
        <p:nvPicPr>
          <p:cNvPr id="22" name="Picture 21">
            <a:extLst>
              <a:ext uri="{FF2B5EF4-FFF2-40B4-BE49-F238E27FC236}">
                <a16:creationId xmlns:a16="http://schemas.microsoft.com/office/drawing/2014/main" id="{29F15432-ACDC-4807-A45C-3EDA533D3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9183" y="2768737"/>
            <a:ext cx="585135" cy="585135"/>
          </a:xfrm>
          <a:prstGeom prst="rect">
            <a:avLst/>
          </a:prstGeom>
        </p:spPr>
      </p:pic>
      <p:sp>
        <p:nvSpPr>
          <p:cNvPr id="23" name="TextBox 22">
            <a:extLst>
              <a:ext uri="{FF2B5EF4-FFF2-40B4-BE49-F238E27FC236}">
                <a16:creationId xmlns:a16="http://schemas.microsoft.com/office/drawing/2014/main" id="{3981B63D-7EAD-49B0-89BC-68A58FD6D7A7}"/>
              </a:ext>
            </a:extLst>
          </p:cNvPr>
          <p:cNvSpPr txBox="1"/>
          <p:nvPr/>
        </p:nvSpPr>
        <p:spPr>
          <a:xfrm>
            <a:off x="4821387" y="2539240"/>
            <a:ext cx="800603" cy="329323"/>
          </a:xfrm>
          <a:prstGeom prst="rect">
            <a:avLst/>
          </a:prstGeom>
          <a:noFill/>
        </p:spPr>
        <p:txBody>
          <a:bodyPr wrap="square" lIns="134462" tIns="107570" rIns="134462" bIns="107570" rtlCol="0">
            <a:spAutoFit/>
          </a:bodyPr>
          <a:lstStyle/>
          <a:p>
            <a:pPr algn="ctr" defTabSz="685784">
              <a:lnSpc>
                <a:spcPct val="90000"/>
              </a:lnSpc>
              <a:spcAft>
                <a:spcPts val="441"/>
              </a:spcAft>
            </a:pPr>
            <a:r>
              <a:rPr lang="en-US" sz="809" b="1" dirty="0">
                <a:solidFill>
                  <a:srgbClr val="FF0000"/>
                </a:solidFill>
              </a:rPr>
              <a:t>HTTP 500</a:t>
            </a:r>
          </a:p>
        </p:txBody>
      </p:sp>
      <p:sp>
        <p:nvSpPr>
          <p:cNvPr id="24" name="Right Arrow 50">
            <a:extLst>
              <a:ext uri="{FF2B5EF4-FFF2-40B4-BE49-F238E27FC236}">
                <a16:creationId xmlns:a16="http://schemas.microsoft.com/office/drawing/2014/main" id="{0FC35D3B-726A-4E02-8FA9-FA9EA6E997A5}"/>
              </a:ext>
            </a:extLst>
          </p:cNvPr>
          <p:cNvSpPr/>
          <p:nvPr/>
        </p:nvSpPr>
        <p:spPr bwMode="auto">
          <a:xfrm rot="10800000">
            <a:off x="4969921" y="3180936"/>
            <a:ext cx="517452" cy="2468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43"/>
            <a:endParaRPr lang="en-US" sz="1650" dirty="0">
              <a:gradFill>
                <a:gsLst>
                  <a:gs pos="0">
                    <a:srgbClr val="FFFFFF"/>
                  </a:gs>
                  <a:gs pos="100000">
                    <a:srgbClr val="FFFFFF"/>
                  </a:gs>
                </a:gsLst>
                <a:lin ang="5400000" scaled="0"/>
              </a:gradFill>
            </a:endParaRPr>
          </a:p>
        </p:txBody>
      </p:sp>
      <p:sp>
        <p:nvSpPr>
          <p:cNvPr id="25" name="TextBox 24">
            <a:extLst>
              <a:ext uri="{FF2B5EF4-FFF2-40B4-BE49-F238E27FC236}">
                <a16:creationId xmlns:a16="http://schemas.microsoft.com/office/drawing/2014/main" id="{28AC3925-64BD-4510-9DE7-EFF260355E90}"/>
              </a:ext>
            </a:extLst>
          </p:cNvPr>
          <p:cNvSpPr txBox="1"/>
          <p:nvPr/>
        </p:nvSpPr>
        <p:spPr>
          <a:xfrm>
            <a:off x="4844532" y="2914306"/>
            <a:ext cx="987471" cy="329323"/>
          </a:xfrm>
          <a:prstGeom prst="rect">
            <a:avLst/>
          </a:prstGeom>
          <a:noFill/>
        </p:spPr>
        <p:txBody>
          <a:bodyPr wrap="square" lIns="134462" tIns="107570" rIns="134462" bIns="107570" rtlCol="0">
            <a:spAutoFit/>
          </a:bodyPr>
          <a:lstStyle/>
          <a:p>
            <a:pPr defTabSz="685784">
              <a:lnSpc>
                <a:spcPct val="90000"/>
              </a:lnSpc>
              <a:spcAft>
                <a:spcPts val="441"/>
              </a:spcAft>
            </a:pPr>
            <a:r>
              <a:rPr lang="en-US" sz="809" b="1" dirty="0">
                <a:gradFill>
                  <a:gsLst>
                    <a:gs pos="2917">
                      <a:srgbClr val="505050"/>
                    </a:gs>
                    <a:gs pos="30000">
                      <a:srgbClr val="505050"/>
                    </a:gs>
                  </a:gsLst>
                  <a:lin ang="5400000" scaled="0"/>
                </a:gradFill>
              </a:rPr>
              <a:t>Page Request</a:t>
            </a:r>
          </a:p>
        </p:txBody>
      </p:sp>
      <p:sp>
        <p:nvSpPr>
          <p:cNvPr id="26" name="TextBox 25">
            <a:extLst>
              <a:ext uri="{FF2B5EF4-FFF2-40B4-BE49-F238E27FC236}">
                <a16:creationId xmlns:a16="http://schemas.microsoft.com/office/drawing/2014/main" id="{39EFFF20-37D1-46E2-9122-FC143B42D266}"/>
              </a:ext>
            </a:extLst>
          </p:cNvPr>
          <p:cNvSpPr txBox="1"/>
          <p:nvPr/>
        </p:nvSpPr>
        <p:spPr>
          <a:xfrm>
            <a:off x="6328779" y="2374580"/>
            <a:ext cx="987471" cy="329323"/>
          </a:xfrm>
          <a:prstGeom prst="rect">
            <a:avLst/>
          </a:prstGeom>
          <a:noFill/>
        </p:spPr>
        <p:txBody>
          <a:bodyPr wrap="square" lIns="134462" tIns="107570" rIns="134462" bIns="107570" rtlCol="0">
            <a:spAutoFit/>
          </a:bodyPr>
          <a:lstStyle/>
          <a:p>
            <a:pPr defTabSz="685784">
              <a:lnSpc>
                <a:spcPct val="90000"/>
              </a:lnSpc>
              <a:spcAft>
                <a:spcPts val="441"/>
              </a:spcAft>
            </a:pPr>
            <a:r>
              <a:rPr lang="en-US" sz="809" b="1" dirty="0">
                <a:gradFill>
                  <a:gsLst>
                    <a:gs pos="2917">
                      <a:srgbClr val="505050"/>
                    </a:gs>
                    <a:gs pos="30000">
                      <a:srgbClr val="505050"/>
                    </a:gs>
                  </a:gsLst>
                  <a:lin ang="5400000" scaled="0"/>
                </a:gradFill>
              </a:rPr>
              <a:t>Users</a:t>
            </a:r>
          </a:p>
        </p:txBody>
      </p:sp>
    </p:spTree>
    <p:extLst>
      <p:ext uri="{BB962C8B-B14F-4D97-AF65-F5344CB8AC3E}">
        <p14:creationId xmlns:p14="http://schemas.microsoft.com/office/powerpoint/2010/main" val="1873132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6" grpId="0"/>
      <p:bldP spid="17" grpId="0" animBg="1"/>
      <p:bldP spid="20" grpId="0" animBg="1"/>
      <p:bldP spid="20" grpId="1" animBg="1"/>
      <p:bldP spid="23" grpId="0"/>
      <p:bldP spid="23" grpId="1"/>
      <p:bldP spid="24" grpId="0" animBg="1"/>
      <p:bldP spid="24" grpId="1" animBg="1"/>
      <p:bldP spid="25" grpId="0"/>
      <p:bldP spid="2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2F082-FA62-4C8E-8F82-863CC1FA9744}"/>
              </a:ext>
            </a:extLst>
          </p:cNvPr>
          <p:cNvSpPr>
            <a:spLocks noGrp="1"/>
          </p:cNvSpPr>
          <p:nvPr>
            <p:ph type="title"/>
          </p:nvPr>
        </p:nvSpPr>
        <p:spPr/>
        <p:txBody>
          <a:bodyPr/>
          <a:lstStyle/>
          <a:p>
            <a:r>
              <a:rPr lang="en-US" dirty="0"/>
              <a:t>Demo Azure App Services</a:t>
            </a:r>
          </a:p>
        </p:txBody>
      </p:sp>
    </p:spTree>
    <p:extLst>
      <p:ext uri="{BB962C8B-B14F-4D97-AF65-F5344CB8AC3E}">
        <p14:creationId xmlns:p14="http://schemas.microsoft.com/office/powerpoint/2010/main" val="20075459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A7ADEB-B3E7-46C3-9946-E490D74C438D}"/>
              </a:ext>
            </a:extLst>
          </p:cNvPr>
          <p:cNvSpPr>
            <a:spLocks noGrp="1"/>
          </p:cNvSpPr>
          <p:nvPr>
            <p:ph type="body" idx="1"/>
          </p:nvPr>
        </p:nvSpPr>
        <p:spPr/>
        <p:txBody>
          <a:bodyPr/>
          <a:lstStyle/>
          <a:p>
            <a:r>
              <a:rPr lang="en-US" sz="3600" dirty="0"/>
              <a:t>Infrastructure as Code using Azure DevOps Release Pipelines</a:t>
            </a:r>
          </a:p>
        </p:txBody>
      </p:sp>
    </p:spTree>
    <p:extLst>
      <p:ext uri="{BB962C8B-B14F-4D97-AF65-F5344CB8AC3E}">
        <p14:creationId xmlns:p14="http://schemas.microsoft.com/office/powerpoint/2010/main" val="36252509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ARM Templates, Infrastructure as Code (IAC)</a:t>
            </a:r>
          </a:p>
        </p:txBody>
      </p:sp>
      <p:sp>
        <p:nvSpPr>
          <p:cNvPr id="2" name="Text Placeholder 1"/>
          <p:cNvSpPr>
            <a:spLocks noGrp="1"/>
          </p:cNvSpPr>
          <p:nvPr>
            <p:ph type="body" sz="quarter" idx="4294967295"/>
          </p:nvPr>
        </p:nvSpPr>
        <p:spPr>
          <a:xfrm>
            <a:off x="128945" y="1107281"/>
            <a:ext cx="3187730" cy="2928938"/>
          </a:xfrm>
        </p:spPr>
        <p:txBody>
          <a:bodyPr>
            <a:normAutofit fontScale="92500"/>
          </a:bodyPr>
          <a:lstStyle/>
          <a:p>
            <a:r>
              <a:rPr lang="en-US" sz="2700" b="0" dirty="0"/>
              <a:t>Used by Admins to provision an Azure Infrastructure using a Programing Language</a:t>
            </a:r>
          </a:p>
          <a:p>
            <a:r>
              <a:rPr lang="en-US" sz="2700" b="0" dirty="0"/>
              <a:t>The Code tells Azure “What to Build”</a:t>
            </a:r>
          </a:p>
          <a:p>
            <a:endParaRPr lang="en-US" b="0" dirty="0"/>
          </a:p>
        </p:txBody>
      </p:sp>
      <p:pic>
        <p:nvPicPr>
          <p:cNvPr id="5" name="Picture 4"/>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759829" y="1928691"/>
            <a:ext cx="983726" cy="983726"/>
          </a:xfrm>
          <a:prstGeom prst="rect">
            <a:avLst/>
          </a:prstGeom>
        </p:spPr>
      </p:pic>
      <p:grpSp>
        <p:nvGrpSpPr>
          <p:cNvPr id="6" name="Group 5"/>
          <p:cNvGrpSpPr/>
          <p:nvPr/>
        </p:nvGrpSpPr>
        <p:grpSpPr>
          <a:xfrm>
            <a:off x="4674398" y="886113"/>
            <a:ext cx="3943505" cy="3755921"/>
            <a:chOff x="6451564" y="1116756"/>
            <a:chExt cx="5363440" cy="5108313"/>
          </a:xfrm>
        </p:grpSpPr>
        <p:pic>
          <p:nvPicPr>
            <p:cNvPr id="7" name="Picture 6"/>
            <p:cNvPicPr>
              <a:picLocks noChangeAspect="1"/>
            </p:cNvPicPr>
            <p:nvPr/>
          </p:nvPicPr>
          <p:blipFill>
            <a:blip r:embed="rId3"/>
            <a:stretch>
              <a:fillRect/>
            </a:stretch>
          </p:blipFill>
          <p:spPr>
            <a:xfrm>
              <a:off x="8462674" y="1116756"/>
              <a:ext cx="3352330" cy="5108313"/>
            </a:xfrm>
            <a:prstGeom prst="rect">
              <a:avLst/>
            </a:prstGeom>
          </p:spPr>
        </p:pic>
        <p:grpSp>
          <p:nvGrpSpPr>
            <p:cNvPr id="8" name="Group 7"/>
            <p:cNvGrpSpPr/>
            <p:nvPr/>
          </p:nvGrpSpPr>
          <p:grpSpPr>
            <a:xfrm>
              <a:off x="6451564" y="1648236"/>
              <a:ext cx="2944253" cy="3286776"/>
              <a:chOff x="6451564" y="1648236"/>
              <a:chExt cx="2944253" cy="3286776"/>
            </a:xfrm>
          </p:grpSpPr>
          <p:cxnSp>
            <p:nvCxnSpPr>
              <p:cNvPr id="9" name="Straight Arrow Connector 8"/>
              <p:cNvCxnSpPr>
                <a:stCxn id="5" idx="3"/>
              </p:cNvCxnSpPr>
              <p:nvPr/>
            </p:nvCxnSpPr>
            <p:spPr>
              <a:xfrm>
                <a:off x="6451564" y="3291624"/>
                <a:ext cx="200451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5" idx="3"/>
              </p:cNvCxnSpPr>
              <p:nvPr/>
            </p:nvCxnSpPr>
            <p:spPr>
              <a:xfrm flipV="1">
                <a:off x="6451564" y="1648236"/>
                <a:ext cx="2944253" cy="16433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5" idx="3"/>
              </p:cNvCxnSpPr>
              <p:nvPr/>
            </p:nvCxnSpPr>
            <p:spPr>
              <a:xfrm>
                <a:off x="6451564" y="3291624"/>
                <a:ext cx="2944253" cy="16433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6451564" y="2880657"/>
                <a:ext cx="2262295" cy="3903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6497644" y="3320248"/>
                <a:ext cx="2295452" cy="4109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989567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31577" y="1812908"/>
            <a:ext cx="2465423" cy="2164994"/>
          </a:xfrm>
          <a:prstGeom prst="rect">
            <a:avLst/>
          </a:prstGeom>
        </p:spPr>
      </p:pic>
      <p:sp>
        <p:nvSpPr>
          <p:cNvPr id="4" name="Title 3"/>
          <p:cNvSpPr>
            <a:spLocks noGrp="1"/>
          </p:cNvSpPr>
          <p:nvPr>
            <p:ph type="title"/>
          </p:nvPr>
        </p:nvSpPr>
        <p:spPr/>
        <p:txBody>
          <a:bodyPr>
            <a:normAutofit/>
          </a:bodyPr>
          <a:lstStyle/>
          <a:p>
            <a:pPr algn="l"/>
            <a:r>
              <a:rPr lang="en-US" dirty="0"/>
              <a:t>Visual Studio Code</a:t>
            </a:r>
          </a:p>
        </p:txBody>
      </p:sp>
      <p:sp>
        <p:nvSpPr>
          <p:cNvPr id="2" name="Text Placeholder 1"/>
          <p:cNvSpPr>
            <a:spLocks noGrp="1"/>
          </p:cNvSpPr>
          <p:nvPr>
            <p:ph type="body" sz="quarter" idx="4294967295"/>
          </p:nvPr>
        </p:nvSpPr>
        <p:spPr>
          <a:xfrm>
            <a:off x="152400" y="971550"/>
            <a:ext cx="5089380" cy="3587958"/>
          </a:xfrm>
        </p:spPr>
        <p:txBody>
          <a:bodyPr>
            <a:normAutofit fontScale="85000" lnSpcReduction="10000"/>
          </a:bodyPr>
          <a:lstStyle/>
          <a:p>
            <a:r>
              <a:rPr lang="en-US" sz="2325" dirty="0"/>
              <a:t>Work with ARM Templates using the Azure Resources Manager Tools with IntelliSense</a:t>
            </a:r>
          </a:p>
          <a:p>
            <a:pPr lvl="1"/>
            <a:r>
              <a:rPr lang="en-US" sz="2325" dirty="0"/>
              <a:t>Function Names</a:t>
            </a:r>
          </a:p>
          <a:p>
            <a:pPr lvl="1"/>
            <a:r>
              <a:rPr lang="en-US" sz="2325" dirty="0"/>
              <a:t>Parameter References</a:t>
            </a:r>
          </a:p>
          <a:p>
            <a:pPr lvl="1"/>
            <a:r>
              <a:rPr lang="en-US" sz="2325" dirty="0"/>
              <a:t>Properties</a:t>
            </a:r>
          </a:p>
          <a:p>
            <a:r>
              <a:rPr lang="en-US" sz="2325" dirty="0"/>
              <a:t>Provides language support for Azure Resource Manager deployment templates and template language expressions</a:t>
            </a:r>
          </a:p>
          <a:p>
            <a:r>
              <a:rPr lang="en-US" sz="2325" dirty="0"/>
              <a:t>Integrated Terminal for PowerShell or Azure CLI deployments</a:t>
            </a:r>
          </a:p>
          <a:p>
            <a:endParaRPr lang="en-US" dirty="0"/>
          </a:p>
          <a:p>
            <a:endParaRPr lang="en-US" dirty="0"/>
          </a:p>
          <a:p>
            <a:endParaRPr lang="en-US" dirty="0"/>
          </a:p>
        </p:txBody>
      </p:sp>
      <p:pic>
        <p:nvPicPr>
          <p:cNvPr id="6" name="Picture 5"/>
          <p:cNvPicPr>
            <a:picLocks noChangeAspect="1"/>
          </p:cNvPicPr>
          <p:nvPr/>
        </p:nvPicPr>
        <p:blipFill>
          <a:blip r:embed="rId3"/>
          <a:stretch>
            <a:fillRect/>
          </a:stretch>
        </p:blipFill>
        <p:spPr>
          <a:xfrm>
            <a:off x="5410200" y="742950"/>
            <a:ext cx="3108180" cy="941442"/>
          </a:xfrm>
          <a:prstGeom prst="rect">
            <a:avLst/>
          </a:prstGeom>
        </p:spPr>
      </p:pic>
      <p:pic>
        <p:nvPicPr>
          <p:cNvPr id="7" name="Picture 6"/>
          <p:cNvPicPr>
            <a:picLocks noChangeAspect="1"/>
          </p:cNvPicPr>
          <p:nvPr/>
        </p:nvPicPr>
        <p:blipFill>
          <a:blip r:embed="rId4"/>
          <a:stretch>
            <a:fillRect/>
          </a:stretch>
        </p:blipFill>
        <p:spPr>
          <a:xfrm>
            <a:off x="5410200" y="4137861"/>
            <a:ext cx="3108180" cy="666039"/>
          </a:xfrm>
          <a:prstGeom prst="rect">
            <a:avLst/>
          </a:prstGeom>
        </p:spPr>
      </p:pic>
    </p:spTree>
    <p:extLst>
      <p:ext uri="{BB962C8B-B14F-4D97-AF65-F5344CB8AC3E}">
        <p14:creationId xmlns:p14="http://schemas.microsoft.com/office/powerpoint/2010/main" val="4404844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283B-DA84-458F-8556-610764F8A8DD}"/>
              </a:ext>
            </a:extLst>
          </p:cNvPr>
          <p:cNvSpPr>
            <a:spLocks noGrp="1"/>
          </p:cNvSpPr>
          <p:nvPr>
            <p:ph type="title"/>
          </p:nvPr>
        </p:nvSpPr>
        <p:spPr/>
        <p:txBody>
          <a:bodyPr/>
          <a:lstStyle/>
          <a:p>
            <a:pPr algn="l"/>
            <a:r>
              <a:rPr lang="en-US" dirty="0"/>
              <a:t>One ARM template to rule them all…</a:t>
            </a:r>
          </a:p>
        </p:txBody>
      </p:sp>
      <p:sp>
        <p:nvSpPr>
          <p:cNvPr id="4" name="Text Placeholder 3">
            <a:extLst>
              <a:ext uri="{FF2B5EF4-FFF2-40B4-BE49-F238E27FC236}">
                <a16:creationId xmlns:a16="http://schemas.microsoft.com/office/drawing/2014/main" id="{F59E382C-1DFE-48B0-92D9-C941D00F785C}"/>
              </a:ext>
            </a:extLst>
          </p:cNvPr>
          <p:cNvSpPr>
            <a:spLocks noGrp="1"/>
          </p:cNvSpPr>
          <p:nvPr>
            <p:ph type="body" idx="1"/>
          </p:nvPr>
        </p:nvSpPr>
        <p:spPr>
          <a:xfrm>
            <a:off x="457200" y="1028700"/>
            <a:ext cx="3751012" cy="3200400"/>
          </a:xfrm>
        </p:spPr>
        <p:txBody>
          <a:bodyPr/>
          <a:lstStyle/>
          <a:p>
            <a:r>
              <a:rPr lang="en-US" b="0" dirty="0"/>
              <a:t>Used to store settings specific to an environment</a:t>
            </a:r>
          </a:p>
          <a:p>
            <a:r>
              <a:rPr lang="en-US" b="0" dirty="0"/>
              <a:t>Could be used to document different types of environments details, but identical resources</a:t>
            </a:r>
          </a:p>
          <a:p>
            <a:r>
              <a:rPr lang="en-US" b="0" dirty="0"/>
              <a:t>Use Variable Groups instead of parameters files to build environments</a:t>
            </a:r>
          </a:p>
          <a:p>
            <a:endParaRPr lang="en-US" b="0" dirty="0"/>
          </a:p>
        </p:txBody>
      </p:sp>
      <p:sp>
        <p:nvSpPr>
          <p:cNvPr id="3" name="Text Placeholder 1">
            <a:extLst>
              <a:ext uri="{FF2B5EF4-FFF2-40B4-BE49-F238E27FC236}">
                <a16:creationId xmlns:a16="http://schemas.microsoft.com/office/drawing/2014/main" id="{4E2901C9-C34D-4E1C-85F2-2D39A390D43A}"/>
              </a:ext>
            </a:extLst>
          </p:cNvPr>
          <p:cNvSpPr txBox="1">
            <a:spLocks/>
          </p:cNvSpPr>
          <p:nvPr/>
        </p:nvSpPr>
        <p:spPr>
          <a:xfrm>
            <a:off x="319081" y="1112712"/>
            <a:ext cx="3496790" cy="298727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p>
        </p:txBody>
      </p:sp>
      <p:grpSp>
        <p:nvGrpSpPr>
          <p:cNvPr id="7" name="Group 6">
            <a:extLst>
              <a:ext uri="{FF2B5EF4-FFF2-40B4-BE49-F238E27FC236}">
                <a16:creationId xmlns:a16="http://schemas.microsoft.com/office/drawing/2014/main" id="{5A1F8F1E-6CDE-4387-A589-5E88AB05F79E}"/>
              </a:ext>
            </a:extLst>
          </p:cNvPr>
          <p:cNvGrpSpPr/>
          <p:nvPr/>
        </p:nvGrpSpPr>
        <p:grpSpPr>
          <a:xfrm>
            <a:off x="6506723" y="621229"/>
            <a:ext cx="2244473" cy="488486"/>
            <a:chOff x="8675629" y="828306"/>
            <a:chExt cx="2992630" cy="651314"/>
          </a:xfrm>
        </p:grpSpPr>
        <p:pic>
          <p:nvPicPr>
            <p:cNvPr id="8" name="Picture 7">
              <a:extLst>
                <a:ext uri="{FF2B5EF4-FFF2-40B4-BE49-F238E27FC236}">
                  <a16:creationId xmlns:a16="http://schemas.microsoft.com/office/drawing/2014/main" id="{71A3AD72-16D1-4A23-9339-BD335F1C2896}"/>
                </a:ext>
              </a:extLst>
            </p:cNvPr>
            <p:cNvPicPr>
              <a:picLocks noChangeAspect="1"/>
            </p:cNvPicPr>
            <p:nvPr/>
          </p:nvPicPr>
          <p:blipFill>
            <a:blip r:embed="rId2"/>
            <a:stretch>
              <a:fillRect/>
            </a:stretch>
          </p:blipFill>
          <p:spPr>
            <a:xfrm>
              <a:off x="8675629" y="828306"/>
              <a:ext cx="651314" cy="651314"/>
            </a:xfrm>
            <a:prstGeom prst="rect">
              <a:avLst/>
            </a:prstGeom>
          </p:spPr>
        </p:pic>
        <p:sp>
          <p:nvSpPr>
            <p:cNvPr id="9" name="TextBox 8">
              <a:extLst>
                <a:ext uri="{FF2B5EF4-FFF2-40B4-BE49-F238E27FC236}">
                  <a16:creationId xmlns:a16="http://schemas.microsoft.com/office/drawing/2014/main" id="{C08499B7-F81F-4F1E-86CB-E2AC68AB71D9}"/>
                </a:ext>
              </a:extLst>
            </p:cNvPr>
            <p:cNvSpPr txBox="1"/>
            <p:nvPr/>
          </p:nvSpPr>
          <p:spPr>
            <a:xfrm>
              <a:off x="9637789" y="1011198"/>
              <a:ext cx="2030470" cy="276998"/>
            </a:xfrm>
            <a:prstGeom prst="rect">
              <a:avLst/>
            </a:prstGeom>
            <a:noFill/>
          </p:spPr>
          <p:txBody>
            <a:bodyPr wrap="none" lIns="0" tIns="0" rIns="0" bIns="0" rtlCol="0">
              <a:spAutoFit/>
            </a:bodyPr>
            <a:lstStyle/>
            <a:p>
              <a:pPr defTabSz="685800" eaLnBrk="1" fontAlgn="auto" hangingPunct="1">
                <a:lnSpc>
                  <a:spcPct val="90000"/>
                </a:lnSpc>
                <a:spcBef>
                  <a:spcPct val="20000"/>
                </a:spcBef>
                <a:spcAft>
                  <a:spcPts val="0"/>
                </a:spcAft>
                <a:buSzPct val="80000"/>
                <a:defRPr/>
              </a:pPr>
              <a:r>
                <a:rPr lang="en-US" sz="1500" kern="0" dirty="0">
                  <a:gradFill>
                    <a:gsLst>
                      <a:gs pos="0">
                        <a:srgbClr val="292929">
                          <a:lumMod val="90000"/>
                          <a:lumOff val="10000"/>
                        </a:srgbClr>
                      </a:gs>
                      <a:gs pos="86000">
                        <a:srgbClr val="292929">
                          <a:lumMod val="90000"/>
                          <a:lumOff val="10000"/>
                        </a:srgbClr>
                      </a:gs>
                    </a:gsLst>
                    <a:lin ang="5400000" scaled="0"/>
                  </a:gradFill>
                </a:rPr>
                <a:t>azure-</a:t>
              </a:r>
              <a:r>
                <a:rPr lang="en-US" sz="1500" kern="0" dirty="0" err="1">
                  <a:gradFill>
                    <a:gsLst>
                      <a:gs pos="0">
                        <a:srgbClr val="292929">
                          <a:lumMod val="90000"/>
                          <a:lumOff val="10000"/>
                        </a:srgbClr>
                      </a:gs>
                      <a:gs pos="86000">
                        <a:srgbClr val="292929">
                          <a:lumMod val="90000"/>
                          <a:lumOff val="10000"/>
                        </a:srgbClr>
                      </a:gs>
                    </a:gsLst>
                    <a:lin ang="5400000" scaled="0"/>
                  </a:gradFill>
                </a:rPr>
                <a:t>deploy.json</a:t>
              </a:r>
              <a:endParaRPr lang="en-US" sz="1500" kern="0" dirty="0">
                <a:gradFill>
                  <a:gsLst>
                    <a:gs pos="0">
                      <a:srgbClr val="292929">
                        <a:lumMod val="90000"/>
                        <a:lumOff val="10000"/>
                      </a:srgbClr>
                    </a:gs>
                    <a:gs pos="86000">
                      <a:srgbClr val="292929">
                        <a:lumMod val="90000"/>
                        <a:lumOff val="10000"/>
                      </a:srgbClr>
                    </a:gs>
                  </a:gsLst>
                  <a:lin ang="5400000" scaled="0"/>
                </a:gradFill>
              </a:endParaRPr>
            </a:p>
          </p:txBody>
        </p:sp>
      </p:grpSp>
      <p:grpSp>
        <p:nvGrpSpPr>
          <p:cNvPr id="13" name="Group 12">
            <a:extLst>
              <a:ext uri="{FF2B5EF4-FFF2-40B4-BE49-F238E27FC236}">
                <a16:creationId xmlns:a16="http://schemas.microsoft.com/office/drawing/2014/main" id="{FA982622-0E41-43C7-9352-29FE66F10DAF}"/>
              </a:ext>
            </a:extLst>
          </p:cNvPr>
          <p:cNvGrpSpPr/>
          <p:nvPr/>
        </p:nvGrpSpPr>
        <p:grpSpPr>
          <a:xfrm>
            <a:off x="7559892" y="2924644"/>
            <a:ext cx="1246222" cy="1922848"/>
            <a:chOff x="10079855" y="3899524"/>
            <a:chExt cx="1661629" cy="2563796"/>
          </a:xfrm>
        </p:grpSpPr>
        <p:pic>
          <p:nvPicPr>
            <p:cNvPr id="14" name="Picture 13">
              <a:extLst>
                <a:ext uri="{FF2B5EF4-FFF2-40B4-BE49-F238E27FC236}">
                  <a16:creationId xmlns:a16="http://schemas.microsoft.com/office/drawing/2014/main" id="{8E4C4F6D-DC39-4D2E-91D0-D82BD68813C8}"/>
                </a:ext>
              </a:extLst>
            </p:cNvPr>
            <p:cNvPicPr>
              <a:picLocks noChangeAspect="1"/>
            </p:cNvPicPr>
            <p:nvPr/>
          </p:nvPicPr>
          <p:blipFill>
            <a:blip r:embed="rId3"/>
            <a:stretch>
              <a:fillRect/>
            </a:stretch>
          </p:blipFill>
          <p:spPr>
            <a:xfrm>
              <a:off x="10568056" y="4662097"/>
              <a:ext cx="1173428" cy="1788081"/>
            </a:xfrm>
            <a:prstGeom prst="rect">
              <a:avLst/>
            </a:prstGeom>
          </p:spPr>
        </p:pic>
        <p:cxnSp>
          <p:nvCxnSpPr>
            <p:cNvPr id="15" name="Straight Arrow Connector 14">
              <a:extLst>
                <a:ext uri="{FF2B5EF4-FFF2-40B4-BE49-F238E27FC236}">
                  <a16:creationId xmlns:a16="http://schemas.microsoft.com/office/drawing/2014/main" id="{0B4B97FC-7CA8-456F-B058-C09ADB1B7AF3}"/>
                </a:ext>
              </a:extLst>
            </p:cNvPr>
            <p:cNvCxnSpPr/>
            <p:nvPr/>
          </p:nvCxnSpPr>
          <p:spPr>
            <a:xfrm>
              <a:off x="11162282" y="3899524"/>
              <a:ext cx="0" cy="657246"/>
            </a:xfrm>
            <a:prstGeom prst="straightConnector1">
              <a:avLst/>
            </a:prstGeom>
            <a:noFill/>
            <a:ln w="9525" cap="flat" cmpd="sng" algn="ctr">
              <a:solidFill>
                <a:srgbClr val="0078D7">
                  <a:shade val="95000"/>
                  <a:satMod val="105000"/>
                </a:srgbClr>
              </a:solidFill>
              <a:prstDash val="solid"/>
              <a:tailEnd type="triangle"/>
            </a:ln>
            <a:effectLst/>
          </p:spPr>
        </p:cxnSp>
        <p:sp>
          <p:nvSpPr>
            <p:cNvPr id="16" name="Rectangle 15">
              <a:extLst>
                <a:ext uri="{FF2B5EF4-FFF2-40B4-BE49-F238E27FC236}">
                  <a16:creationId xmlns:a16="http://schemas.microsoft.com/office/drawing/2014/main" id="{FC1EE011-677B-40E9-B1AC-97D2828F7437}"/>
                </a:ext>
              </a:extLst>
            </p:cNvPr>
            <p:cNvSpPr/>
            <p:nvPr/>
          </p:nvSpPr>
          <p:spPr>
            <a:xfrm rot="16200000">
              <a:off x="9876723" y="5804678"/>
              <a:ext cx="861774" cy="455509"/>
            </a:xfrm>
            <a:prstGeom prst="rect">
              <a:avLst/>
            </a:prstGeom>
            <a:solidFill>
              <a:srgbClr val="002050"/>
            </a:solidFill>
          </p:spPr>
          <p:txBody>
            <a:bodyPr wrap="none">
              <a:spAutoFit/>
            </a:bodyPr>
            <a:lstStyle/>
            <a:p>
              <a:pPr defTabSz="685800" eaLnBrk="1" fontAlgn="auto" hangingPunct="1">
                <a:lnSpc>
                  <a:spcPct val="90000"/>
                </a:lnSpc>
                <a:spcBef>
                  <a:spcPct val="20000"/>
                </a:spcBef>
                <a:spcAft>
                  <a:spcPts val="0"/>
                </a:spcAft>
                <a:buSzPct val="80000"/>
                <a:defRPr/>
              </a:pPr>
              <a:r>
                <a:rPr lang="en-US" kern="0" dirty="0">
                  <a:solidFill>
                    <a:srgbClr val="FFFFFF"/>
                  </a:solidFill>
                </a:rPr>
                <a:t>prod</a:t>
              </a:r>
            </a:p>
          </p:txBody>
        </p:sp>
      </p:grpSp>
      <p:grpSp>
        <p:nvGrpSpPr>
          <p:cNvPr id="17" name="Group 16">
            <a:extLst>
              <a:ext uri="{FF2B5EF4-FFF2-40B4-BE49-F238E27FC236}">
                <a16:creationId xmlns:a16="http://schemas.microsoft.com/office/drawing/2014/main" id="{D2F5CF22-493B-4A6C-8320-56F9A4A6F47F}"/>
              </a:ext>
            </a:extLst>
          </p:cNvPr>
          <p:cNvGrpSpPr/>
          <p:nvPr/>
        </p:nvGrpSpPr>
        <p:grpSpPr>
          <a:xfrm>
            <a:off x="6063083" y="2898945"/>
            <a:ext cx="1245910" cy="1917595"/>
            <a:chOff x="8084110" y="3865260"/>
            <a:chExt cx="1661213" cy="2556793"/>
          </a:xfrm>
        </p:grpSpPr>
        <p:pic>
          <p:nvPicPr>
            <p:cNvPr id="18" name="Picture 17">
              <a:extLst>
                <a:ext uri="{FF2B5EF4-FFF2-40B4-BE49-F238E27FC236}">
                  <a16:creationId xmlns:a16="http://schemas.microsoft.com/office/drawing/2014/main" id="{D0E7D882-49E1-4719-AE0A-F90F5A507118}"/>
                </a:ext>
              </a:extLst>
            </p:cNvPr>
            <p:cNvPicPr>
              <a:picLocks noChangeAspect="1"/>
            </p:cNvPicPr>
            <p:nvPr/>
          </p:nvPicPr>
          <p:blipFill>
            <a:blip r:embed="rId3"/>
            <a:stretch>
              <a:fillRect/>
            </a:stretch>
          </p:blipFill>
          <p:spPr>
            <a:xfrm>
              <a:off x="8571895" y="4627832"/>
              <a:ext cx="1173428" cy="1788081"/>
            </a:xfrm>
            <a:prstGeom prst="rect">
              <a:avLst/>
            </a:prstGeom>
          </p:spPr>
        </p:pic>
        <p:cxnSp>
          <p:nvCxnSpPr>
            <p:cNvPr id="19" name="Straight Arrow Connector 18">
              <a:extLst>
                <a:ext uri="{FF2B5EF4-FFF2-40B4-BE49-F238E27FC236}">
                  <a16:creationId xmlns:a16="http://schemas.microsoft.com/office/drawing/2014/main" id="{A088C289-5992-4ECF-B32D-164F5405D19C}"/>
                </a:ext>
              </a:extLst>
            </p:cNvPr>
            <p:cNvCxnSpPr/>
            <p:nvPr/>
          </p:nvCxnSpPr>
          <p:spPr>
            <a:xfrm>
              <a:off x="9095678" y="3865260"/>
              <a:ext cx="0" cy="657246"/>
            </a:xfrm>
            <a:prstGeom prst="straightConnector1">
              <a:avLst/>
            </a:prstGeom>
            <a:noFill/>
            <a:ln w="9525" cap="flat" cmpd="sng" algn="ctr">
              <a:solidFill>
                <a:srgbClr val="0078D7">
                  <a:shade val="95000"/>
                  <a:satMod val="105000"/>
                </a:srgbClr>
              </a:solidFill>
              <a:prstDash val="solid"/>
              <a:tailEnd type="triangle"/>
            </a:ln>
            <a:effectLst/>
          </p:spPr>
        </p:cxnSp>
        <p:sp>
          <p:nvSpPr>
            <p:cNvPr id="20" name="Rectangle 19">
              <a:extLst>
                <a:ext uri="{FF2B5EF4-FFF2-40B4-BE49-F238E27FC236}">
                  <a16:creationId xmlns:a16="http://schemas.microsoft.com/office/drawing/2014/main" id="{32A0FA50-0075-4841-98FB-636C2BE60D3D}"/>
                </a:ext>
              </a:extLst>
            </p:cNvPr>
            <p:cNvSpPr/>
            <p:nvPr/>
          </p:nvSpPr>
          <p:spPr>
            <a:xfrm rot="16200000">
              <a:off x="7940823" y="5823256"/>
              <a:ext cx="742084" cy="455509"/>
            </a:xfrm>
            <a:prstGeom prst="rect">
              <a:avLst/>
            </a:prstGeom>
            <a:solidFill>
              <a:srgbClr val="002050"/>
            </a:solidFill>
          </p:spPr>
          <p:txBody>
            <a:bodyPr wrap="none">
              <a:spAutoFit/>
            </a:bodyPr>
            <a:lstStyle/>
            <a:p>
              <a:pPr defTabSz="685800" eaLnBrk="1" fontAlgn="auto" hangingPunct="1">
                <a:lnSpc>
                  <a:spcPct val="90000"/>
                </a:lnSpc>
                <a:spcBef>
                  <a:spcPct val="20000"/>
                </a:spcBef>
                <a:spcAft>
                  <a:spcPts val="0"/>
                </a:spcAft>
                <a:buSzPct val="80000"/>
                <a:defRPr/>
              </a:pPr>
              <a:r>
                <a:rPr lang="en-US" kern="0" dirty="0">
                  <a:solidFill>
                    <a:srgbClr val="FFFFFF"/>
                  </a:solidFill>
                </a:rPr>
                <a:t>test</a:t>
              </a:r>
            </a:p>
          </p:txBody>
        </p:sp>
      </p:grpSp>
      <p:grpSp>
        <p:nvGrpSpPr>
          <p:cNvPr id="21" name="Group 20">
            <a:extLst>
              <a:ext uri="{FF2B5EF4-FFF2-40B4-BE49-F238E27FC236}">
                <a16:creationId xmlns:a16="http://schemas.microsoft.com/office/drawing/2014/main" id="{278A5485-E27B-40A0-AB2A-687F7B68C005}"/>
              </a:ext>
            </a:extLst>
          </p:cNvPr>
          <p:cNvGrpSpPr/>
          <p:nvPr/>
        </p:nvGrpSpPr>
        <p:grpSpPr>
          <a:xfrm>
            <a:off x="4547016" y="2916395"/>
            <a:ext cx="1268842" cy="1938678"/>
            <a:chOff x="6062686" y="3888527"/>
            <a:chExt cx="1691788" cy="2584904"/>
          </a:xfrm>
        </p:grpSpPr>
        <p:cxnSp>
          <p:nvCxnSpPr>
            <p:cNvPr id="22" name="Straight Arrow Connector 21">
              <a:extLst>
                <a:ext uri="{FF2B5EF4-FFF2-40B4-BE49-F238E27FC236}">
                  <a16:creationId xmlns:a16="http://schemas.microsoft.com/office/drawing/2014/main" id="{1BEBB3D4-F175-4F70-90B0-46DA6710B4F0}"/>
                </a:ext>
              </a:extLst>
            </p:cNvPr>
            <p:cNvCxnSpPr/>
            <p:nvPr/>
          </p:nvCxnSpPr>
          <p:spPr>
            <a:xfrm>
              <a:off x="7104170" y="3888527"/>
              <a:ext cx="0" cy="657246"/>
            </a:xfrm>
            <a:prstGeom prst="straightConnector1">
              <a:avLst/>
            </a:prstGeom>
            <a:noFill/>
            <a:ln w="9525" cap="flat" cmpd="sng" algn="ctr">
              <a:solidFill>
                <a:srgbClr val="0078D7">
                  <a:shade val="95000"/>
                  <a:satMod val="105000"/>
                </a:srgbClr>
              </a:solidFill>
              <a:prstDash val="solid"/>
              <a:tailEnd type="triangle"/>
            </a:ln>
            <a:effectLst/>
          </p:spPr>
        </p:cxnSp>
        <p:pic>
          <p:nvPicPr>
            <p:cNvPr id="23" name="Picture 22">
              <a:extLst>
                <a:ext uri="{FF2B5EF4-FFF2-40B4-BE49-F238E27FC236}">
                  <a16:creationId xmlns:a16="http://schemas.microsoft.com/office/drawing/2014/main" id="{CD805A54-48FC-4603-BE9C-B417F310C258}"/>
                </a:ext>
              </a:extLst>
            </p:cNvPr>
            <p:cNvPicPr>
              <a:picLocks noChangeAspect="1"/>
            </p:cNvPicPr>
            <p:nvPr/>
          </p:nvPicPr>
          <p:blipFill>
            <a:blip r:embed="rId3"/>
            <a:stretch>
              <a:fillRect/>
            </a:stretch>
          </p:blipFill>
          <p:spPr>
            <a:xfrm>
              <a:off x="6581046" y="4651098"/>
              <a:ext cx="1173428" cy="1788081"/>
            </a:xfrm>
            <a:prstGeom prst="rect">
              <a:avLst/>
            </a:prstGeom>
          </p:spPr>
        </p:pic>
        <p:sp>
          <p:nvSpPr>
            <p:cNvPr id="24" name="Rectangle 23">
              <a:extLst>
                <a:ext uri="{FF2B5EF4-FFF2-40B4-BE49-F238E27FC236}">
                  <a16:creationId xmlns:a16="http://schemas.microsoft.com/office/drawing/2014/main" id="{21CB8156-0BD0-405B-B926-9CF54C5AB4E9}"/>
                </a:ext>
              </a:extLst>
            </p:cNvPr>
            <p:cNvSpPr/>
            <p:nvPr/>
          </p:nvSpPr>
          <p:spPr>
            <a:xfrm rot="16200000">
              <a:off x="5919399" y="5874634"/>
              <a:ext cx="742084" cy="455509"/>
            </a:xfrm>
            <a:prstGeom prst="rect">
              <a:avLst/>
            </a:prstGeom>
            <a:solidFill>
              <a:srgbClr val="002050"/>
            </a:solidFill>
          </p:spPr>
          <p:txBody>
            <a:bodyPr wrap="none">
              <a:spAutoFit/>
            </a:bodyPr>
            <a:lstStyle/>
            <a:p>
              <a:pPr defTabSz="685800" eaLnBrk="1" fontAlgn="auto" hangingPunct="1">
                <a:lnSpc>
                  <a:spcPct val="90000"/>
                </a:lnSpc>
                <a:spcBef>
                  <a:spcPct val="20000"/>
                </a:spcBef>
                <a:spcAft>
                  <a:spcPts val="0"/>
                </a:spcAft>
                <a:buSzPct val="80000"/>
                <a:defRPr/>
              </a:pPr>
              <a:r>
                <a:rPr lang="en-US" kern="0" dirty="0">
                  <a:solidFill>
                    <a:srgbClr val="FFFFFF"/>
                  </a:solidFill>
                </a:rPr>
                <a:t>dev</a:t>
              </a:r>
            </a:p>
          </p:txBody>
        </p:sp>
      </p:grpSp>
      <p:cxnSp>
        <p:nvCxnSpPr>
          <p:cNvPr id="25" name="Straight Arrow Connector 24">
            <a:extLst>
              <a:ext uri="{FF2B5EF4-FFF2-40B4-BE49-F238E27FC236}">
                <a16:creationId xmlns:a16="http://schemas.microsoft.com/office/drawing/2014/main" id="{99BAEF60-CE4A-431E-8E3F-CF9001E380B6}"/>
              </a:ext>
            </a:extLst>
          </p:cNvPr>
          <p:cNvCxnSpPr/>
          <p:nvPr/>
        </p:nvCxnSpPr>
        <p:spPr>
          <a:xfrm flipH="1">
            <a:off x="5660851" y="1285232"/>
            <a:ext cx="555835" cy="588085"/>
          </a:xfrm>
          <a:prstGeom prst="straightConnector1">
            <a:avLst/>
          </a:prstGeom>
          <a:noFill/>
          <a:ln w="9525" cap="flat" cmpd="sng" algn="ctr">
            <a:solidFill>
              <a:srgbClr val="0078D7">
                <a:shade val="95000"/>
                <a:satMod val="105000"/>
              </a:srgbClr>
            </a:solidFill>
            <a:prstDash val="solid"/>
            <a:tailEnd type="triangle"/>
          </a:ln>
          <a:effectLst/>
        </p:spPr>
      </p:cxnSp>
      <p:cxnSp>
        <p:nvCxnSpPr>
          <p:cNvPr id="26" name="Straight Arrow Connector 25">
            <a:extLst>
              <a:ext uri="{FF2B5EF4-FFF2-40B4-BE49-F238E27FC236}">
                <a16:creationId xmlns:a16="http://schemas.microsoft.com/office/drawing/2014/main" id="{D5C4489D-A185-4367-8D47-59F64812A542}"/>
              </a:ext>
            </a:extLst>
          </p:cNvPr>
          <p:cNvCxnSpPr/>
          <p:nvPr/>
        </p:nvCxnSpPr>
        <p:spPr>
          <a:xfrm>
            <a:off x="6730929" y="1286485"/>
            <a:ext cx="0" cy="533066"/>
          </a:xfrm>
          <a:prstGeom prst="straightConnector1">
            <a:avLst/>
          </a:prstGeom>
          <a:noFill/>
          <a:ln w="9525" cap="flat" cmpd="sng" algn="ctr">
            <a:solidFill>
              <a:srgbClr val="0078D7">
                <a:shade val="95000"/>
                <a:satMod val="105000"/>
              </a:srgbClr>
            </a:solidFill>
            <a:prstDash val="solid"/>
            <a:tailEnd type="triangle"/>
          </a:ln>
          <a:effectLst/>
        </p:spPr>
      </p:cxnSp>
      <p:cxnSp>
        <p:nvCxnSpPr>
          <p:cNvPr id="27" name="Straight Arrow Connector 26">
            <a:extLst>
              <a:ext uri="{FF2B5EF4-FFF2-40B4-BE49-F238E27FC236}">
                <a16:creationId xmlns:a16="http://schemas.microsoft.com/office/drawing/2014/main" id="{A01BCB13-7A20-4D15-94A8-B0EFAE6B5815}"/>
              </a:ext>
            </a:extLst>
          </p:cNvPr>
          <p:cNvCxnSpPr/>
          <p:nvPr/>
        </p:nvCxnSpPr>
        <p:spPr>
          <a:xfrm>
            <a:off x="7354185" y="1269707"/>
            <a:ext cx="528952" cy="566622"/>
          </a:xfrm>
          <a:prstGeom prst="straightConnector1">
            <a:avLst/>
          </a:prstGeom>
          <a:noFill/>
          <a:ln w="9525" cap="flat" cmpd="sng" algn="ctr">
            <a:solidFill>
              <a:srgbClr val="0078D7">
                <a:shade val="95000"/>
                <a:satMod val="105000"/>
              </a:srgbClr>
            </a:solidFill>
            <a:prstDash val="solid"/>
            <a:tailEnd type="triangle"/>
          </a:ln>
          <a:effectLst/>
        </p:spPr>
      </p:cxnSp>
      <p:pic>
        <p:nvPicPr>
          <p:cNvPr id="34" name="Picture 33" descr="A picture containing wheel, transport&#10;&#10;Description generated with very high confidence">
            <a:extLst>
              <a:ext uri="{FF2B5EF4-FFF2-40B4-BE49-F238E27FC236}">
                <a16:creationId xmlns:a16="http://schemas.microsoft.com/office/drawing/2014/main" id="{E24EAF31-A977-4337-B612-1FABFDBA26EE}"/>
              </a:ext>
            </a:extLst>
          </p:cNvPr>
          <p:cNvPicPr>
            <a:picLocks noChangeAspect="1"/>
          </p:cNvPicPr>
          <p:nvPr/>
        </p:nvPicPr>
        <p:blipFill>
          <a:blip r:embed="rId4">
            <a:biLevel thresh="75000"/>
          </a:blip>
          <a:stretch>
            <a:fillRect/>
          </a:stretch>
        </p:blipFill>
        <p:spPr>
          <a:xfrm>
            <a:off x="5035519" y="1997672"/>
            <a:ext cx="585218" cy="585218"/>
          </a:xfrm>
          <a:prstGeom prst="rect">
            <a:avLst/>
          </a:prstGeom>
        </p:spPr>
      </p:pic>
      <p:sp>
        <p:nvSpPr>
          <p:cNvPr id="35" name="TextBox 34">
            <a:extLst>
              <a:ext uri="{FF2B5EF4-FFF2-40B4-BE49-F238E27FC236}">
                <a16:creationId xmlns:a16="http://schemas.microsoft.com/office/drawing/2014/main" id="{0E184CC9-5640-4C37-8C55-A0E1F40F09EE}"/>
              </a:ext>
            </a:extLst>
          </p:cNvPr>
          <p:cNvSpPr txBox="1"/>
          <p:nvPr/>
        </p:nvSpPr>
        <p:spPr>
          <a:xfrm>
            <a:off x="5008616" y="2628247"/>
            <a:ext cx="758221" cy="207749"/>
          </a:xfrm>
          <a:prstGeom prst="rect">
            <a:avLst/>
          </a:prstGeom>
          <a:noFill/>
        </p:spPr>
        <p:txBody>
          <a:bodyPr wrap="none" lIns="0" tIns="0" rIns="0" bIns="0" rtlCol="0">
            <a:spAutoFit/>
          </a:bodyPr>
          <a:lstStyle/>
          <a:p>
            <a:pPr defTabSz="685800" eaLnBrk="1" fontAlgn="auto" hangingPunct="1">
              <a:lnSpc>
                <a:spcPct val="90000"/>
              </a:lnSpc>
              <a:spcBef>
                <a:spcPct val="20000"/>
              </a:spcBef>
              <a:spcAft>
                <a:spcPts val="0"/>
              </a:spcAft>
              <a:buSzPct val="80000"/>
              <a:defRPr/>
            </a:pPr>
            <a:r>
              <a:rPr lang="en-US" sz="1500" kern="0" dirty="0">
                <a:gradFill>
                  <a:gsLst>
                    <a:gs pos="0">
                      <a:srgbClr val="292929">
                        <a:lumMod val="90000"/>
                        <a:lumOff val="10000"/>
                      </a:srgbClr>
                    </a:gs>
                    <a:gs pos="86000">
                      <a:srgbClr val="292929">
                        <a:lumMod val="90000"/>
                        <a:lumOff val="10000"/>
                      </a:srgbClr>
                    </a:gs>
                  </a:gsLst>
                  <a:lin ang="5400000" scaled="0"/>
                </a:gradFill>
              </a:rPr>
              <a:t>VG - dev</a:t>
            </a:r>
          </a:p>
        </p:txBody>
      </p:sp>
      <p:pic>
        <p:nvPicPr>
          <p:cNvPr id="38" name="Picture 37" descr="A picture containing wheel, transport&#10;&#10;Description generated with very high confidence">
            <a:extLst>
              <a:ext uri="{FF2B5EF4-FFF2-40B4-BE49-F238E27FC236}">
                <a16:creationId xmlns:a16="http://schemas.microsoft.com/office/drawing/2014/main" id="{E1C9A325-7C25-4876-8A06-BD1E4C862E6A}"/>
              </a:ext>
            </a:extLst>
          </p:cNvPr>
          <p:cNvPicPr>
            <a:picLocks noChangeAspect="1"/>
          </p:cNvPicPr>
          <p:nvPr/>
        </p:nvPicPr>
        <p:blipFill>
          <a:blip r:embed="rId4">
            <a:biLevel thresh="75000"/>
          </a:blip>
          <a:stretch>
            <a:fillRect/>
          </a:stretch>
        </p:blipFill>
        <p:spPr>
          <a:xfrm>
            <a:off x="6506722" y="2024809"/>
            <a:ext cx="585218" cy="585218"/>
          </a:xfrm>
          <a:prstGeom prst="rect">
            <a:avLst/>
          </a:prstGeom>
        </p:spPr>
      </p:pic>
      <p:sp>
        <p:nvSpPr>
          <p:cNvPr id="39" name="TextBox 38">
            <a:extLst>
              <a:ext uri="{FF2B5EF4-FFF2-40B4-BE49-F238E27FC236}">
                <a16:creationId xmlns:a16="http://schemas.microsoft.com/office/drawing/2014/main" id="{2BFECCAF-B4D5-4956-BC8C-F273C6EBD988}"/>
              </a:ext>
            </a:extLst>
          </p:cNvPr>
          <p:cNvSpPr txBox="1"/>
          <p:nvPr/>
        </p:nvSpPr>
        <p:spPr>
          <a:xfrm>
            <a:off x="6479819" y="2655384"/>
            <a:ext cx="756617" cy="207749"/>
          </a:xfrm>
          <a:prstGeom prst="rect">
            <a:avLst/>
          </a:prstGeom>
          <a:noFill/>
        </p:spPr>
        <p:txBody>
          <a:bodyPr wrap="none" lIns="0" tIns="0" rIns="0" bIns="0" rtlCol="0">
            <a:spAutoFit/>
          </a:bodyPr>
          <a:lstStyle/>
          <a:p>
            <a:pPr defTabSz="685800" eaLnBrk="1" fontAlgn="auto" hangingPunct="1">
              <a:lnSpc>
                <a:spcPct val="90000"/>
              </a:lnSpc>
              <a:spcBef>
                <a:spcPct val="20000"/>
              </a:spcBef>
              <a:spcAft>
                <a:spcPts val="0"/>
              </a:spcAft>
              <a:buSzPct val="80000"/>
              <a:defRPr/>
            </a:pPr>
            <a:r>
              <a:rPr lang="en-US" sz="1500" kern="0" dirty="0">
                <a:gradFill>
                  <a:gsLst>
                    <a:gs pos="0">
                      <a:srgbClr val="292929">
                        <a:lumMod val="90000"/>
                        <a:lumOff val="10000"/>
                      </a:srgbClr>
                    </a:gs>
                    <a:gs pos="86000">
                      <a:srgbClr val="292929">
                        <a:lumMod val="90000"/>
                        <a:lumOff val="10000"/>
                      </a:srgbClr>
                    </a:gs>
                  </a:gsLst>
                  <a:lin ang="5400000" scaled="0"/>
                </a:gradFill>
              </a:rPr>
              <a:t>VG - test</a:t>
            </a:r>
          </a:p>
        </p:txBody>
      </p:sp>
      <p:pic>
        <p:nvPicPr>
          <p:cNvPr id="40" name="Picture 39" descr="A picture containing wheel, transport&#10;&#10;Description generated with very high confidence">
            <a:extLst>
              <a:ext uri="{FF2B5EF4-FFF2-40B4-BE49-F238E27FC236}">
                <a16:creationId xmlns:a16="http://schemas.microsoft.com/office/drawing/2014/main" id="{4DB60A03-5879-4C4F-B204-60F72817502B}"/>
              </a:ext>
            </a:extLst>
          </p:cNvPr>
          <p:cNvPicPr>
            <a:picLocks noChangeAspect="1"/>
          </p:cNvPicPr>
          <p:nvPr/>
        </p:nvPicPr>
        <p:blipFill>
          <a:blip r:embed="rId4">
            <a:biLevel thresh="75000"/>
          </a:blip>
          <a:stretch>
            <a:fillRect/>
          </a:stretch>
        </p:blipFill>
        <p:spPr>
          <a:xfrm>
            <a:off x="7951021" y="2021133"/>
            <a:ext cx="585218" cy="585218"/>
          </a:xfrm>
          <a:prstGeom prst="rect">
            <a:avLst/>
          </a:prstGeom>
        </p:spPr>
      </p:pic>
      <p:sp>
        <p:nvSpPr>
          <p:cNvPr id="41" name="TextBox 40">
            <a:extLst>
              <a:ext uri="{FF2B5EF4-FFF2-40B4-BE49-F238E27FC236}">
                <a16:creationId xmlns:a16="http://schemas.microsoft.com/office/drawing/2014/main" id="{3299A65B-569D-4508-8980-9A11E101233B}"/>
              </a:ext>
            </a:extLst>
          </p:cNvPr>
          <p:cNvSpPr txBox="1"/>
          <p:nvPr/>
        </p:nvSpPr>
        <p:spPr>
          <a:xfrm>
            <a:off x="7924118" y="2651708"/>
            <a:ext cx="833562" cy="207749"/>
          </a:xfrm>
          <a:prstGeom prst="rect">
            <a:avLst/>
          </a:prstGeom>
          <a:noFill/>
        </p:spPr>
        <p:txBody>
          <a:bodyPr wrap="none" lIns="0" tIns="0" rIns="0" bIns="0" rtlCol="0">
            <a:spAutoFit/>
          </a:bodyPr>
          <a:lstStyle/>
          <a:p>
            <a:pPr defTabSz="685800" eaLnBrk="1" fontAlgn="auto" hangingPunct="1">
              <a:lnSpc>
                <a:spcPct val="90000"/>
              </a:lnSpc>
              <a:spcBef>
                <a:spcPct val="20000"/>
              </a:spcBef>
              <a:spcAft>
                <a:spcPts val="0"/>
              </a:spcAft>
              <a:buSzPct val="80000"/>
              <a:defRPr/>
            </a:pPr>
            <a:r>
              <a:rPr lang="en-US" sz="1500" kern="0" dirty="0">
                <a:gradFill>
                  <a:gsLst>
                    <a:gs pos="0">
                      <a:srgbClr val="292929">
                        <a:lumMod val="90000"/>
                        <a:lumOff val="10000"/>
                      </a:srgbClr>
                    </a:gs>
                    <a:gs pos="86000">
                      <a:srgbClr val="292929">
                        <a:lumMod val="90000"/>
                        <a:lumOff val="10000"/>
                      </a:srgbClr>
                    </a:gs>
                  </a:gsLst>
                  <a:lin ang="5400000" scaled="0"/>
                </a:gradFill>
              </a:rPr>
              <a:t>VG - prod</a:t>
            </a:r>
          </a:p>
        </p:txBody>
      </p:sp>
    </p:spTree>
    <p:extLst>
      <p:ext uri="{BB962C8B-B14F-4D97-AF65-F5344CB8AC3E}">
        <p14:creationId xmlns:p14="http://schemas.microsoft.com/office/powerpoint/2010/main" val="48826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par>
                                <p:cTn id="35" presetID="22" presetClass="entr" presetSubtype="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par>
                                <p:cTn id="43" presetID="22" presetClass="entr" presetSubtype="1"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500"/>
                                        <p:tgtEl>
                                          <p:spTgt spid="41"/>
                                        </p:tgtEl>
                                      </p:cBhvr>
                                    </p:animEffect>
                                  </p:childTnLst>
                                </p:cTn>
                              </p:par>
                              <p:par>
                                <p:cTn id="49" presetID="22" presetClass="entr" presetSubtype="1"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9F19-C6F3-47C3-AF27-51072D315C35}"/>
              </a:ext>
            </a:extLst>
          </p:cNvPr>
          <p:cNvSpPr>
            <a:spLocks noGrp="1"/>
          </p:cNvSpPr>
          <p:nvPr>
            <p:ph type="title"/>
          </p:nvPr>
        </p:nvSpPr>
        <p:spPr/>
        <p:txBody>
          <a:bodyPr/>
          <a:lstStyle/>
          <a:p>
            <a:pPr algn="l"/>
            <a:r>
              <a:rPr lang="en-US" dirty="0">
                <a:solidFill>
                  <a:srgbClr val="0070C0"/>
                </a:solidFill>
              </a:rPr>
              <a:t>Azure DevOps Variable Groups</a:t>
            </a:r>
          </a:p>
        </p:txBody>
      </p:sp>
      <p:pic>
        <p:nvPicPr>
          <p:cNvPr id="3" name="Picture 2">
            <a:extLst>
              <a:ext uri="{FF2B5EF4-FFF2-40B4-BE49-F238E27FC236}">
                <a16:creationId xmlns:a16="http://schemas.microsoft.com/office/drawing/2014/main" id="{56BBFF3B-BE6B-482D-9F91-4146066C19A8}"/>
              </a:ext>
            </a:extLst>
          </p:cNvPr>
          <p:cNvPicPr>
            <a:picLocks noChangeAspect="1"/>
          </p:cNvPicPr>
          <p:nvPr/>
        </p:nvPicPr>
        <p:blipFill>
          <a:blip r:embed="rId2"/>
          <a:stretch>
            <a:fillRect/>
          </a:stretch>
        </p:blipFill>
        <p:spPr>
          <a:xfrm>
            <a:off x="4876800" y="866548"/>
            <a:ext cx="4065764" cy="3525308"/>
          </a:xfrm>
          <a:prstGeom prst="rect">
            <a:avLst/>
          </a:prstGeom>
        </p:spPr>
      </p:pic>
      <p:pic>
        <p:nvPicPr>
          <p:cNvPr id="4" name="Picture 3">
            <a:extLst>
              <a:ext uri="{FF2B5EF4-FFF2-40B4-BE49-F238E27FC236}">
                <a16:creationId xmlns:a16="http://schemas.microsoft.com/office/drawing/2014/main" id="{DD6E3E22-3727-40B9-A0A4-56BC232AACC7}"/>
              </a:ext>
            </a:extLst>
          </p:cNvPr>
          <p:cNvPicPr>
            <a:picLocks noChangeAspect="1"/>
          </p:cNvPicPr>
          <p:nvPr/>
        </p:nvPicPr>
        <p:blipFill>
          <a:blip r:embed="rId3"/>
          <a:stretch>
            <a:fillRect/>
          </a:stretch>
        </p:blipFill>
        <p:spPr>
          <a:xfrm>
            <a:off x="142921" y="895350"/>
            <a:ext cx="4460309" cy="3467704"/>
          </a:xfrm>
          <a:prstGeom prst="rect">
            <a:avLst/>
          </a:prstGeom>
        </p:spPr>
      </p:pic>
    </p:spTree>
    <p:extLst>
      <p:ext uri="{BB962C8B-B14F-4D97-AF65-F5344CB8AC3E}">
        <p14:creationId xmlns:p14="http://schemas.microsoft.com/office/powerpoint/2010/main" val="14499042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5245" y="3459575"/>
            <a:ext cx="3264503" cy="1140312"/>
          </a:xfrm>
        </p:spPr>
        <p:txBody>
          <a:bodyPr/>
          <a:lstStyle/>
          <a:p>
            <a:pPr algn="ctr"/>
            <a:r>
              <a:rPr lang="en-US" dirty="0"/>
              <a:t>Dan Patrick</a:t>
            </a:r>
          </a:p>
          <a:p>
            <a:pPr algn="ctr"/>
            <a:r>
              <a:rPr lang="en-US" dirty="0"/>
              <a:t>dan@solliance.net</a:t>
            </a:r>
          </a:p>
          <a:p>
            <a:pPr lvl="0" algn="ctr"/>
            <a:r>
              <a:rPr lang="en-US" dirty="0"/>
              <a:t>@deltadan</a:t>
            </a:r>
          </a:p>
        </p:txBody>
      </p:sp>
      <p:pic>
        <p:nvPicPr>
          <p:cNvPr id="29" name="Picture 28">
            <a:extLst>
              <a:ext uri="{FF2B5EF4-FFF2-40B4-BE49-F238E27FC236}">
                <a16:creationId xmlns:a16="http://schemas.microsoft.com/office/drawing/2014/main" id="{CE7472FB-E4B4-446E-AC19-6D97B70F0B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433732"/>
            <a:ext cx="3495548" cy="764744"/>
          </a:xfrm>
          <a:prstGeom prst="rect">
            <a:avLst/>
          </a:prstGeom>
        </p:spPr>
      </p:pic>
      <p:sp>
        <p:nvSpPr>
          <p:cNvPr id="30" name="Text Placeholder 12">
            <a:extLst>
              <a:ext uri="{FF2B5EF4-FFF2-40B4-BE49-F238E27FC236}">
                <a16:creationId xmlns:a16="http://schemas.microsoft.com/office/drawing/2014/main" id="{9CDC71BA-605D-4A02-935E-6346180D6731}"/>
              </a:ext>
            </a:extLst>
          </p:cNvPr>
          <p:cNvSpPr txBox="1">
            <a:spLocks/>
          </p:cNvSpPr>
          <p:nvPr/>
        </p:nvSpPr>
        <p:spPr>
          <a:xfrm>
            <a:off x="4353419" y="1467593"/>
            <a:ext cx="4199093" cy="962763"/>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99557">
              <a:buNone/>
              <a:defRPr/>
            </a:pPr>
            <a:r>
              <a:rPr lang="en-US" sz="1350" b="1" dirty="0">
                <a:gradFill>
                  <a:gsLst>
                    <a:gs pos="1250">
                      <a:srgbClr val="3F3F3F"/>
                    </a:gs>
                    <a:gs pos="100000">
                      <a:srgbClr val="3F3F3F"/>
                    </a:gs>
                  </a:gsLst>
                  <a:lin ang="5400000" scaled="0"/>
                </a:gradFill>
                <a:latin typeface="Segoe UI Light"/>
              </a:rPr>
              <a:t>General Manager DevOps, Chief Infrastructure Architect</a:t>
            </a:r>
          </a:p>
          <a:p>
            <a:pPr marL="0" indent="0" defTabSz="699557">
              <a:buNone/>
              <a:defRPr/>
            </a:pPr>
            <a:r>
              <a:rPr lang="en-US" sz="1350" b="1" dirty="0">
                <a:gradFill>
                  <a:gsLst>
                    <a:gs pos="1250">
                      <a:srgbClr val="3F3F3F"/>
                    </a:gs>
                    <a:gs pos="100000">
                      <a:srgbClr val="3F3F3F"/>
                    </a:gs>
                  </a:gsLst>
                  <a:lin ang="5400000" scaled="0"/>
                </a:gradFill>
                <a:latin typeface="Segoe UI Light"/>
              </a:rPr>
              <a:t>Azure MVP</a:t>
            </a:r>
          </a:p>
          <a:p>
            <a:pPr marL="0" indent="0" defTabSz="699557">
              <a:buNone/>
              <a:defRPr/>
            </a:pPr>
            <a:r>
              <a:rPr lang="en-US" sz="1350" b="1" dirty="0">
                <a:gradFill>
                  <a:gsLst>
                    <a:gs pos="1250">
                      <a:srgbClr val="3F3F3F"/>
                    </a:gs>
                    <a:gs pos="100000">
                      <a:srgbClr val="3F3F3F"/>
                    </a:gs>
                  </a:gsLst>
                  <a:lin ang="5400000" scaled="0"/>
                </a:gradFill>
                <a:latin typeface="Segoe UI Light"/>
              </a:rPr>
              <a:t>Author/co-author of several books on Azure</a:t>
            </a:r>
          </a:p>
          <a:p>
            <a:pPr marL="0" indent="0" defTabSz="699557">
              <a:buNone/>
              <a:defRPr/>
            </a:pPr>
            <a:r>
              <a:rPr lang="en-US" sz="1350" b="1" dirty="0">
                <a:gradFill>
                  <a:gsLst>
                    <a:gs pos="1250">
                      <a:srgbClr val="3F3F3F"/>
                    </a:gs>
                    <a:gs pos="100000">
                      <a:srgbClr val="3F3F3F"/>
                    </a:gs>
                  </a:gsLst>
                  <a:lin ang="5400000" scaled="0"/>
                </a:gradFill>
                <a:latin typeface="Segoe UI Light"/>
              </a:rPr>
              <a:t>15 Year Blue-badge</a:t>
            </a:r>
          </a:p>
          <a:p>
            <a:pPr marL="0" indent="0" defTabSz="699557">
              <a:buNone/>
              <a:defRPr/>
            </a:pPr>
            <a:endParaRPr lang="en-US" sz="1350" dirty="0">
              <a:gradFill>
                <a:gsLst>
                  <a:gs pos="1250">
                    <a:srgbClr val="3F3F3F"/>
                  </a:gs>
                  <a:gs pos="100000">
                    <a:srgbClr val="3F3F3F"/>
                  </a:gs>
                </a:gsLst>
                <a:lin ang="5400000" scaled="0"/>
              </a:gradFill>
              <a:latin typeface="Segoe UI Light"/>
            </a:endParaRPr>
          </a:p>
        </p:txBody>
      </p:sp>
      <p:pic>
        <p:nvPicPr>
          <p:cNvPr id="8" name="Picture Placeholder 7">
            <a:extLst>
              <a:ext uri="{FF2B5EF4-FFF2-40B4-BE49-F238E27FC236}">
                <a16:creationId xmlns:a16="http://schemas.microsoft.com/office/drawing/2014/main" id="{C0DB4FC0-2CC5-498F-B01A-FFB3169EE8BE}"/>
              </a:ext>
            </a:extLst>
          </p:cNvPr>
          <p:cNvPicPr>
            <a:picLocks noGrp="1" noChangeAspect="1"/>
          </p:cNvPicPr>
          <p:nvPr>
            <p:ph type="pic" sz="quarter" idx="10"/>
          </p:nvPr>
        </p:nvPicPr>
        <p:blipFill>
          <a:blip r:embed="rId4"/>
          <a:srcRect l="11563" r="11563"/>
          <a:stretch>
            <a:fillRect/>
          </a:stretch>
        </p:blipFill>
        <p:spPr>
          <a:xfrm>
            <a:off x="1076452" y="1017515"/>
            <a:ext cx="1776458" cy="2310465"/>
          </a:xfrm>
        </p:spPr>
      </p:pic>
      <p:pic>
        <p:nvPicPr>
          <p:cNvPr id="19" name="Picture 18">
            <a:extLst>
              <a:ext uri="{FF2B5EF4-FFF2-40B4-BE49-F238E27FC236}">
                <a16:creationId xmlns:a16="http://schemas.microsoft.com/office/drawing/2014/main" id="{8C3B02F0-F61F-461E-8258-261CFE036672}"/>
              </a:ext>
            </a:extLst>
          </p:cNvPr>
          <p:cNvPicPr>
            <a:picLocks noChangeAspect="1"/>
          </p:cNvPicPr>
          <p:nvPr/>
        </p:nvPicPr>
        <p:blipFill>
          <a:blip r:embed="rId5"/>
          <a:stretch>
            <a:fillRect/>
          </a:stretch>
        </p:blipFill>
        <p:spPr>
          <a:xfrm>
            <a:off x="4503227" y="2949430"/>
            <a:ext cx="1351638" cy="1679510"/>
          </a:xfrm>
          <a:prstGeom prst="rect">
            <a:avLst/>
          </a:prstGeom>
        </p:spPr>
      </p:pic>
      <p:pic>
        <p:nvPicPr>
          <p:cNvPr id="9" name="Picture 8">
            <a:extLst>
              <a:ext uri="{FF2B5EF4-FFF2-40B4-BE49-F238E27FC236}">
                <a16:creationId xmlns:a16="http://schemas.microsoft.com/office/drawing/2014/main" id="{8E5922EF-53CC-4248-9F55-9D9EBDB8DD3A}"/>
              </a:ext>
            </a:extLst>
          </p:cNvPr>
          <p:cNvPicPr>
            <a:picLocks noChangeAspect="1"/>
          </p:cNvPicPr>
          <p:nvPr/>
        </p:nvPicPr>
        <p:blipFill>
          <a:blip r:embed="rId6"/>
          <a:stretch>
            <a:fillRect/>
          </a:stretch>
        </p:blipFill>
        <p:spPr>
          <a:xfrm>
            <a:off x="7505182" y="2949429"/>
            <a:ext cx="1326185" cy="1679510"/>
          </a:xfrm>
          <a:prstGeom prst="rect">
            <a:avLst/>
          </a:prstGeom>
        </p:spPr>
      </p:pic>
      <p:pic>
        <p:nvPicPr>
          <p:cNvPr id="1030" name="Picture 6" descr="Image result for mvp vertical logo">
            <a:extLst>
              <a:ext uri="{FF2B5EF4-FFF2-40B4-BE49-F238E27FC236}">
                <a16:creationId xmlns:a16="http://schemas.microsoft.com/office/drawing/2014/main" id="{CB584203-374F-4AA1-A5E0-16403DB21C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726" y="2949429"/>
            <a:ext cx="1007706" cy="167951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FD8FB98-28E0-48FB-915B-B255135EC6D4}"/>
              </a:ext>
            </a:extLst>
          </p:cNvPr>
          <p:cNvSpPr/>
          <p:nvPr/>
        </p:nvSpPr>
        <p:spPr bwMode="auto">
          <a:xfrm>
            <a:off x="1315515" y="82903"/>
            <a:ext cx="3037904" cy="1115573"/>
          </a:xfrm>
          <a:prstGeom prst="cloudCallout">
            <a:avLst>
              <a:gd name="adj1" fmla="val -12580"/>
              <a:gd name="adj2" fmla="val 107450"/>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r>
              <a:rPr lang="en-US" sz="2000" dirty="0">
                <a:latin typeface="Tekton Pro" pitchFamily="34" charset="0"/>
              </a:rPr>
              <a:t>I need a new headshot!</a:t>
            </a:r>
          </a:p>
        </p:txBody>
      </p:sp>
    </p:spTree>
    <p:extLst>
      <p:ext uri="{BB962C8B-B14F-4D97-AF65-F5344CB8AC3E}">
        <p14:creationId xmlns:p14="http://schemas.microsoft.com/office/powerpoint/2010/main" val="14127173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2227-B270-4981-B737-0DA4614AFB47}"/>
              </a:ext>
            </a:extLst>
          </p:cNvPr>
          <p:cNvSpPr>
            <a:spLocks noGrp="1"/>
          </p:cNvSpPr>
          <p:nvPr>
            <p:ph type="title"/>
          </p:nvPr>
        </p:nvSpPr>
        <p:spPr/>
        <p:txBody>
          <a:bodyPr/>
          <a:lstStyle/>
          <a:p>
            <a:pPr algn="l"/>
            <a:r>
              <a:rPr lang="en-US" dirty="0">
                <a:solidFill>
                  <a:srgbClr val="0070C0"/>
                </a:solidFill>
              </a:rPr>
              <a:t>Using Azure DevOps to deploy Azure Infrastructure</a:t>
            </a:r>
          </a:p>
        </p:txBody>
      </p:sp>
      <p:sp>
        <p:nvSpPr>
          <p:cNvPr id="30" name="TextBox 29">
            <a:extLst>
              <a:ext uri="{FF2B5EF4-FFF2-40B4-BE49-F238E27FC236}">
                <a16:creationId xmlns:a16="http://schemas.microsoft.com/office/drawing/2014/main" id="{6AA7D8FA-15C3-4B97-92F6-2CD51C35CE3B}"/>
              </a:ext>
            </a:extLst>
          </p:cNvPr>
          <p:cNvSpPr txBox="1"/>
          <p:nvPr/>
        </p:nvSpPr>
        <p:spPr>
          <a:xfrm>
            <a:off x="609600" y="971550"/>
            <a:ext cx="3343275" cy="1384995"/>
          </a:xfrm>
          <a:prstGeom prst="rect">
            <a:avLst/>
          </a:prstGeom>
          <a:noFill/>
        </p:spPr>
        <p:txBody>
          <a:bodyPr wrap="square" lIns="0" tIns="0" rIns="0" bIns="0" rtlCol="0">
            <a:spAutoFit/>
          </a:bodyPr>
          <a:lstStyle/>
          <a:p>
            <a:pPr marL="257175" indent="-257175">
              <a:buFont typeface="Arial" panose="020B0604020202020204" pitchFamily="34" charset="0"/>
              <a:buChar char="•"/>
            </a:pPr>
            <a:r>
              <a:rPr lang="en-US" dirty="0">
                <a:gradFill>
                  <a:gsLst>
                    <a:gs pos="2917">
                      <a:schemeClr val="tx1"/>
                    </a:gs>
                    <a:gs pos="30000">
                      <a:schemeClr val="tx1"/>
                    </a:gs>
                  </a:gsLst>
                  <a:lin ang="5400000" scaled="0"/>
                </a:gradFill>
              </a:rPr>
              <a:t>Create Variable Groups to match each release</a:t>
            </a:r>
          </a:p>
          <a:p>
            <a:pPr marL="257175" indent="-257175">
              <a:buFont typeface="Arial" panose="020B0604020202020204" pitchFamily="34" charset="0"/>
              <a:buChar char="•"/>
            </a:pPr>
            <a:endParaRPr lang="en-US" dirty="0">
              <a:gradFill>
                <a:gsLst>
                  <a:gs pos="2917">
                    <a:schemeClr val="tx1"/>
                  </a:gs>
                  <a:gs pos="30000">
                    <a:schemeClr val="tx1"/>
                  </a:gs>
                </a:gsLst>
                <a:lin ang="5400000" scaled="0"/>
              </a:gradFill>
            </a:endParaRPr>
          </a:p>
          <a:p>
            <a:pPr marL="257175" indent="-257175">
              <a:buFont typeface="Arial" panose="020B0604020202020204" pitchFamily="34" charset="0"/>
              <a:buChar char="•"/>
            </a:pPr>
            <a:r>
              <a:rPr lang="en-US" dirty="0">
                <a:gradFill>
                  <a:gsLst>
                    <a:gs pos="2917">
                      <a:schemeClr val="tx1"/>
                    </a:gs>
                    <a:gs pos="30000">
                      <a:schemeClr val="tx1"/>
                    </a:gs>
                  </a:gsLst>
                  <a:lin ang="5400000" scaled="0"/>
                </a:gradFill>
              </a:rPr>
              <a:t>Tweak the values for each</a:t>
            </a:r>
          </a:p>
          <a:p>
            <a:pPr algn="l"/>
            <a:endParaRPr lang="en-US" dirty="0">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2A384EFD-1AF4-419C-B3D0-0D218B26049B}"/>
              </a:ext>
            </a:extLst>
          </p:cNvPr>
          <p:cNvPicPr>
            <a:picLocks noChangeAspect="1"/>
          </p:cNvPicPr>
          <p:nvPr/>
        </p:nvPicPr>
        <p:blipFill>
          <a:blip r:embed="rId2"/>
          <a:stretch>
            <a:fillRect/>
          </a:stretch>
        </p:blipFill>
        <p:spPr>
          <a:xfrm>
            <a:off x="762000" y="2419350"/>
            <a:ext cx="2965428" cy="1898636"/>
          </a:xfrm>
          <a:prstGeom prst="rect">
            <a:avLst/>
          </a:prstGeom>
        </p:spPr>
      </p:pic>
      <p:pic>
        <p:nvPicPr>
          <p:cNvPr id="6" name="Picture 5">
            <a:extLst>
              <a:ext uri="{FF2B5EF4-FFF2-40B4-BE49-F238E27FC236}">
                <a16:creationId xmlns:a16="http://schemas.microsoft.com/office/drawing/2014/main" id="{2246B8A7-E4A8-4F7A-A96C-072AE61F6ABD}"/>
              </a:ext>
            </a:extLst>
          </p:cNvPr>
          <p:cNvPicPr>
            <a:picLocks noChangeAspect="1"/>
          </p:cNvPicPr>
          <p:nvPr/>
        </p:nvPicPr>
        <p:blipFill>
          <a:blip r:embed="rId3"/>
          <a:stretch>
            <a:fillRect/>
          </a:stretch>
        </p:blipFill>
        <p:spPr>
          <a:xfrm>
            <a:off x="4222767" y="1017600"/>
            <a:ext cx="4531925" cy="1352374"/>
          </a:xfrm>
          <a:prstGeom prst="rect">
            <a:avLst/>
          </a:prstGeom>
        </p:spPr>
      </p:pic>
      <p:pic>
        <p:nvPicPr>
          <p:cNvPr id="7" name="Picture 6">
            <a:extLst>
              <a:ext uri="{FF2B5EF4-FFF2-40B4-BE49-F238E27FC236}">
                <a16:creationId xmlns:a16="http://schemas.microsoft.com/office/drawing/2014/main" id="{A517A874-6A6F-4D3F-B0E7-424700CF7C28}"/>
              </a:ext>
            </a:extLst>
          </p:cNvPr>
          <p:cNvPicPr>
            <a:picLocks noChangeAspect="1"/>
          </p:cNvPicPr>
          <p:nvPr/>
        </p:nvPicPr>
        <p:blipFill>
          <a:blip r:embed="rId4"/>
          <a:stretch>
            <a:fillRect/>
          </a:stretch>
        </p:blipFill>
        <p:spPr>
          <a:xfrm>
            <a:off x="4222767" y="2830510"/>
            <a:ext cx="4584666" cy="1295390"/>
          </a:xfrm>
          <a:prstGeom prst="rect">
            <a:avLst/>
          </a:prstGeom>
        </p:spPr>
      </p:pic>
    </p:spTree>
    <p:extLst>
      <p:ext uri="{BB962C8B-B14F-4D97-AF65-F5344CB8AC3E}">
        <p14:creationId xmlns:p14="http://schemas.microsoft.com/office/powerpoint/2010/main" val="118450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2227-B270-4981-B737-0DA4614AFB47}"/>
              </a:ext>
            </a:extLst>
          </p:cNvPr>
          <p:cNvSpPr>
            <a:spLocks noGrp="1"/>
          </p:cNvSpPr>
          <p:nvPr>
            <p:ph type="title"/>
          </p:nvPr>
        </p:nvSpPr>
        <p:spPr/>
        <p:txBody>
          <a:bodyPr/>
          <a:lstStyle/>
          <a:p>
            <a:pPr algn="l"/>
            <a:r>
              <a:rPr lang="en-US" dirty="0">
                <a:solidFill>
                  <a:srgbClr val="0070C0"/>
                </a:solidFill>
              </a:rPr>
              <a:t>Using Azure DevOps to deploy Azure Infrastructure</a:t>
            </a:r>
          </a:p>
        </p:txBody>
      </p:sp>
      <p:sp>
        <p:nvSpPr>
          <p:cNvPr id="30" name="TextBox 29">
            <a:extLst>
              <a:ext uri="{FF2B5EF4-FFF2-40B4-BE49-F238E27FC236}">
                <a16:creationId xmlns:a16="http://schemas.microsoft.com/office/drawing/2014/main" id="{6AA7D8FA-15C3-4B97-92F6-2CD51C35CE3B}"/>
              </a:ext>
            </a:extLst>
          </p:cNvPr>
          <p:cNvSpPr txBox="1"/>
          <p:nvPr/>
        </p:nvSpPr>
        <p:spPr>
          <a:xfrm>
            <a:off x="555171" y="2053318"/>
            <a:ext cx="3343275" cy="1384995"/>
          </a:xfrm>
          <a:prstGeom prst="rect">
            <a:avLst/>
          </a:prstGeom>
          <a:noFill/>
        </p:spPr>
        <p:txBody>
          <a:bodyPr wrap="square" lIns="0" tIns="0" rIns="0" bIns="0" rtlCol="0">
            <a:spAutoFit/>
          </a:bodyPr>
          <a:lstStyle/>
          <a:p>
            <a:pPr marL="257175" indent="-257175">
              <a:buFont typeface="Arial" panose="020B0604020202020204" pitchFamily="34" charset="0"/>
              <a:buChar char="•"/>
            </a:pPr>
            <a:r>
              <a:rPr lang="en-US" dirty="0">
                <a:gradFill>
                  <a:gsLst>
                    <a:gs pos="2917">
                      <a:schemeClr val="tx1"/>
                    </a:gs>
                    <a:gs pos="30000">
                      <a:schemeClr val="tx1"/>
                    </a:gs>
                  </a:gsLst>
                  <a:lin ang="5400000" scaled="0"/>
                </a:gradFill>
              </a:rPr>
              <a:t>Create Releases for each environment</a:t>
            </a:r>
          </a:p>
          <a:p>
            <a:pPr marL="257175" indent="-257175">
              <a:buFont typeface="Arial" panose="020B0604020202020204" pitchFamily="34" charset="0"/>
              <a:buChar char="•"/>
            </a:pPr>
            <a:endParaRPr lang="en-US" dirty="0">
              <a:gradFill>
                <a:gsLst>
                  <a:gs pos="2917">
                    <a:schemeClr val="tx1"/>
                  </a:gs>
                  <a:gs pos="30000">
                    <a:schemeClr val="tx1"/>
                  </a:gs>
                </a:gsLst>
                <a:lin ang="5400000" scaled="0"/>
              </a:gradFill>
            </a:endParaRPr>
          </a:p>
          <a:p>
            <a:pPr marL="257175" indent="-257175">
              <a:buFont typeface="Arial" panose="020B0604020202020204" pitchFamily="34" charset="0"/>
              <a:buChar char="•"/>
            </a:pPr>
            <a:r>
              <a:rPr lang="en-US" dirty="0">
                <a:gradFill>
                  <a:gsLst>
                    <a:gs pos="2917">
                      <a:schemeClr val="tx1"/>
                    </a:gs>
                    <a:gs pos="30000">
                      <a:schemeClr val="tx1"/>
                    </a:gs>
                  </a:gsLst>
                  <a:lin ang="5400000" scaled="0"/>
                </a:gradFill>
              </a:rPr>
              <a:t>Attach Repo as Artifact</a:t>
            </a:r>
          </a:p>
          <a:p>
            <a:pPr marL="257175" indent="-257175">
              <a:buFont typeface="Arial" panose="020B0604020202020204" pitchFamily="34" charset="0"/>
              <a:buChar char="•"/>
            </a:pPr>
            <a:endParaRPr lang="en-US" dirty="0">
              <a:gradFill>
                <a:gsLst>
                  <a:gs pos="2917">
                    <a:schemeClr val="tx1"/>
                  </a:gs>
                  <a:gs pos="30000">
                    <a:schemeClr val="tx1"/>
                  </a:gs>
                </a:gsLst>
                <a:lin ang="5400000" scaled="0"/>
              </a:gradFill>
            </a:endParaRPr>
          </a:p>
        </p:txBody>
      </p:sp>
      <p:pic>
        <p:nvPicPr>
          <p:cNvPr id="31" name="Picture 30">
            <a:extLst>
              <a:ext uri="{FF2B5EF4-FFF2-40B4-BE49-F238E27FC236}">
                <a16:creationId xmlns:a16="http://schemas.microsoft.com/office/drawing/2014/main" id="{BA67CE72-4A14-4308-B824-C3956088F553}"/>
              </a:ext>
            </a:extLst>
          </p:cNvPr>
          <p:cNvPicPr>
            <a:picLocks noChangeAspect="1"/>
          </p:cNvPicPr>
          <p:nvPr/>
        </p:nvPicPr>
        <p:blipFill>
          <a:blip r:embed="rId2"/>
          <a:stretch>
            <a:fillRect/>
          </a:stretch>
        </p:blipFill>
        <p:spPr>
          <a:xfrm>
            <a:off x="4170262" y="1518837"/>
            <a:ext cx="4823099" cy="2910289"/>
          </a:xfrm>
          <a:prstGeom prst="rect">
            <a:avLst/>
          </a:prstGeom>
        </p:spPr>
      </p:pic>
    </p:spTree>
    <p:extLst>
      <p:ext uri="{BB962C8B-B14F-4D97-AF65-F5344CB8AC3E}">
        <p14:creationId xmlns:p14="http://schemas.microsoft.com/office/powerpoint/2010/main" val="9360176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2227-B270-4981-B737-0DA4614AFB47}"/>
              </a:ext>
            </a:extLst>
          </p:cNvPr>
          <p:cNvSpPr>
            <a:spLocks noGrp="1"/>
          </p:cNvSpPr>
          <p:nvPr>
            <p:ph type="title"/>
          </p:nvPr>
        </p:nvSpPr>
        <p:spPr/>
        <p:txBody>
          <a:bodyPr/>
          <a:lstStyle/>
          <a:p>
            <a:pPr algn="l"/>
            <a:r>
              <a:rPr lang="en-US" dirty="0">
                <a:solidFill>
                  <a:srgbClr val="0070C0"/>
                </a:solidFill>
              </a:rPr>
              <a:t>Using Azure DevOps to deploy Azure Infrastructure</a:t>
            </a:r>
          </a:p>
        </p:txBody>
      </p:sp>
      <p:sp>
        <p:nvSpPr>
          <p:cNvPr id="30" name="TextBox 29">
            <a:extLst>
              <a:ext uri="{FF2B5EF4-FFF2-40B4-BE49-F238E27FC236}">
                <a16:creationId xmlns:a16="http://schemas.microsoft.com/office/drawing/2014/main" id="{6AA7D8FA-15C3-4B97-92F6-2CD51C35CE3B}"/>
              </a:ext>
            </a:extLst>
          </p:cNvPr>
          <p:cNvSpPr txBox="1"/>
          <p:nvPr/>
        </p:nvSpPr>
        <p:spPr>
          <a:xfrm>
            <a:off x="575582" y="2571750"/>
            <a:ext cx="3343275" cy="830997"/>
          </a:xfrm>
          <a:prstGeom prst="rect">
            <a:avLst/>
          </a:prstGeom>
          <a:noFill/>
        </p:spPr>
        <p:txBody>
          <a:bodyPr wrap="square" lIns="0" tIns="0" rIns="0" bIns="0" rtlCol="0">
            <a:spAutoFit/>
          </a:bodyPr>
          <a:lstStyle/>
          <a:p>
            <a:pPr marL="257175" indent="-257175">
              <a:buFont typeface="Arial" panose="020B0604020202020204" pitchFamily="34" charset="0"/>
              <a:buChar char="•"/>
            </a:pPr>
            <a:r>
              <a:rPr lang="en-US" dirty="0">
                <a:gradFill>
                  <a:gsLst>
                    <a:gs pos="2917">
                      <a:schemeClr val="tx1"/>
                    </a:gs>
                    <a:gs pos="30000">
                      <a:schemeClr val="tx1"/>
                    </a:gs>
                  </a:gsLst>
                  <a:lin ang="5400000" scaled="0"/>
                </a:gradFill>
              </a:rPr>
              <a:t>Link Variable Group to Release</a:t>
            </a:r>
          </a:p>
          <a:p>
            <a:pPr marL="257175" indent="-257175">
              <a:buFont typeface="Arial" panose="020B0604020202020204" pitchFamily="34" charset="0"/>
              <a:buChar char="•"/>
            </a:pPr>
            <a:endParaRPr lang="en-US" dirty="0">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C0E3950F-3B27-46DD-AE02-9180DDD299CB}"/>
              </a:ext>
            </a:extLst>
          </p:cNvPr>
          <p:cNvPicPr>
            <a:picLocks noChangeAspect="1"/>
          </p:cNvPicPr>
          <p:nvPr/>
        </p:nvPicPr>
        <p:blipFill>
          <a:blip r:embed="rId2"/>
          <a:stretch>
            <a:fillRect/>
          </a:stretch>
        </p:blipFill>
        <p:spPr>
          <a:xfrm>
            <a:off x="4718957" y="1110343"/>
            <a:ext cx="3790318" cy="3656450"/>
          </a:xfrm>
          <a:prstGeom prst="rect">
            <a:avLst/>
          </a:prstGeom>
        </p:spPr>
      </p:pic>
    </p:spTree>
    <p:extLst>
      <p:ext uri="{BB962C8B-B14F-4D97-AF65-F5344CB8AC3E}">
        <p14:creationId xmlns:p14="http://schemas.microsoft.com/office/powerpoint/2010/main" val="29581581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2227-B270-4981-B737-0DA4614AFB47}"/>
              </a:ext>
            </a:extLst>
          </p:cNvPr>
          <p:cNvSpPr>
            <a:spLocks noGrp="1"/>
          </p:cNvSpPr>
          <p:nvPr>
            <p:ph type="title"/>
          </p:nvPr>
        </p:nvSpPr>
        <p:spPr/>
        <p:txBody>
          <a:bodyPr/>
          <a:lstStyle/>
          <a:p>
            <a:pPr algn="l"/>
            <a:r>
              <a:rPr lang="en-US" dirty="0">
                <a:solidFill>
                  <a:srgbClr val="0070C0"/>
                </a:solidFill>
              </a:rPr>
              <a:t>Using Azure DevOps to deploy Azure Infrastructure</a:t>
            </a:r>
          </a:p>
        </p:txBody>
      </p:sp>
      <p:sp>
        <p:nvSpPr>
          <p:cNvPr id="30" name="TextBox 29">
            <a:extLst>
              <a:ext uri="{FF2B5EF4-FFF2-40B4-BE49-F238E27FC236}">
                <a16:creationId xmlns:a16="http://schemas.microsoft.com/office/drawing/2014/main" id="{6AA7D8FA-15C3-4B97-92F6-2CD51C35CE3B}"/>
              </a:ext>
            </a:extLst>
          </p:cNvPr>
          <p:cNvSpPr txBox="1"/>
          <p:nvPr/>
        </p:nvSpPr>
        <p:spPr>
          <a:xfrm>
            <a:off x="644978" y="1179740"/>
            <a:ext cx="3343275" cy="553998"/>
          </a:xfrm>
          <a:prstGeom prst="rect">
            <a:avLst/>
          </a:prstGeom>
          <a:noFill/>
        </p:spPr>
        <p:txBody>
          <a:bodyPr wrap="square" lIns="0" tIns="0" rIns="0" bIns="0" rtlCol="0">
            <a:spAutoFit/>
          </a:bodyPr>
          <a:lstStyle/>
          <a:p>
            <a:pPr marL="257175" indent="-257175">
              <a:buFont typeface="Arial" panose="020B0604020202020204" pitchFamily="34" charset="0"/>
              <a:buChar char="•"/>
            </a:pPr>
            <a:r>
              <a:rPr lang="en-US" dirty="0">
                <a:gradFill>
                  <a:gsLst>
                    <a:gs pos="2917">
                      <a:schemeClr val="tx1"/>
                    </a:gs>
                    <a:gs pos="30000">
                      <a:schemeClr val="tx1"/>
                    </a:gs>
                  </a:gsLst>
                  <a:lin ang="5400000" scaled="0"/>
                </a:gradFill>
              </a:rPr>
              <a:t>Resource Group Deployment Task</a:t>
            </a:r>
          </a:p>
        </p:txBody>
      </p:sp>
      <p:pic>
        <p:nvPicPr>
          <p:cNvPr id="5" name="Picture 4">
            <a:extLst>
              <a:ext uri="{FF2B5EF4-FFF2-40B4-BE49-F238E27FC236}">
                <a16:creationId xmlns:a16="http://schemas.microsoft.com/office/drawing/2014/main" id="{F7EA21DF-3D77-4FDC-BB13-0152CD0F5C1F}"/>
              </a:ext>
            </a:extLst>
          </p:cNvPr>
          <p:cNvPicPr>
            <a:picLocks noChangeAspect="1"/>
          </p:cNvPicPr>
          <p:nvPr/>
        </p:nvPicPr>
        <p:blipFill>
          <a:blip r:embed="rId2"/>
          <a:stretch>
            <a:fillRect/>
          </a:stretch>
        </p:blipFill>
        <p:spPr>
          <a:xfrm>
            <a:off x="457200" y="1962150"/>
            <a:ext cx="3861707" cy="2168735"/>
          </a:xfrm>
          <a:prstGeom prst="rect">
            <a:avLst/>
          </a:prstGeom>
        </p:spPr>
      </p:pic>
      <p:pic>
        <p:nvPicPr>
          <p:cNvPr id="3" name="Picture 2">
            <a:extLst>
              <a:ext uri="{FF2B5EF4-FFF2-40B4-BE49-F238E27FC236}">
                <a16:creationId xmlns:a16="http://schemas.microsoft.com/office/drawing/2014/main" id="{F0D43D35-9997-47F8-B1FA-DA51726077FB}"/>
              </a:ext>
            </a:extLst>
          </p:cNvPr>
          <p:cNvPicPr>
            <a:picLocks noChangeAspect="1"/>
          </p:cNvPicPr>
          <p:nvPr/>
        </p:nvPicPr>
        <p:blipFill>
          <a:blip r:embed="rId3"/>
          <a:stretch>
            <a:fillRect/>
          </a:stretch>
        </p:blipFill>
        <p:spPr>
          <a:xfrm>
            <a:off x="4678136" y="889908"/>
            <a:ext cx="4222374" cy="4085809"/>
          </a:xfrm>
          <a:prstGeom prst="rect">
            <a:avLst/>
          </a:prstGeom>
        </p:spPr>
      </p:pic>
    </p:spTree>
    <p:extLst>
      <p:ext uri="{BB962C8B-B14F-4D97-AF65-F5344CB8AC3E}">
        <p14:creationId xmlns:p14="http://schemas.microsoft.com/office/powerpoint/2010/main" val="15817356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B516-46CC-47FC-95BF-4536F5496392}"/>
              </a:ext>
            </a:extLst>
          </p:cNvPr>
          <p:cNvSpPr>
            <a:spLocks noGrp="1"/>
          </p:cNvSpPr>
          <p:nvPr>
            <p:ph type="title"/>
          </p:nvPr>
        </p:nvSpPr>
        <p:spPr/>
        <p:txBody>
          <a:bodyPr/>
          <a:lstStyle/>
          <a:p>
            <a:pPr algn="l"/>
            <a:r>
              <a:rPr lang="en-US" dirty="0">
                <a:solidFill>
                  <a:srgbClr val="0070C0"/>
                </a:solidFill>
              </a:rPr>
              <a:t>Deployment triggered from here, not portal</a:t>
            </a:r>
          </a:p>
        </p:txBody>
      </p:sp>
      <p:pic>
        <p:nvPicPr>
          <p:cNvPr id="3" name="Picture 2">
            <a:extLst>
              <a:ext uri="{FF2B5EF4-FFF2-40B4-BE49-F238E27FC236}">
                <a16:creationId xmlns:a16="http://schemas.microsoft.com/office/drawing/2014/main" id="{55613A97-0758-453F-891D-58917104B26F}"/>
              </a:ext>
            </a:extLst>
          </p:cNvPr>
          <p:cNvPicPr>
            <a:picLocks noChangeAspect="1"/>
          </p:cNvPicPr>
          <p:nvPr/>
        </p:nvPicPr>
        <p:blipFill>
          <a:blip r:embed="rId2"/>
          <a:stretch>
            <a:fillRect/>
          </a:stretch>
        </p:blipFill>
        <p:spPr>
          <a:xfrm>
            <a:off x="3578472" y="1250962"/>
            <a:ext cx="5260936" cy="3270226"/>
          </a:xfrm>
          <a:prstGeom prst="rect">
            <a:avLst/>
          </a:prstGeom>
        </p:spPr>
      </p:pic>
      <p:sp>
        <p:nvSpPr>
          <p:cNvPr id="4" name="TextBox 3">
            <a:extLst>
              <a:ext uri="{FF2B5EF4-FFF2-40B4-BE49-F238E27FC236}">
                <a16:creationId xmlns:a16="http://schemas.microsoft.com/office/drawing/2014/main" id="{CBA7C193-90E7-44F8-87E9-8D64879853EE}"/>
              </a:ext>
            </a:extLst>
          </p:cNvPr>
          <p:cNvSpPr txBox="1"/>
          <p:nvPr/>
        </p:nvSpPr>
        <p:spPr>
          <a:xfrm>
            <a:off x="73478" y="2123887"/>
            <a:ext cx="3343275" cy="830997"/>
          </a:xfrm>
          <a:prstGeom prst="rect">
            <a:avLst/>
          </a:prstGeom>
          <a:noFill/>
        </p:spPr>
        <p:txBody>
          <a:bodyPr wrap="square" lIns="0" tIns="0" rIns="0" bIns="0" rtlCol="0">
            <a:spAutoFit/>
          </a:bodyPr>
          <a:lstStyle/>
          <a:p>
            <a:pPr marL="257175" indent="-257175">
              <a:buFont typeface="Arial" panose="020B0604020202020204" pitchFamily="34" charset="0"/>
              <a:buChar char="•"/>
            </a:pPr>
            <a:r>
              <a:rPr lang="en-US" dirty="0">
                <a:gradFill>
                  <a:gsLst>
                    <a:gs pos="2917">
                      <a:schemeClr val="tx1"/>
                    </a:gs>
                    <a:gs pos="30000">
                      <a:schemeClr val="tx1"/>
                    </a:gs>
                  </a:gsLst>
                  <a:lin ang="5400000" scaled="0"/>
                </a:gradFill>
              </a:rPr>
              <a:t>Deployments are Triggered from Azure DevOps, not from the Azure Portal</a:t>
            </a:r>
          </a:p>
        </p:txBody>
      </p:sp>
    </p:spTree>
    <p:extLst>
      <p:ext uri="{BB962C8B-B14F-4D97-AF65-F5344CB8AC3E}">
        <p14:creationId xmlns:p14="http://schemas.microsoft.com/office/powerpoint/2010/main" val="5144213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59B770-9D2C-4433-877C-C8C1D2C7F2BD}"/>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3008E384-9615-49DF-BD56-3FEC76A4CD67}"/>
              </a:ext>
            </a:extLst>
          </p:cNvPr>
          <p:cNvSpPr>
            <a:spLocks noGrp="1"/>
          </p:cNvSpPr>
          <p:nvPr>
            <p:ph type="title"/>
          </p:nvPr>
        </p:nvSpPr>
        <p:spPr/>
        <p:txBody>
          <a:bodyPr/>
          <a:lstStyle/>
          <a:p>
            <a:r>
              <a:rPr lang="en-US" dirty="0"/>
              <a:t>Demo Infrastructure as Code</a:t>
            </a:r>
          </a:p>
        </p:txBody>
      </p:sp>
    </p:spTree>
    <p:extLst>
      <p:ext uri="{BB962C8B-B14F-4D97-AF65-F5344CB8AC3E}">
        <p14:creationId xmlns:p14="http://schemas.microsoft.com/office/powerpoint/2010/main" val="37443503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A7ADEB-B3E7-46C3-9946-E490D74C438D}"/>
              </a:ext>
            </a:extLst>
          </p:cNvPr>
          <p:cNvSpPr>
            <a:spLocks noGrp="1"/>
          </p:cNvSpPr>
          <p:nvPr>
            <p:ph type="body" idx="1"/>
          </p:nvPr>
        </p:nvSpPr>
        <p:spPr/>
        <p:txBody>
          <a:bodyPr/>
          <a:lstStyle/>
          <a:p>
            <a:r>
              <a:rPr lang="en-US" sz="3600" dirty="0"/>
              <a:t>Host deployment using Azure DevOps Build &amp; Release Pipelines</a:t>
            </a:r>
          </a:p>
        </p:txBody>
      </p:sp>
    </p:spTree>
    <p:extLst>
      <p:ext uri="{BB962C8B-B14F-4D97-AF65-F5344CB8AC3E}">
        <p14:creationId xmlns:p14="http://schemas.microsoft.com/office/powerpoint/2010/main" val="317218955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Azure Build Pipelines</a:t>
            </a:r>
          </a:p>
        </p:txBody>
      </p:sp>
      <p:sp>
        <p:nvSpPr>
          <p:cNvPr id="2" name="Text Placeholder 1">
            <a:extLst>
              <a:ext uri="{FF2B5EF4-FFF2-40B4-BE49-F238E27FC236}">
                <a16:creationId xmlns:a16="http://schemas.microsoft.com/office/drawing/2014/main" id="{C8E80B9C-924B-4A06-B5BF-961A900CD0C7}"/>
              </a:ext>
            </a:extLst>
          </p:cNvPr>
          <p:cNvSpPr>
            <a:spLocks noGrp="1"/>
          </p:cNvSpPr>
          <p:nvPr>
            <p:ph type="body" idx="1"/>
          </p:nvPr>
        </p:nvSpPr>
        <p:spPr>
          <a:xfrm>
            <a:off x="228600" y="971550"/>
            <a:ext cx="4191000" cy="3200400"/>
          </a:xfrm>
        </p:spPr>
        <p:txBody>
          <a:bodyPr/>
          <a:lstStyle/>
          <a:p>
            <a:r>
              <a:rPr lang="en-US" dirty="0"/>
              <a:t>Builds are used to package the software for deployment</a:t>
            </a:r>
          </a:p>
          <a:p>
            <a:r>
              <a:rPr lang="en-US" dirty="0"/>
              <a:t>Variable Groups again should be used for providing in puts to the Build</a:t>
            </a:r>
          </a:p>
          <a:p>
            <a:r>
              <a:rPr lang="en-US" dirty="0"/>
              <a:t>Can be triggered automatically or with push to repo</a:t>
            </a:r>
          </a:p>
          <a:p>
            <a:r>
              <a:rPr lang="en-US" dirty="0"/>
              <a:t>Gates can be created with simple or more complex criteria</a:t>
            </a:r>
          </a:p>
        </p:txBody>
      </p:sp>
      <p:pic>
        <p:nvPicPr>
          <p:cNvPr id="3" name="Picture 2">
            <a:extLst>
              <a:ext uri="{FF2B5EF4-FFF2-40B4-BE49-F238E27FC236}">
                <a16:creationId xmlns:a16="http://schemas.microsoft.com/office/drawing/2014/main" id="{4A8C4055-A9E0-466C-B037-9D647B7C0C69}"/>
              </a:ext>
            </a:extLst>
          </p:cNvPr>
          <p:cNvPicPr>
            <a:picLocks noChangeAspect="1"/>
          </p:cNvPicPr>
          <p:nvPr/>
        </p:nvPicPr>
        <p:blipFill>
          <a:blip r:embed="rId2"/>
          <a:stretch>
            <a:fillRect/>
          </a:stretch>
        </p:blipFill>
        <p:spPr>
          <a:xfrm>
            <a:off x="4495800" y="1352550"/>
            <a:ext cx="4529274" cy="2633842"/>
          </a:xfrm>
          <a:prstGeom prst="rect">
            <a:avLst/>
          </a:prstGeom>
        </p:spPr>
      </p:pic>
    </p:spTree>
    <p:extLst>
      <p:ext uri="{BB962C8B-B14F-4D97-AF65-F5344CB8AC3E}">
        <p14:creationId xmlns:p14="http://schemas.microsoft.com/office/powerpoint/2010/main" val="11900265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028700"/>
            <a:ext cx="3810000" cy="3200400"/>
          </a:xfrm>
        </p:spPr>
        <p:txBody>
          <a:bodyPr/>
          <a:lstStyle/>
          <a:p>
            <a:r>
              <a:rPr lang="en-US" sz="2800" dirty="0"/>
              <a:t>Used for Common Tasks</a:t>
            </a:r>
          </a:p>
          <a:p>
            <a:r>
              <a:rPr lang="en-US" sz="2800" dirty="0"/>
              <a:t>Open Source</a:t>
            </a:r>
          </a:p>
          <a:p>
            <a:r>
              <a:rPr lang="en-US" sz="2800" dirty="0"/>
              <a:t>Support Many types of Technologies</a:t>
            </a:r>
          </a:p>
          <a:p>
            <a:r>
              <a:rPr lang="en-US" sz="2800" dirty="0"/>
              <a:t>Searchable for your needs within the UI</a:t>
            </a:r>
          </a:p>
        </p:txBody>
      </p:sp>
      <p:sp>
        <p:nvSpPr>
          <p:cNvPr id="3" name="Title 2"/>
          <p:cNvSpPr>
            <a:spLocks noGrp="1"/>
          </p:cNvSpPr>
          <p:nvPr>
            <p:ph type="title"/>
          </p:nvPr>
        </p:nvSpPr>
        <p:spPr/>
        <p:txBody>
          <a:bodyPr/>
          <a:lstStyle/>
          <a:p>
            <a:pPr algn="l"/>
            <a:r>
              <a:rPr lang="en-US" dirty="0"/>
              <a:t>Build Task Templates</a:t>
            </a:r>
          </a:p>
        </p:txBody>
      </p:sp>
      <p:pic>
        <p:nvPicPr>
          <p:cNvPr id="5" name="Picture 4">
            <a:extLst>
              <a:ext uri="{FF2B5EF4-FFF2-40B4-BE49-F238E27FC236}">
                <a16:creationId xmlns:a16="http://schemas.microsoft.com/office/drawing/2014/main" id="{B5916156-506D-4B62-B65A-3763809416D6}"/>
              </a:ext>
            </a:extLst>
          </p:cNvPr>
          <p:cNvPicPr>
            <a:picLocks noChangeAspect="1"/>
          </p:cNvPicPr>
          <p:nvPr/>
        </p:nvPicPr>
        <p:blipFill>
          <a:blip r:embed="rId2"/>
          <a:stretch>
            <a:fillRect/>
          </a:stretch>
        </p:blipFill>
        <p:spPr>
          <a:xfrm>
            <a:off x="4788108" y="242029"/>
            <a:ext cx="3657600" cy="2274292"/>
          </a:xfrm>
          <a:prstGeom prst="rect">
            <a:avLst/>
          </a:prstGeom>
        </p:spPr>
      </p:pic>
      <p:pic>
        <p:nvPicPr>
          <p:cNvPr id="6" name="Picture 5">
            <a:extLst>
              <a:ext uri="{FF2B5EF4-FFF2-40B4-BE49-F238E27FC236}">
                <a16:creationId xmlns:a16="http://schemas.microsoft.com/office/drawing/2014/main" id="{F05CC4C7-7A07-435B-9879-D2E6898C8A9A}"/>
              </a:ext>
            </a:extLst>
          </p:cNvPr>
          <p:cNvPicPr>
            <a:picLocks noChangeAspect="1"/>
          </p:cNvPicPr>
          <p:nvPr/>
        </p:nvPicPr>
        <p:blipFill>
          <a:blip r:embed="rId3"/>
          <a:stretch>
            <a:fillRect/>
          </a:stretch>
        </p:blipFill>
        <p:spPr>
          <a:xfrm>
            <a:off x="4803098" y="2596421"/>
            <a:ext cx="3709198" cy="2250002"/>
          </a:xfrm>
          <a:prstGeom prst="rect">
            <a:avLst/>
          </a:prstGeom>
        </p:spPr>
      </p:pic>
    </p:spTree>
    <p:extLst>
      <p:ext uri="{BB962C8B-B14F-4D97-AF65-F5344CB8AC3E}">
        <p14:creationId xmlns:p14="http://schemas.microsoft.com/office/powerpoint/2010/main" val="6908678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Releases</a:t>
            </a:r>
          </a:p>
        </p:txBody>
      </p:sp>
      <p:pic>
        <p:nvPicPr>
          <p:cNvPr id="2" name="Picture 1">
            <a:extLst>
              <a:ext uri="{FF2B5EF4-FFF2-40B4-BE49-F238E27FC236}">
                <a16:creationId xmlns:a16="http://schemas.microsoft.com/office/drawing/2014/main" id="{69E907E6-C4BC-445F-B76D-5864C3989C51}"/>
              </a:ext>
            </a:extLst>
          </p:cNvPr>
          <p:cNvPicPr>
            <a:picLocks noChangeAspect="1"/>
          </p:cNvPicPr>
          <p:nvPr/>
        </p:nvPicPr>
        <p:blipFill>
          <a:blip r:embed="rId2"/>
          <a:stretch>
            <a:fillRect/>
          </a:stretch>
        </p:blipFill>
        <p:spPr>
          <a:xfrm>
            <a:off x="2362200" y="2647950"/>
            <a:ext cx="5554812" cy="2153398"/>
          </a:xfrm>
          <a:prstGeom prst="rect">
            <a:avLst/>
          </a:prstGeom>
        </p:spPr>
      </p:pic>
      <p:sp>
        <p:nvSpPr>
          <p:cNvPr id="4" name="Text Placeholder 1">
            <a:extLst>
              <a:ext uri="{FF2B5EF4-FFF2-40B4-BE49-F238E27FC236}">
                <a16:creationId xmlns:a16="http://schemas.microsoft.com/office/drawing/2014/main" id="{801722A4-375D-4210-A743-9497253EE7F5}"/>
              </a:ext>
            </a:extLst>
          </p:cNvPr>
          <p:cNvSpPr>
            <a:spLocks noGrp="1"/>
          </p:cNvSpPr>
          <p:nvPr>
            <p:ph type="body" idx="1"/>
          </p:nvPr>
        </p:nvSpPr>
        <p:spPr>
          <a:xfrm>
            <a:off x="228600" y="971550"/>
            <a:ext cx="8602812" cy="3200400"/>
          </a:xfrm>
        </p:spPr>
        <p:txBody>
          <a:bodyPr/>
          <a:lstStyle/>
          <a:p>
            <a:r>
              <a:rPr lang="en-US" dirty="0"/>
              <a:t>Used deploy software</a:t>
            </a:r>
          </a:p>
          <a:p>
            <a:r>
              <a:rPr lang="en-US" dirty="0"/>
              <a:t>Variable Groups again should be used for providing in puts</a:t>
            </a:r>
          </a:p>
          <a:p>
            <a:r>
              <a:rPr lang="en-US" dirty="0"/>
              <a:t>Can be triggered manually or with a completed build</a:t>
            </a:r>
          </a:p>
          <a:p>
            <a:r>
              <a:rPr lang="en-US" dirty="0"/>
              <a:t>Gates can be created with simple or more complex criteria</a:t>
            </a:r>
          </a:p>
        </p:txBody>
      </p:sp>
    </p:spTree>
    <p:extLst>
      <p:ext uri="{BB962C8B-B14F-4D97-AF65-F5344CB8AC3E}">
        <p14:creationId xmlns:p14="http://schemas.microsoft.com/office/powerpoint/2010/main" val="1884774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886026-BC46-40CF-ACF8-38590E50712C}"/>
              </a:ext>
            </a:extLst>
          </p:cNvPr>
          <p:cNvSpPr>
            <a:spLocks noGrp="1"/>
          </p:cNvSpPr>
          <p:nvPr>
            <p:ph type="body" sz="quarter" idx="10"/>
          </p:nvPr>
        </p:nvSpPr>
        <p:spPr>
          <a:xfrm>
            <a:off x="319818" y="708942"/>
            <a:ext cx="8503625" cy="207749"/>
          </a:xfrm>
        </p:spPr>
        <p:txBody>
          <a:bodyPr/>
          <a:lstStyle/>
          <a:p>
            <a:r>
              <a:rPr lang="en-US" sz="1350">
                <a:solidFill>
                  <a:srgbClr val="505050"/>
                </a:solidFill>
              </a:rPr>
              <a:t>People. Process. Products.</a:t>
            </a:r>
          </a:p>
        </p:txBody>
      </p:sp>
      <p:sp>
        <p:nvSpPr>
          <p:cNvPr id="4" name="Title 3">
            <a:extLst>
              <a:ext uri="{FF2B5EF4-FFF2-40B4-BE49-F238E27FC236}">
                <a16:creationId xmlns:a16="http://schemas.microsoft.com/office/drawing/2014/main" id="{528D9A12-71BC-4CBB-A872-E706804636BF}"/>
              </a:ext>
            </a:extLst>
          </p:cNvPr>
          <p:cNvSpPr>
            <a:spLocks noGrp="1"/>
          </p:cNvSpPr>
          <p:nvPr>
            <p:ph type="title"/>
          </p:nvPr>
        </p:nvSpPr>
        <p:spPr/>
        <p:txBody>
          <a:bodyPr/>
          <a:lstStyle/>
          <a:p>
            <a:r>
              <a:rPr lang="en-US" spc="-74"/>
              <a:t>What is DevOps?</a:t>
            </a:r>
          </a:p>
        </p:txBody>
      </p:sp>
      <p:grpSp>
        <p:nvGrpSpPr>
          <p:cNvPr id="38" name="Group 37" descr="DevOps is the union of people, process, and products to enable continuous delivery of value to your end users.&#10;">
            <a:extLst>
              <a:ext uri="{FF2B5EF4-FFF2-40B4-BE49-F238E27FC236}">
                <a16:creationId xmlns:a16="http://schemas.microsoft.com/office/drawing/2014/main" id="{2EC9AE04-AF68-4BE2-A10B-4484F4319989}"/>
              </a:ext>
            </a:extLst>
          </p:cNvPr>
          <p:cNvGrpSpPr/>
          <p:nvPr/>
        </p:nvGrpSpPr>
        <p:grpSpPr>
          <a:xfrm>
            <a:off x="319819" y="1418067"/>
            <a:ext cx="3979905" cy="2914505"/>
            <a:chOff x="366076" y="1432242"/>
            <a:chExt cx="4716106" cy="3964491"/>
          </a:xfrm>
        </p:grpSpPr>
        <p:sp>
          <p:nvSpPr>
            <p:cNvPr id="40" name="Rectangle 39">
              <a:extLst>
                <a:ext uri="{FF2B5EF4-FFF2-40B4-BE49-F238E27FC236}">
                  <a16:creationId xmlns:a16="http://schemas.microsoft.com/office/drawing/2014/main" id="{DD5BFA80-E8ED-4D15-9EC6-1C69B990053C}"/>
                </a:ext>
              </a:extLst>
            </p:cNvPr>
            <p:cNvSpPr/>
            <p:nvPr/>
          </p:nvSpPr>
          <p:spPr bwMode="auto">
            <a:xfrm>
              <a:off x="366076" y="1432242"/>
              <a:ext cx="4716106" cy="39644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00834" tIns="571390" rIns="134445" bIns="107556" numCol="1" spcCol="0" rtlCol="0" fromWordArt="0" anchor="t" anchorCtr="0" forceAA="0" compatLnSpc="1">
              <a:prstTxWarp prst="textNoShape">
                <a:avLst/>
              </a:prstTxWarp>
              <a:noAutofit/>
            </a:bodyPr>
            <a:lstStyle/>
            <a:p>
              <a:r>
                <a:rPr lang="en-US" sz="2059" dirty="0"/>
                <a:t>DevOps is the union of </a:t>
              </a:r>
              <a:r>
                <a:rPr lang="en-US" sz="2059" b="1" dirty="0">
                  <a:solidFill>
                    <a:srgbClr val="0078D7"/>
                  </a:solidFill>
                </a:rPr>
                <a:t>people</a:t>
              </a:r>
              <a:r>
                <a:rPr lang="en-US" sz="2059" dirty="0"/>
                <a:t>, </a:t>
              </a:r>
              <a:r>
                <a:rPr lang="en-US" sz="2059" b="1" dirty="0">
                  <a:solidFill>
                    <a:srgbClr val="0078D7"/>
                  </a:solidFill>
                </a:rPr>
                <a:t>process</a:t>
              </a:r>
              <a:r>
                <a:rPr lang="en-US" sz="2059" dirty="0"/>
                <a:t>, and </a:t>
              </a:r>
              <a:r>
                <a:rPr lang="en-US" sz="2059" b="1" dirty="0">
                  <a:solidFill>
                    <a:srgbClr val="0078D7"/>
                  </a:solidFill>
                </a:rPr>
                <a:t>products</a:t>
              </a:r>
              <a:r>
                <a:rPr lang="en-US" sz="2059" dirty="0"/>
                <a:t> to enable continuous delivery of value to your end users.</a:t>
              </a:r>
            </a:p>
          </p:txBody>
        </p:sp>
        <p:sp>
          <p:nvSpPr>
            <p:cNvPr id="43" name="Rectangle 42">
              <a:extLst>
                <a:ext uri="{FF2B5EF4-FFF2-40B4-BE49-F238E27FC236}">
                  <a16:creationId xmlns:a16="http://schemas.microsoft.com/office/drawing/2014/main" id="{2F8088B3-00CA-4565-A4F2-49A69D180CE0}"/>
                </a:ext>
                <a:ext uri="{C183D7F6-B498-43B3-948B-1728B52AA6E4}">
                  <adec:decorative xmlns:adec="http://schemas.microsoft.com/office/drawing/2017/decorative" val="1"/>
                </a:ext>
              </a:extLst>
            </p:cNvPr>
            <p:cNvSpPr/>
            <p:nvPr/>
          </p:nvSpPr>
          <p:spPr>
            <a:xfrm>
              <a:off x="366077" y="1432242"/>
              <a:ext cx="732534" cy="1110487"/>
            </a:xfrm>
            <a:prstGeom prst="rect">
              <a:avLst/>
            </a:prstGeom>
          </p:spPr>
          <p:txBody>
            <a:bodyPr wrap="none">
              <a:spAutoFit/>
            </a:bodyPr>
            <a:lstStyle/>
            <a:p>
              <a:pPr>
                <a:defRPr/>
              </a:pPr>
              <a:r>
                <a:rPr lang="en-US" sz="4705" kern="0" spc="-7" dirty="0">
                  <a:ln w="3175">
                    <a:noFill/>
                  </a:ln>
                  <a:solidFill>
                    <a:srgbClr val="0078D7"/>
                  </a:solidFill>
                  <a:latin typeface="Rockwell Extra Bold" panose="02060903040505020403" pitchFamily="18" charset="0"/>
                  <a:cs typeface="Segoe UI" pitchFamily="34" charset="0"/>
                </a:rPr>
                <a:t>“</a:t>
              </a:r>
              <a:endParaRPr lang="en-US" sz="4705" kern="0" dirty="0">
                <a:solidFill>
                  <a:srgbClr val="0078D7"/>
                </a:solidFill>
              </a:endParaRPr>
            </a:p>
          </p:txBody>
        </p:sp>
        <p:sp>
          <p:nvSpPr>
            <p:cNvPr id="37" name="Rectangle 36">
              <a:extLst>
                <a:ext uri="{FF2B5EF4-FFF2-40B4-BE49-F238E27FC236}">
                  <a16:creationId xmlns:a16="http://schemas.microsoft.com/office/drawing/2014/main" id="{90933A4D-4859-4CF1-9E2F-B6522C3D957A}"/>
                </a:ext>
                <a:ext uri="{C183D7F6-B498-43B3-948B-1728B52AA6E4}">
                  <adec:decorative xmlns:adec="http://schemas.microsoft.com/office/drawing/2017/decorative" val="1"/>
                </a:ext>
              </a:extLst>
            </p:cNvPr>
            <p:cNvSpPr/>
            <p:nvPr/>
          </p:nvSpPr>
          <p:spPr>
            <a:xfrm>
              <a:off x="3728098" y="3396602"/>
              <a:ext cx="732534" cy="1110487"/>
            </a:xfrm>
            <a:prstGeom prst="rect">
              <a:avLst/>
            </a:prstGeom>
          </p:spPr>
          <p:txBody>
            <a:bodyPr wrap="none">
              <a:spAutoFit/>
            </a:bodyPr>
            <a:lstStyle/>
            <a:p>
              <a:pPr>
                <a:defRPr/>
              </a:pPr>
              <a:r>
                <a:rPr lang="en-US" sz="4705" kern="0" spc="-7" dirty="0">
                  <a:ln w="3175">
                    <a:noFill/>
                  </a:ln>
                  <a:solidFill>
                    <a:srgbClr val="0078D7"/>
                  </a:solidFill>
                  <a:latin typeface="Rockwell Extra Bold" panose="02060903040505020403" pitchFamily="18" charset="0"/>
                  <a:cs typeface="Segoe UI" pitchFamily="34" charset="0"/>
                </a:rPr>
                <a:t>”</a:t>
              </a:r>
              <a:endParaRPr lang="en-US" sz="4705" kern="0" dirty="0">
                <a:solidFill>
                  <a:srgbClr val="0078D7"/>
                </a:solidFill>
              </a:endParaRPr>
            </a:p>
          </p:txBody>
        </p:sp>
      </p:grpSp>
      <p:sp>
        <p:nvSpPr>
          <p:cNvPr id="51" name="Oval 50">
            <a:extLst>
              <a:ext uri="{FF2B5EF4-FFF2-40B4-BE49-F238E27FC236}">
                <a16:creationId xmlns:a16="http://schemas.microsoft.com/office/drawing/2014/main" id="{3C946028-2F07-4CC9-B487-50F1C2859698}"/>
              </a:ext>
              <a:ext uri="{C183D7F6-B498-43B3-948B-1728B52AA6E4}">
                <adec:decorative xmlns:adec="http://schemas.microsoft.com/office/drawing/2017/decorative" val="1"/>
              </a:ext>
            </a:extLst>
          </p:cNvPr>
          <p:cNvSpPr/>
          <p:nvPr/>
        </p:nvSpPr>
        <p:spPr bwMode="auto">
          <a:xfrm>
            <a:off x="5072785" y="1037152"/>
            <a:ext cx="3321397" cy="3333758"/>
          </a:xfrm>
          <a:prstGeom prst="ellipse">
            <a:avLst/>
          </a:prstGeom>
          <a:noFill/>
          <a:ln>
            <a:solidFill>
              <a:schemeClr val="tx1">
                <a:lumMod val="50000"/>
                <a:lumOff val="5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176" dirty="0">
              <a:solidFill>
                <a:schemeClr val="tx2"/>
              </a:solidFill>
              <a:ea typeface="Segoe UI" pitchFamily="34" charset="0"/>
              <a:cs typeface="Segoe UI" pitchFamily="34" charset="0"/>
            </a:endParaRPr>
          </a:p>
        </p:txBody>
      </p:sp>
      <p:sp>
        <p:nvSpPr>
          <p:cNvPr id="52" name="Oval 51">
            <a:extLst>
              <a:ext uri="{FF2B5EF4-FFF2-40B4-BE49-F238E27FC236}">
                <a16:creationId xmlns:a16="http://schemas.microsoft.com/office/drawing/2014/main" id="{DB8E49D4-4CAC-45F7-863B-618A6CA49982}"/>
              </a:ext>
              <a:ext uri="{C183D7F6-B498-43B3-948B-1728B52AA6E4}">
                <adec:decorative xmlns:adec="http://schemas.microsoft.com/office/drawing/2017/decorative" val="1"/>
              </a:ext>
            </a:extLst>
          </p:cNvPr>
          <p:cNvSpPr/>
          <p:nvPr/>
        </p:nvSpPr>
        <p:spPr bwMode="auto">
          <a:xfrm>
            <a:off x="5369024" y="851377"/>
            <a:ext cx="952044" cy="95558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r>
              <a:rPr lang="en-US" sz="1176" dirty="0">
                <a:solidFill>
                  <a:schemeClr val="tx2"/>
                </a:solidFill>
                <a:ea typeface="Segoe UI" pitchFamily="34" charset="0"/>
                <a:cs typeface="Segoe UI" pitchFamily="34" charset="0"/>
              </a:rPr>
              <a:t>Build&amp; Test</a:t>
            </a:r>
          </a:p>
        </p:txBody>
      </p:sp>
      <p:grpSp>
        <p:nvGrpSpPr>
          <p:cNvPr id="53" name="Group 52">
            <a:extLst>
              <a:ext uri="{FF2B5EF4-FFF2-40B4-BE49-F238E27FC236}">
                <a16:creationId xmlns:a16="http://schemas.microsoft.com/office/drawing/2014/main" id="{29929064-DF06-4EF7-9BA7-BC3483725B39}"/>
              </a:ext>
              <a:ext uri="{C183D7F6-B498-43B3-948B-1728B52AA6E4}">
                <adec:decorative xmlns:adec="http://schemas.microsoft.com/office/drawing/2017/decorative" val="1"/>
              </a:ext>
            </a:extLst>
          </p:cNvPr>
          <p:cNvGrpSpPr/>
          <p:nvPr/>
        </p:nvGrpSpPr>
        <p:grpSpPr>
          <a:xfrm>
            <a:off x="6073795" y="2070439"/>
            <a:ext cx="1243707" cy="1362885"/>
            <a:chOff x="5375754" y="2898175"/>
            <a:chExt cx="1568588" cy="1718897"/>
          </a:xfrm>
        </p:grpSpPr>
        <p:sp>
          <p:nvSpPr>
            <p:cNvPr id="54" name="Business Trans large">
              <a:extLst>
                <a:ext uri="{FF2B5EF4-FFF2-40B4-BE49-F238E27FC236}">
                  <a16:creationId xmlns:a16="http://schemas.microsoft.com/office/drawing/2014/main" id="{8D16BFF0-BA65-412B-94C9-D67AA44A0D80}"/>
                </a:ext>
              </a:extLst>
            </p:cNvPr>
            <p:cNvSpPr txBox="1"/>
            <p:nvPr/>
          </p:nvSpPr>
          <p:spPr>
            <a:xfrm>
              <a:off x="5375754" y="3228293"/>
              <a:ext cx="1568588" cy="1058660"/>
            </a:xfrm>
            <a:prstGeom prst="rect">
              <a:avLst/>
            </a:prstGeom>
            <a:noFill/>
            <a:ln w="25400">
              <a:noFill/>
              <a:miter lim="800000"/>
            </a:ln>
          </p:spPr>
          <p:txBody>
            <a:bodyPr wrap="square" lIns="0" tIns="0" rIns="0" bIns="0" rtlCol="0" anchor="ctr">
              <a:noAutofit/>
            </a:bodyPr>
            <a:lstStyle/>
            <a:p>
              <a:pPr algn="ctr" defTabSz="672076">
                <a:lnSpc>
                  <a:spcPct val="90000"/>
                </a:lnSpc>
                <a:spcBef>
                  <a:spcPts val="576"/>
                </a:spcBef>
                <a:defRPr/>
              </a:pPr>
              <a:r>
                <a:rPr lang="en-US" sz="1324" spc="7" dirty="0">
                  <a:ln w="3175">
                    <a:noFill/>
                  </a:ln>
                  <a:solidFill>
                    <a:schemeClr val="tx2"/>
                  </a:solidFill>
                  <a:cs typeface="Segoe UI Semilight" panose="020B0402040204020203" pitchFamily="34" charset="0"/>
                </a:rPr>
                <a:t>Continuous</a:t>
              </a:r>
              <a:br>
                <a:rPr lang="en-US" sz="1324" spc="7" dirty="0">
                  <a:ln w="3175">
                    <a:noFill/>
                  </a:ln>
                  <a:solidFill>
                    <a:schemeClr val="tx2"/>
                  </a:solidFill>
                  <a:cs typeface="Segoe UI Semilight" panose="020B0402040204020203" pitchFamily="34" charset="0"/>
                </a:rPr>
              </a:br>
              <a:r>
                <a:rPr lang="en-US" sz="1324" spc="7" dirty="0">
                  <a:ln w="3175">
                    <a:noFill/>
                  </a:ln>
                  <a:solidFill>
                    <a:schemeClr val="tx2"/>
                  </a:solidFill>
                  <a:cs typeface="Segoe UI Semilight" panose="020B0402040204020203" pitchFamily="34" charset="0"/>
                </a:rPr>
                <a:t>Delivery</a:t>
              </a:r>
            </a:p>
          </p:txBody>
        </p:sp>
        <p:grpSp>
          <p:nvGrpSpPr>
            <p:cNvPr id="55" name="Group 54">
              <a:extLst>
                <a:ext uri="{FF2B5EF4-FFF2-40B4-BE49-F238E27FC236}">
                  <a16:creationId xmlns:a16="http://schemas.microsoft.com/office/drawing/2014/main" id="{2D227A8E-BD89-428C-9CD4-5D72D5B56E2A}"/>
                </a:ext>
              </a:extLst>
            </p:cNvPr>
            <p:cNvGrpSpPr/>
            <p:nvPr/>
          </p:nvGrpSpPr>
          <p:grpSpPr>
            <a:xfrm>
              <a:off x="5404710" y="2898175"/>
              <a:ext cx="1513009" cy="1718897"/>
              <a:chOff x="13906501" y="3922655"/>
              <a:chExt cx="619125" cy="703377"/>
            </a:xfrm>
          </p:grpSpPr>
          <p:sp>
            <p:nvSpPr>
              <p:cNvPr id="56" name="Freeform 17">
                <a:extLst>
                  <a:ext uri="{FF2B5EF4-FFF2-40B4-BE49-F238E27FC236}">
                    <a16:creationId xmlns:a16="http://schemas.microsoft.com/office/drawing/2014/main" id="{C0BB35B1-36DA-41B6-82C0-B7307F0022F0}"/>
                  </a:ext>
                </a:extLst>
              </p:cNvPr>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15875"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5901" tIns="32950" rIns="65901" bIns="32950" numCol="1" anchor="t" anchorCtr="0" compatLnSpc="1">
                <a:prstTxWarp prst="textNoShape">
                  <a:avLst/>
                </a:prstTxWarp>
              </a:bodyPr>
              <a:lstStyle/>
              <a:p>
                <a:pPr defTabSz="671572">
                  <a:defRPr/>
                </a:pPr>
                <a:endParaRPr lang="en-US" sz="1324" kern="0">
                  <a:solidFill>
                    <a:schemeClr val="tx1">
                      <a:lumMod val="50000"/>
                      <a:lumOff val="50000"/>
                    </a:schemeClr>
                  </a:solidFill>
                  <a:ea typeface="MS PGothic" panose="020B0600070205080204" pitchFamily="34" charset="-128"/>
                </a:endParaRPr>
              </a:p>
            </p:txBody>
          </p:sp>
          <p:sp>
            <p:nvSpPr>
              <p:cNvPr id="57" name="Freeform 18">
                <a:extLst>
                  <a:ext uri="{FF2B5EF4-FFF2-40B4-BE49-F238E27FC236}">
                    <a16:creationId xmlns:a16="http://schemas.microsoft.com/office/drawing/2014/main" id="{AE5E9BEA-A2DD-4578-90C1-902E9A1DFB1F}"/>
                  </a:ext>
                </a:extLst>
              </p:cNvPr>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15875"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5901" tIns="32950" rIns="65901" bIns="32950" numCol="1" anchor="t" anchorCtr="0" compatLnSpc="1">
                <a:prstTxWarp prst="textNoShape">
                  <a:avLst/>
                </a:prstTxWarp>
              </a:bodyPr>
              <a:lstStyle/>
              <a:p>
                <a:pPr defTabSz="671572">
                  <a:defRPr/>
                </a:pPr>
                <a:endParaRPr lang="en-US" sz="1324" kern="0">
                  <a:solidFill>
                    <a:schemeClr val="tx1">
                      <a:lumMod val="50000"/>
                      <a:lumOff val="50000"/>
                    </a:schemeClr>
                  </a:solidFill>
                  <a:ea typeface="MS PGothic" panose="020B0600070205080204" pitchFamily="34" charset="-128"/>
                </a:endParaRPr>
              </a:p>
            </p:txBody>
          </p:sp>
          <p:sp>
            <p:nvSpPr>
              <p:cNvPr id="58" name="Line 19">
                <a:extLst>
                  <a:ext uri="{FF2B5EF4-FFF2-40B4-BE49-F238E27FC236}">
                    <a16:creationId xmlns:a16="http://schemas.microsoft.com/office/drawing/2014/main" id="{E096815D-3301-4085-B4B8-DEFFC64F4A98}"/>
                  </a:ext>
                </a:extLst>
              </p:cNvPr>
              <p:cNvSpPr>
                <a:spLocks noChangeShapeType="1"/>
              </p:cNvSpPr>
              <p:nvPr/>
            </p:nvSpPr>
            <p:spPr bwMode="auto">
              <a:xfrm>
                <a:off x="14216063" y="4221163"/>
                <a:ext cx="0" cy="0"/>
              </a:xfrm>
              <a:prstGeom prst="line">
                <a:avLst/>
              </a:prstGeom>
              <a:noFill/>
              <a:ln w="1270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65901" tIns="32950" rIns="65901" bIns="32950" numCol="1" anchor="t" anchorCtr="0" compatLnSpc="1">
                <a:prstTxWarp prst="textNoShape">
                  <a:avLst/>
                </a:prstTxWarp>
              </a:bodyPr>
              <a:lstStyle/>
              <a:p>
                <a:pPr defTabSz="671572">
                  <a:defRPr/>
                </a:pPr>
                <a:endParaRPr lang="en-US" sz="1324" kern="0">
                  <a:solidFill>
                    <a:srgbClr val="FFFFFF"/>
                  </a:solidFill>
                  <a:ea typeface="MS PGothic" panose="020B0600070205080204" pitchFamily="34" charset="-128"/>
                </a:endParaRPr>
              </a:p>
            </p:txBody>
          </p:sp>
          <p:sp>
            <p:nvSpPr>
              <p:cNvPr id="59" name="Freeform 20">
                <a:extLst>
                  <a:ext uri="{FF2B5EF4-FFF2-40B4-BE49-F238E27FC236}">
                    <a16:creationId xmlns:a16="http://schemas.microsoft.com/office/drawing/2014/main" id="{30B333D4-859E-4FAE-8847-3FAF1DBB426B}"/>
                  </a:ext>
                </a:extLst>
              </p:cNvPr>
              <p:cNvSpPr>
                <a:spLocks/>
              </p:cNvSpPr>
              <p:nvPr/>
            </p:nvSpPr>
            <p:spPr bwMode="auto">
              <a:xfrm>
                <a:off x="14214339" y="3922655"/>
                <a:ext cx="41550" cy="8742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5901" tIns="32950" rIns="65901" bIns="32950" numCol="1" anchor="t" anchorCtr="0" compatLnSpc="1">
                <a:prstTxWarp prst="textNoShape">
                  <a:avLst/>
                </a:prstTxWarp>
              </a:bodyPr>
              <a:lstStyle/>
              <a:p>
                <a:pPr defTabSz="671572">
                  <a:defRPr/>
                </a:pPr>
                <a:endParaRPr lang="en-US" sz="1324" kern="0">
                  <a:solidFill>
                    <a:schemeClr val="tx1">
                      <a:lumMod val="50000"/>
                      <a:lumOff val="50000"/>
                    </a:schemeClr>
                  </a:solidFill>
                  <a:ea typeface="MS PGothic" panose="020B0600070205080204" pitchFamily="34" charset="-128"/>
                </a:endParaRPr>
              </a:p>
            </p:txBody>
          </p:sp>
          <p:sp>
            <p:nvSpPr>
              <p:cNvPr id="60" name="Line 21">
                <a:extLst>
                  <a:ext uri="{FF2B5EF4-FFF2-40B4-BE49-F238E27FC236}">
                    <a16:creationId xmlns:a16="http://schemas.microsoft.com/office/drawing/2014/main" id="{071F32D5-B94C-4FC7-A6F7-B8678D738062}"/>
                  </a:ext>
                </a:extLst>
              </p:cNvPr>
              <p:cNvSpPr>
                <a:spLocks noChangeShapeType="1"/>
              </p:cNvSpPr>
              <p:nvPr/>
            </p:nvSpPr>
            <p:spPr bwMode="auto">
              <a:xfrm>
                <a:off x="14216063" y="3967163"/>
                <a:ext cx="38100" cy="0"/>
              </a:xfrm>
              <a:prstGeom prst="line">
                <a:avLst/>
              </a:prstGeom>
              <a:noFill/>
              <a:ln w="1270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65901" tIns="32950" rIns="65901" bIns="32950" numCol="1" anchor="t" anchorCtr="0" compatLnSpc="1">
                <a:prstTxWarp prst="textNoShape">
                  <a:avLst/>
                </a:prstTxWarp>
              </a:bodyPr>
              <a:lstStyle/>
              <a:p>
                <a:pPr defTabSz="671572">
                  <a:defRPr/>
                </a:pPr>
                <a:endParaRPr lang="en-US" sz="1324" kern="0">
                  <a:solidFill>
                    <a:srgbClr val="FFFFFF"/>
                  </a:solidFill>
                  <a:ea typeface="MS PGothic" panose="020B0600070205080204" pitchFamily="34" charset="-128"/>
                </a:endParaRPr>
              </a:p>
            </p:txBody>
          </p:sp>
          <p:sp>
            <p:nvSpPr>
              <p:cNvPr id="80" name="Freeform 22">
                <a:extLst>
                  <a:ext uri="{FF2B5EF4-FFF2-40B4-BE49-F238E27FC236}">
                    <a16:creationId xmlns:a16="http://schemas.microsoft.com/office/drawing/2014/main" id="{8D5762D9-5E19-4339-8209-6ECA4835A062}"/>
                  </a:ext>
                </a:extLst>
              </p:cNvPr>
              <p:cNvSpPr>
                <a:spLocks/>
              </p:cNvSpPr>
              <p:nvPr/>
            </p:nvSpPr>
            <p:spPr bwMode="auto">
              <a:xfrm>
                <a:off x="14177963" y="4538605"/>
                <a:ext cx="41550" cy="8742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5901" tIns="32950" rIns="65901" bIns="32950" numCol="1" anchor="t" anchorCtr="0" compatLnSpc="1">
                <a:prstTxWarp prst="textNoShape">
                  <a:avLst/>
                </a:prstTxWarp>
              </a:bodyPr>
              <a:lstStyle/>
              <a:p>
                <a:pPr defTabSz="671572">
                  <a:defRPr/>
                </a:pPr>
                <a:endParaRPr lang="en-US" sz="1324" kern="0">
                  <a:solidFill>
                    <a:schemeClr val="tx1">
                      <a:lumMod val="50000"/>
                      <a:lumOff val="50000"/>
                    </a:schemeClr>
                  </a:solidFill>
                  <a:ea typeface="MS PGothic" panose="020B0600070205080204" pitchFamily="34" charset="-128"/>
                </a:endParaRPr>
              </a:p>
            </p:txBody>
          </p:sp>
          <p:sp>
            <p:nvSpPr>
              <p:cNvPr id="81" name="Line 23">
                <a:extLst>
                  <a:ext uri="{FF2B5EF4-FFF2-40B4-BE49-F238E27FC236}">
                    <a16:creationId xmlns:a16="http://schemas.microsoft.com/office/drawing/2014/main" id="{1D952B3C-B0C6-4D71-BB9F-3E44301B46E9}"/>
                  </a:ext>
                </a:extLst>
              </p:cNvPr>
              <p:cNvSpPr>
                <a:spLocks noChangeShapeType="1"/>
              </p:cNvSpPr>
              <p:nvPr/>
            </p:nvSpPr>
            <p:spPr bwMode="auto">
              <a:xfrm flipH="1">
                <a:off x="14177963" y="4581525"/>
                <a:ext cx="38100" cy="0"/>
              </a:xfrm>
              <a:prstGeom prst="line">
                <a:avLst/>
              </a:prstGeom>
              <a:noFill/>
              <a:ln w="1270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65901" tIns="32950" rIns="65901" bIns="32950" numCol="1" anchor="t" anchorCtr="0" compatLnSpc="1">
                <a:prstTxWarp prst="textNoShape">
                  <a:avLst/>
                </a:prstTxWarp>
              </a:bodyPr>
              <a:lstStyle/>
              <a:p>
                <a:pPr defTabSz="671572">
                  <a:defRPr/>
                </a:pPr>
                <a:endParaRPr lang="en-US" sz="1324" kern="0">
                  <a:solidFill>
                    <a:srgbClr val="FFFFFF"/>
                  </a:solidFill>
                  <a:ea typeface="MS PGothic" panose="020B0600070205080204" pitchFamily="34" charset="-128"/>
                </a:endParaRPr>
              </a:p>
            </p:txBody>
          </p:sp>
        </p:grpSp>
      </p:grpSp>
      <p:sp>
        <p:nvSpPr>
          <p:cNvPr id="82" name="Oval 81">
            <a:extLst>
              <a:ext uri="{FF2B5EF4-FFF2-40B4-BE49-F238E27FC236}">
                <a16:creationId xmlns:a16="http://schemas.microsoft.com/office/drawing/2014/main" id="{72C08E3E-4120-43D7-9BCB-F6A7E0731BC8}"/>
              </a:ext>
              <a:ext uri="{C183D7F6-B498-43B3-948B-1728B52AA6E4}">
                <adec:decorative xmlns:adec="http://schemas.microsoft.com/office/drawing/2017/decorative" val="1"/>
              </a:ext>
            </a:extLst>
          </p:cNvPr>
          <p:cNvSpPr/>
          <p:nvPr/>
        </p:nvSpPr>
        <p:spPr bwMode="auto">
          <a:xfrm>
            <a:off x="6999860" y="747930"/>
            <a:ext cx="952044" cy="95558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176" dirty="0">
              <a:solidFill>
                <a:schemeClr val="tx2"/>
              </a:solidFill>
              <a:ea typeface="Segoe UI" pitchFamily="34" charset="0"/>
              <a:cs typeface="Segoe UI" pitchFamily="34" charset="0"/>
            </a:endParaRPr>
          </a:p>
        </p:txBody>
      </p:sp>
      <p:sp>
        <p:nvSpPr>
          <p:cNvPr id="83" name="TextBox 82">
            <a:extLst>
              <a:ext uri="{FF2B5EF4-FFF2-40B4-BE49-F238E27FC236}">
                <a16:creationId xmlns:a16="http://schemas.microsoft.com/office/drawing/2014/main" id="{D3AAAA1C-BB9D-4A08-8F4F-3BC791EC80EC}"/>
              </a:ext>
              <a:ext uri="{C183D7F6-B498-43B3-948B-1728B52AA6E4}">
                <adec:decorative xmlns:adec="http://schemas.microsoft.com/office/drawing/2017/decorative" val="1"/>
              </a:ext>
            </a:extLst>
          </p:cNvPr>
          <p:cNvSpPr txBox="1"/>
          <p:nvPr/>
        </p:nvSpPr>
        <p:spPr>
          <a:xfrm>
            <a:off x="7122240" y="1028070"/>
            <a:ext cx="739631" cy="380108"/>
          </a:xfrm>
          <a:prstGeom prst="rect">
            <a:avLst/>
          </a:prstGeom>
          <a:noFill/>
        </p:spPr>
        <p:txBody>
          <a:bodyPr wrap="none" lIns="134464" tIns="107571" rIns="134464" bIns="107571" rtlCol="0">
            <a:spAutoFit/>
          </a:bodyPr>
          <a:lstStyle/>
          <a:p>
            <a:pPr>
              <a:lnSpc>
                <a:spcPct val="90000"/>
              </a:lnSpc>
              <a:spcAft>
                <a:spcPts val="441"/>
              </a:spcAft>
            </a:pPr>
            <a:r>
              <a:rPr lang="en-US" sz="1176" dirty="0">
                <a:solidFill>
                  <a:schemeClr val="tx2"/>
                </a:solidFill>
                <a:ea typeface="Segoe UI" pitchFamily="34" charset="0"/>
                <a:cs typeface="Segoe UI" pitchFamily="34" charset="0"/>
              </a:rPr>
              <a:t>Deploy</a:t>
            </a:r>
          </a:p>
        </p:txBody>
      </p:sp>
      <p:sp>
        <p:nvSpPr>
          <p:cNvPr id="84" name="Oval 83">
            <a:extLst>
              <a:ext uri="{FF2B5EF4-FFF2-40B4-BE49-F238E27FC236}">
                <a16:creationId xmlns:a16="http://schemas.microsoft.com/office/drawing/2014/main" id="{8B9E1685-271B-4D81-AA70-C9553CEA6024}"/>
              </a:ext>
              <a:ext uri="{C183D7F6-B498-43B3-948B-1728B52AA6E4}">
                <adec:decorative xmlns:adec="http://schemas.microsoft.com/office/drawing/2017/decorative" val="1"/>
              </a:ext>
            </a:extLst>
          </p:cNvPr>
          <p:cNvSpPr/>
          <p:nvPr/>
        </p:nvSpPr>
        <p:spPr bwMode="auto">
          <a:xfrm>
            <a:off x="7939777" y="2241016"/>
            <a:ext cx="952044" cy="95558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176" dirty="0">
              <a:solidFill>
                <a:schemeClr val="tx2"/>
              </a:solidFill>
              <a:ea typeface="Segoe UI" pitchFamily="34" charset="0"/>
              <a:cs typeface="Segoe UI" pitchFamily="34" charset="0"/>
            </a:endParaRPr>
          </a:p>
        </p:txBody>
      </p:sp>
      <p:sp>
        <p:nvSpPr>
          <p:cNvPr id="85" name="TextBox 84">
            <a:extLst>
              <a:ext uri="{FF2B5EF4-FFF2-40B4-BE49-F238E27FC236}">
                <a16:creationId xmlns:a16="http://schemas.microsoft.com/office/drawing/2014/main" id="{8683DB6F-EB64-4DE8-8FFA-557E3D0CD8AB}"/>
              </a:ext>
              <a:ext uri="{C183D7F6-B498-43B3-948B-1728B52AA6E4}">
                <adec:decorative xmlns:adec="http://schemas.microsoft.com/office/drawing/2017/decorative" val="1"/>
              </a:ext>
            </a:extLst>
          </p:cNvPr>
          <p:cNvSpPr txBox="1"/>
          <p:nvPr/>
        </p:nvSpPr>
        <p:spPr>
          <a:xfrm>
            <a:off x="8021804" y="2528721"/>
            <a:ext cx="813369" cy="380108"/>
          </a:xfrm>
          <a:prstGeom prst="rect">
            <a:avLst/>
          </a:prstGeom>
          <a:noFill/>
        </p:spPr>
        <p:txBody>
          <a:bodyPr wrap="none" lIns="134464" tIns="107571" rIns="134464" bIns="107571" rtlCol="0">
            <a:spAutoFit/>
          </a:bodyPr>
          <a:lstStyle/>
          <a:p>
            <a:pPr>
              <a:lnSpc>
                <a:spcPct val="90000"/>
              </a:lnSpc>
              <a:spcAft>
                <a:spcPts val="441"/>
              </a:spcAft>
            </a:pPr>
            <a:r>
              <a:rPr lang="en-US" sz="1176" dirty="0">
                <a:solidFill>
                  <a:schemeClr val="tx2"/>
                </a:solidFill>
                <a:ea typeface="Segoe UI" pitchFamily="34" charset="0"/>
                <a:cs typeface="Segoe UI" pitchFamily="34" charset="0"/>
              </a:rPr>
              <a:t>Operate</a:t>
            </a:r>
          </a:p>
        </p:txBody>
      </p:sp>
      <p:sp>
        <p:nvSpPr>
          <p:cNvPr id="86" name="Oval 85">
            <a:extLst>
              <a:ext uri="{FF2B5EF4-FFF2-40B4-BE49-F238E27FC236}">
                <a16:creationId xmlns:a16="http://schemas.microsoft.com/office/drawing/2014/main" id="{FA0DCE45-C3CE-4CCE-BC15-174B844F7489}"/>
              </a:ext>
              <a:ext uri="{C183D7F6-B498-43B3-948B-1728B52AA6E4}">
                <adec:decorative xmlns:adec="http://schemas.microsoft.com/office/drawing/2017/decorative" val="1"/>
              </a:ext>
            </a:extLst>
          </p:cNvPr>
          <p:cNvSpPr/>
          <p:nvPr/>
        </p:nvSpPr>
        <p:spPr bwMode="auto">
          <a:xfrm>
            <a:off x="7074416" y="3618936"/>
            <a:ext cx="952044" cy="95558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176" dirty="0">
              <a:solidFill>
                <a:schemeClr val="tx2"/>
              </a:solidFill>
              <a:ea typeface="Segoe UI" pitchFamily="34" charset="0"/>
              <a:cs typeface="Segoe UI" pitchFamily="34" charset="0"/>
            </a:endParaRPr>
          </a:p>
        </p:txBody>
      </p:sp>
      <p:sp>
        <p:nvSpPr>
          <p:cNvPr id="87" name="TextBox 86">
            <a:extLst>
              <a:ext uri="{FF2B5EF4-FFF2-40B4-BE49-F238E27FC236}">
                <a16:creationId xmlns:a16="http://schemas.microsoft.com/office/drawing/2014/main" id="{5FB68E7A-14DD-4325-BD98-2F250A9D97A5}"/>
              </a:ext>
              <a:ext uri="{C183D7F6-B498-43B3-948B-1728B52AA6E4}">
                <adec:decorative xmlns:adec="http://schemas.microsoft.com/office/drawing/2017/decorative" val="1"/>
              </a:ext>
            </a:extLst>
          </p:cNvPr>
          <p:cNvSpPr txBox="1"/>
          <p:nvPr/>
        </p:nvSpPr>
        <p:spPr>
          <a:xfrm>
            <a:off x="7122239" y="3761550"/>
            <a:ext cx="872018" cy="705838"/>
          </a:xfrm>
          <a:prstGeom prst="rect">
            <a:avLst/>
          </a:prstGeom>
          <a:noFill/>
        </p:spPr>
        <p:txBody>
          <a:bodyPr wrap="square" lIns="134464" tIns="107571" rIns="134464" bIns="107571" rtlCol="0">
            <a:spAutoFit/>
          </a:bodyPr>
          <a:lstStyle/>
          <a:p>
            <a:pPr algn="ctr">
              <a:lnSpc>
                <a:spcPct val="90000"/>
              </a:lnSpc>
              <a:spcAft>
                <a:spcPts val="441"/>
              </a:spcAft>
            </a:pPr>
            <a:r>
              <a:rPr lang="en-US" sz="1176" dirty="0">
                <a:solidFill>
                  <a:schemeClr val="tx2"/>
                </a:solidFill>
                <a:ea typeface="Segoe UI" pitchFamily="34" charset="0"/>
                <a:cs typeface="Segoe UI" pitchFamily="34" charset="0"/>
              </a:rPr>
              <a:t>Monitor </a:t>
            </a:r>
            <a:br>
              <a:rPr lang="en-US" sz="1176" dirty="0">
                <a:solidFill>
                  <a:schemeClr val="tx2"/>
                </a:solidFill>
                <a:ea typeface="Segoe UI" pitchFamily="34" charset="0"/>
                <a:cs typeface="Segoe UI" pitchFamily="34" charset="0"/>
              </a:rPr>
            </a:br>
            <a:r>
              <a:rPr lang="en-US" sz="1176" dirty="0">
                <a:solidFill>
                  <a:schemeClr val="tx2"/>
                </a:solidFill>
                <a:ea typeface="Segoe UI" pitchFamily="34" charset="0"/>
                <a:cs typeface="Segoe UI" pitchFamily="34" charset="0"/>
              </a:rPr>
              <a:t>&amp; </a:t>
            </a:r>
            <a:br>
              <a:rPr lang="en-US" sz="1176" dirty="0">
                <a:solidFill>
                  <a:schemeClr val="tx2"/>
                </a:solidFill>
                <a:ea typeface="Segoe UI" pitchFamily="34" charset="0"/>
                <a:cs typeface="Segoe UI" pitchFamily="34" charset="0"/>
              </a:rPr>
            </a:br>
            <a:r>
              <a:rPr lang="en-US" sz="1176" dirty="0">
                <a:solidFill>
                  <a:schemeClr val="tx2"/>
                </a:solidFill>
                <a:ea typeface="Segoe UI" pitchFamily="34" charset="0"/>
                <a:cs typeface="Segoe UI" pitchFamily="34" charset="0"/>
              </a:rPr>
              <a:t>Learn</a:t>
            </a:r>
          </a:p>
        </p:txBody>
      </p:sp>
      <p:sp>
        <p:nvSpPr>
          <p:cNvPr id="88" name="Oval 87">
            <a:extLst>
              <a:ext uri="{FF2B5EF4-FFF2-40B4-BE49-F238E27FC236}">
                <a16:creationId xmlns:a16="http://schemas.microsoft.com/office/drawing/2014/main" id="{DB79AF50-31B2-4B86-A38F-DC27728A5193}"/>
              </a:ext>
              <a:ext uri="{C183D7F6-B498-43B3-948B-1728B52AA6E4}">
                <adec:decorative xmlns:adec="http://schemas.microsoft.com/office/drawing/2017/decorative" val="1"/>
              </a:ext>
            </a:extLst>
          </p:cNvPr>
          <p:cNvSpPr/>
          <p:nvPr/>
        </p:nvSpPr>
        <p:spPr bwMode="auto">
          <a:xfrm>
            <a:off x="5370321" y="3636776"/>
            <a:ext cx="952044" cy="95558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176" dirty="0">
              <a:solidFill>
                <a:schemeClr val="tx2"/>
              </a:solidFill>
              <a:ea typeface="Segoe UI" pitchFamily="34" charset="0"/>
              <a:cs typeface="Segoe UI" pitchFamily="34" charset="0"/>
            </a:endParaRPr>
          </a:p>
        </p:txBody>
      </p:sp>
      <p:sp>
        <p:nvSpPr>
          <p:cNvPr id="89" name="TextBox 88">
            <a:extLst>
              <a:ext uri="{FF2B5EF4-FFF2-40B4-BE49-F238E27FC236}">
                <a16:creationId xmlns:a16="http://schemas.microsoft.com/office/drawing/2014/main" id="{7A2EFAB0-306F-4782-B61D-081FA72E24A4}"/>
              </a:ext>
              <a:ext uri="{C183D7F6-B498-43B3-948B-1728B52AA6E4}">
                <adec:decorative xmlns:adec="http://schemas.microsoft.com/office/drawing/2017/decorative" val="1"/>
              </a:ext>
            </a:extLst>
          </p:cNvPr>
          <p:cNvSpPr txBox="1"/>
          <p:nvPr/>
        </p:nvSpPr>
        <p:spPr>
          <a:xfrm>
            <a:off x="5409038" y="3761548"/>
            <a:ext cx="872018" cy="705838"/>
          </a:xfrm>
          <a:prstGeom prst="rect">
            <a:avLst/>
          </a:prstGeom>
          <a:noFill/>
        </p:spPr>
        <p:txBody>
          <a:bodyPr wrap="square" lIns="134464" tIns="107571" rIns="134464" bIns="107571" rtlCol="0">
            <a:spAutoFit/>
          </a:bodyPr>
          <a:lstStyle/>
          <a:p>
            <a:pPr algn="ctr">
              <a:lnSpc>
                <a:spcPct val="90000"/>
              </a:lnSpc>
              <a:spcAft>
                <a:spcPts val="441"/>
              </a:spcAft>
            </a:pPr>
            <a:r>
              <a:rPr lang="en-US" sz="1176" dirty="0">
                <a:solidFill>
                  <a:schemeClr val="tx2"/>
                </a:solidFill>
                <a:ea typeface="Segoe UI" pitchFamily="34" charset="0"/>
                <a:cs typeface="Segoe UI" pitchFamily="34" charset="0"/>
              </a:rPr>
              <a:t>Plan </a:t>
            </a:r>
            <a:br>
              <a:rPr lang="en-US" sz="1176" dirty="0">
                <a:solidFill>
                  <a:schemeClr val="tx2"/>
                </a:solidFill>
                <a:ea typeface="Segoe UI" pitchFamily="34" charset="0"/>
                <a:cs typeface="Segoe UI" pitchFamily="34" charset="0"/>
              </a:rPr>
            </a:br>
            <a:r>
              <a:rPr lang="en-US" sz="1176" dirty="0">
                <a:solidFill>
                  <a:schemeClr val="tx2"/>
                </a:solidFill>
                <a:ea typeface="Segoe UI" pitchFamily="34" charset="0"/>
                <a:cs typeface="Segoe UI" pitchFamily="34" charset="0"/>
              </a:rPr>
              <a:t>&amp; </a:t>
            </a:r>
            <a:br>
              <a:rPr lang="en-US" sz="1176" dirty="0">
                <a:solidFill>
                  <a:schemeClr val="tx2"/>
                </a:solidFill>
                <a:ea typeface="Segoe UI" pitchFamily="34" charset="0"/>
                <a:cs typeface="Segoe UI" pitchFamily="34" charset="0"/>
              </a:rPr>
            </a:br>
            <a:r>
              <a:rPr lang="en-US" sz="1176" dirty="0">
                <a:solidFill>
                  <a:schemeClr val="tx2"/>
                </a:solidFill>
                <a:ea typeface="Segoe UI" pitchFamily="34" charset="0"/>
                <a:cs typeface="Segoe UI" pitchFamily="34" charset="0"/>
              </a:rPr>
              <a:t>Track</a:t>
            </a:r>
          </a:p>
        </p:txBody>
      </p:sp>
      <p:sp>
        <p:nvSpPr>
          <p:cNvPr id="90" name="Oval 89">
            <a:extLst>
              <a:ext uri="{FF2B5EF4-FFF2-40B4-BE49-F238E27FC236}">
                <a16:creationId xmlns:a16="http://schemas.microsoft.com/office/drawing/2014/main" id="{140729EF-31D9-4DE9-9ACB-E76997DB7F27}"/>
              </a:ext>
              <a:ext uri="{C183D7F6-B498-43B3-948B-1728B52AA6E4}">
                <adec:decorative xmlns:adec="http://schemas.microsoft.com/office/drawing/2017/decorative" val="1"/>
              </a:ext>
            </a:extLst>
          </p:cNvPr>
          <p:cNvSpPr/>
          <p:nvPr/>
        </p:nvSpPr>
        <p:spPr bwMode="auto">
          <a:xfrm>
            <a:off x="4504961" y="2260985"/>
            <a:ext cx="952044" cy="955587"/>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176" dirty="0">
              <a:solidFill>
                <a:schemeClr val="tx2"/>
              </a:solidFill>
              <a:ea typeface="Segoe UI" pitchFamily="34" charset="0"/>
              <a:cs typeface="Segoe UI" pitchFamily="34" charset="0"/>
            </a:endParaRPr>
          </a:p>
        </p:txBody>
      </p:sp>
      <p:sp>
        <p:nvSpPr>
          <p:cNvPr id="91" name="TextBox 90">
            <a:extLst>
              <a:ext uri="{FF2B5EF4-FFF2-40B4-BE49-F238E27FC236}">
                <a16:creationId xmlns:a16="http://schemas.microsoft.com/office/drawing/2014/main" id="{12C0A6E8-B5E2-42BA-91CA-85A9A189289C}"/>
              </a:ext>
              <a:ext uri="{C183D7F6-B498-43B3-948B-1728B52AA6E4}">
                <adec:decorative xmlns:adec="http://schemas.microsoft.com/office/drawing/2017/decorative" val="1"/>
              </a:ext>
            </a:extLst>
          </p:cNvPr>
          <p:cNvSpPr txBox="1"/>
          <p:nvPr/>
        </p:nvSpPr>
        <p:spPr>
          <a:xfrm>
            <a:off x="4551736" y="2548421"/>
            <a:ext cx="872018" cy="380108"/>
          </a:xfrm>
          <a:prstGeom prst="rect">
            <a:avLst/>
          </a:prstGeom>
          <a:noFill/>
        </p:spPr>
        <p:txBody>
          <a:bodyPr wrap="square" lIns="134464" tIns="107571" rIns="134464" bIns="107571" rtlCol="0">
            <a:spAutoFit/>
          </a:bodyPr>
          <a:lstStyle/>
          <a:p>
            <a:pPr algn="ctr">
              <a:lnSpc>
                <a:spcPct val="90000"/>
              </a:lnSpc>
              <a:spcAft>
                <a:spcPts val="441"/>
              </a:spcAft>
            </a:pPr>
            <a:r>
              <a:rPr lang="en-US" sz="1176" dirty="0">
                <a:solidFill>
                  <a:schemeClr val="tx2"/>
                </a:solidFill>
                <a:ea typeface="Segoe UI" pitchFamily="34" charset="0"/>
                <a:cs typeface="Segoe UI" pitchFamily="34" charset="0"/>
              </a:rPr>
              <a:t>Develop</a:t>
            </a:r>
          </a:p>
        </p:txBody>
      </p:sp>
    </p:spTree>
    <p:extLst>
      <p:ext uri="{BB962C8B-B14F-4D97-AF65-F5344CB8AC3E}">
        <p14:creationId xmlns:p14="http://schemas.microsoft.com/office/powerpoint/2010/main" val="10093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Releases</a:t>
            </a:r>
          </a:p>
        </p:txBody>
      </p:sp>
      <p:sp>
        <p:nvSpPr>
          <p:cNvPr id="4" name="Text Placeholder 1">
            <a:extLst>
              <a:ext uri="{FF2B5EF4-FFF2-40B4-BE49-F238E27FC236}">
                <a16:creationId xmlns:a16="http://schemas.microsoft.com/office/drawing/2014/main" id="{801722A4-375D-4210-A743-9497253EE7F5}"/>
              </a:ext>
            </a:extLst>
          </p:cNvPr>
          <p:cNvSpPr>
            <a:spLocks noGrp="1"/>
          </p:cNvSpPr>
          <p:nvPr>
            <p:ph type="body" idx="1"/>
          </p:nvPr>
        </p:nvSpPr>
        <p:spPr>
          <a:xfrm>
            <a:off x="228600" y="864394"/>
            <a:ext cx="3429000" cy="3200400"/>
          </a:xfrm>
        </p:spPr>
        <p:txBody>
          <a:bodyPr/>
          <a:lstStyle/>
          <a:p>
            <a:r>
              <a:rPr lang="en-US" dirty="0"/>
              <a:t>History is retrained for Releases, and be rerun based on the commits attached</a:t>
            </a:r>
          </a:p>
          <a:p>
            <a:r>
              <a:rPr lang="en-US" dirty="0"/>
              <a:t>Logs available for each Release for review/troubleshooting</a:t>
            </a:r>
          </a:p>
          <a:p>
            <a:r>
              <a:rPr lang="en-US" dirty="0"/>
              <a:t>Clone and Tweak to Support multiple environments</a:t>
            </a:r>
          </a:p>
        </p:txBody>
      </p:sp>
      <p:pic>
        <p:nvPicPr>
          <p:cNvPr id="3" name="Picture 2">
            <a:extLst>
              <a:ext uri="{FF2B5EF4-FFF2-40B4-BE49-F238E27FC236}">
                <a16:creationId xmlns:a16="http://schemas.microsoft.com/office/drawing/2014/main" id="{B77C9B82-75E3-4C93-AD7D-04253F80FBDF}"/>
              </a:ext>
            </a:extLst>
          </p:cNvPr>
          <p:cNvPicPr>
            <a:picLocks noChangeAspect="1"/>
          </p:cNvPicPr>
          <p:nvPr/>
        </p:nvPicPr>
        <p:blipFill>
          <a:blip r:embed="rId2"/>
          <a:stretch>
            <a:fillRect/>
          </a:stretch>
        </p:blipFill>
        <p:spPr>
          <a:xfrm>
            <a:off x="4648200" y="209550"/>
            <a:ext cx="3581400" cy="2007275"/>
          </a:xfrm>
          <a:prstGeom prst="rect">
            <a:avLst/>
          </a:prstGeom>
        </p:spPr>
      </p:pic>
      <p:pic>
        <p:nvPicPr>
          <p:cNvPr id="5" name="Picture 4">
            <a:extLst>
              <a:ext uri="{FF2B5EF4-FFF2-40B4-BE49-F238E27FC236}">
                <a16:creationId xmlns:a16="http://schemas.microsoft.com/office/drawing/2014/main" id="{14D7EDFD-BDFD-4A4E-A993-7A2BBA989044}"/>
              </a:ext>
            </a:extLst>
          </p:cNvPr>
          <p:cNvPicPr>
            <a:picLocks noChangeAspect="1"/>
          </p:cNvPicPr>
          <p:nvPr/>
        </p:nvPicPr>
        <p:blipFill>
          <a:blip r:embed="rId3"/>
          <a:stretch>
            <a:fillRect/>
          </a:stretch>
        </p:blipFill>
        <p:spPr>
          <a:xfrm>
            <a:off x="3657600" y="2600169"/>
            <a:ext cx="5328866" cy="2007275"/>
          </a:xfrm>
          <a:prstGeom prst="rect">
            <a:avLst/>
          </a:prstGeom>
        </p:spPr>
      </p:pic>
    </p:spTree>
    <p:extLst>
      <p:ext uri="{BB962C8B-B14F-4D97-AF65-F5344CB8AC3E}">
        <p14:creationId xmlns:p14="http://schemas.microsoft.com/office/powerpoint/2010/main" val="36874248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24E2E-DA47-4947-88ED-5B599404FF12}"/>
              </a:ext>
            </a:extLst>
          </p:cNvPr>
          <p:cNvSpPr>
            <a:spLocks noGrp="1"/>
          </p:cNvSpPr>
          <p:nvPr>
            <p:ph type="title"/>
          </p:nvPr>
        </p:nvSpPr>
        <p:spPr/>
        <p:txBody>
          <a:bodyPr/>
          <a:lstStyle/>
          <a:p>
            <a:r>
              <a:rPr lang="en-US" dirty="0"/>
              <a:t>Demo – Build &amp; Release for ASP.NET</a:t>
            </a:r>
          </a:p>
        </p:txBody>
      </p:sp>
    </p:spTree>
    <p:extLst>
      <p:ext uri="{BB962C8B-B14F-4D97-AF65-F5344CB8AC3E}">
        <p14:creationId xmlns:p14="http://schemas.microsoft.com/office/powerpoint/2010/main" val="120256877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B10F6-405C-4C3C-ACA1-4580785B200D}"/>
              </a:ext>
              <a:ext uri="{C183D7F6-B498-43B3-948B-1728B52AA6E4}">
                <adec:decorative xmlns:adec="http://schemas.microsoft.com/office/drawing/2017/decorative" val="1"/>
              </a:ext>
            </a:extLst>
          </p:cNvPr>
          <p:cNvSpPr/>
          <p:nvPr/>
        </p:nvSpPr>
        <p:spPr bwMode="auto">
          <a:xfrm>
            <a:off x="1" y="4852752"/>
            <a:ext cx="9144000" cy="290384"/>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a:extLst>
              <a:ext uri="{FF2B5EF4-FFF2-40B4-BE49-F238E27FC236}">
                <a16:creationId xmlns:a16="http://schemas.microsoft.com/office/drawing/2014/main" id="{96FF0936-4476-4271-97AD-A8CC5C334C2E}"/>
              </a:ext>
            </a:extLst>
          </p:cNvPr>
          <p:cNvSpPr>
            <a:spLocks noGrp="1"/>
          </p:cNvSpPr>
          <p:nvPr>
            <p:ph type="body" sz="quarter" idx="10"/>
          </p:nvPr>
        </p:nvSpPr>
        <p:spPr>
          <a:xfrm>
            <a:off x="1328230" y="2029429"/>
            <a:ext cx="3763757" cy="2251899"/>
          </a:xfrm>
        </p:spPr>
        <p:txBody>
          <a:bodyPr/>
          <a:lstStyle/>
          <a:p>
            <a:pPr marL="0" indent="0">
              <a:spcAft>
                <a:spcPts val="3529"/>
              </a:spcAft>
              <a:buNone/>
            </a:pPr>
            <a:r>
              <a:rPr lang="en-US" sz="1471">
                <a:solidFill>
                  <a:schemeClr val="accent6">
                    <a:lumMod val="75000"/>
                  </a:schemeClr>
                </a:solidFill>
                <a:latin typeface="+mn-lt"/>
              </a:rPr>
              <a:t>https://azure.com/devops</a:t>
            </a:r>
          </a:p>
          <a:p>
            <a:pPr marL="0" indent="0">
              <a:spcAft>
                <a:spcPts val="3529"/>
              </a:spcAft>
              <a:buNone/>
            </a:pPr>
            <a:r>
              <a:rPr lang="en-US" sz="1471">
                <a:solidFill>
                  <a:schemeClr val="accent6">
                    <a:lumMod val="75000"/>
                  </a:schemeClr>
                </a:solidFill>
                <a:latin typeface="+mn-lt"/>
              </a:rPr>
              <a:t>@</a:t>
            </a:r>
            <a:r>
              <a:rPr lang="en-US" sz="1471" err="1">
                <a:solidFill>
                  <a:schemeClr val="accent6">
                    <a:lumMod val="75000"/>
                  </a:schemeClr>
                </a:solidFill>
                <a:latin typeface="+mn-lt"/>
              </a:rPr>
              <a:t>AzureDevOps</a:t>
            </a:r>
            <a:endParaRPr lang="en-US" sz="1471">
              <a:solidFill>
                <a:schemeClr val="accent6">
                  <a:lumMod val="75000"/>
                </a:schemeClr>
              </a:solidFill>
              <a:latin typeface="+mn-lt"/>
            </a:endParaRPr>
          </a:p>
          <a:p>
            <a:pPr marL="0" indent="0">
              <a:spcAft>
                <a:spcPts val="3529"/>
              </a:spcAft>
              <a:buNone/>
            </a:pPr>
            <a:r>
              <a:rPr lang="en-US" sz="1471">
                <a:solidFill>
                  <a:schemeClr val="accent6">
                    <a:lumMod val="75000"/>
                  </a:schemeClr>
                </a:solidFill>
                <a:latin typeface="+mn-lt"/>
              </a:rPr>
              <a:t>https://aka.ms/AzureDevOpsForum</a:t>
            </a:r>
          </a:p>
          <a:p>
            <a:pPr marL="0" indent="0">
              <a:spcAft>
                <a:spcPts val="3529"/>
              </a:spcAft>
              <a:buNone/>
            </a:pPr>
            <a:r>
              <a:rPr lang="en-US" sz="1471">
                <a:solidFill>
                  <a:schemeClr val="accent6">
                    <a:lumMod val="75000"/>
                  </a:schemeClr>
                </a:solidFill>
                <a:latin typeface="+mn-lt"/>
              </a:rPr>
              <a:t>https://aka.ms/DevOpsBlog/</a:t>
            </a:r>
          </a:p>
        </p:txBody>
      </p:sp>
      <p:sp>
        <p:nvSpPr>
          <p:cNvPr id="7" name="Title 6">
            <a:extLst>
              <a:ext uri="{FF2B5EF4-FFF2-40B4-BE49-F238E27FC236}">
                <a16:creationId xmlns:a16="http://schemas.microsoft.com/office/drawing/2014/main" id="{A4720109-9ACB-4044-AEF6-77DF7BD3D1E1}"/>
              </a:ext>
            </a:extLst>
          </p:cNvPr>
          <p:cNvSpPr>
            <a:spLocks noGrp="1"/>
          </p:cNvSpPr>
          <p:nvPr>
            <p:ph type="title"/>
          </p:nvPr>
        </p:nvSpPr>
        <p:spPr/>
        <p:txBody>
          <a:bodyPr/>
          <a:lstStyle/>
          <a:p>
            <a:r>
              <a:rPr lang="en-GB"/>
              <a:t>Azure DevOps</a:t>
            </a:r>
            <a:endParaRPr lang="en-US"/>
          </a:p>
        </p:txBody>
      </p:sp>
      <p:sp>
        <p:nvSpPr>
          <p:cNvPr id="2" name="TextBox 1">
            <a:extLst>
              <a:ext uri="{FF2B5EF4-FFF2-40B4-BE49-F238E27FC236}">
                <a16:creationId xmlns:a16="http://schemas.microsoft.com/office/drawing/2014/main" id="{69A05508-F879-4818-ACFB-C6E44F5956D5}"/>
              </a:ext>
            </a:extLst>
          </p:cNvPr>
          <p:cNvSpPr txBox="1"/>
          <p:nvPr/>
        </p:nvSpPr>
        <p:spPr>
          <a:xfrm>
            <a:off x="667306" y="1108625"/>
            <a:ext cx="2831550" cy="624534"/>
          </a:xfrm>
          <a:prstGeom prst="rect">
            <a:avLst/>
          </a:prstGeom>
          <a:noFill/>
        </p:spPr>
        <p:txBody>
          <a:bodyPr wrap="none" lIns="134464" tIns="107571" rIns="134464" bIns="107571" rtlCol="0">
            <a:spAutoFit/>
          </a:bodyPr>
          <a:lstStyle/>
          <a:p>
            <a:pPr>
              <a:lnSpc>
                <a:spcPct val="90000"/>
              </a:lnSpc>
              <a:spcAft>
                <a:spcPts val="441"/>
              </a:spcAft>
            </a:pPr>
            <a:r>
              <a:rPr lang="en-US" sz="2941">
                <a:solidFill>
                  <a:srgbClr val="0078D7"/>
                </a:solidFill>
              </a:rPr>
              <a:t>#</a:t>
            </a:r>
            <a:r>
              <a:rPr lang="en-US" sz="2941" err="1">
                <a:solidFill>
                  <a:srgbClr val="0078D7"/>
                </a:solidFill>
              </a:rPr>
              <a:t>AzureDevOps</a:t>
            </a:r>
            <a:endParaRPr lang="en-US" sz="2941">
              <a:solidFill>
                <a:srgbClr val="0078D7"/>
              </a:solidFill>
            </a:endParaRPr>
          </a:p>
        </p:txBody>
      </p:sp>
      <p:grpSp>
        <p:nvGrpSpPr>
          <p:cNvPr id="21" name="Group 20">
            <a:extLst>
              <a:ext uri="{FF2B5EF4-FFF2-40B4-BE49-F238E27FC236}">
                <a16:creationId xmlns:a16="http://schemas.microsoft.com/office/drawing/2014/main" id="{E8D9D3F2-FEE2-4346-A730-D9834838CE29}"/>
              </a:ext>
              <a:ext uri="{C183D7F6-B498-43B3-948B-1728B52AA6E4}">
                <adec:decorative xmlns:adec="http://schemas.microsoft.com/office/drawing/2017/decorative" val="1"/>
              </a:ext>
            </a:extLst>
          </p:cNvPr>
          <p:cNvGrpSpPr/>
          <p:nvPr/>
        </p:nvGrpSpPr>
        <p:grpSpPr>
          <a:xfrm>
            <a:off x="757203" y="2626428"/>
            <a:ext cx="408287" cy="408287"/>
            <a:chOff x="995982" y="3239142"/>
            <a:chExt cx="555298" cy="555298"/>
          </a:xfrm>
        </p:grpSpPr>
        <p:sp>
          <p:nvSpPr>
            <p:cNvPr id="13" name="Oval 12">
              <a:extLst>
                <a:ext uri="{FF2B5EF4-FFF2-40B4-BE49-F238E27FC236}">
                  <a16:creationId xmlns:a16="http://schemas.microsoft.com/office/drawing/2014/main" id="{AEE0948F-DF9A-4C7D-8491-81114183D31A}"/>
                </a:ext>
              </a:extLst>
            </p:cNvPr>
            <p:cNvSpPr/>
            <p:nvPr/>
          </p:nvSpPr>
          <p:spPr bwMode="auto">
            <a:xfrm>
              <a:off x="995982" y="3239142"/>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18" name="Graphic 17">
              <a:extLst>
                <a:ext uri="{FF2B5EF4-FFF2-40B4-BE49-F238E27FC236}">
                  <a16:creationId xmlns:a16="http://schemas.microsoft.com/office/drawing/2014/main" id="{0A8C9E03-DE8C-4C60-B0BA-FBFF343C26F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5074" y="3371297"/>
              <a:ext cx="367991" cy="299300"/>
            </a:xfrm>
            <a:prstGeom prst="rect">
              <a:avLst/>
            </a:prstGeom>
          </p:spPr>
        </p:pic>
      </p:grpSp>
      <p:grpSp>
        <p:nvGrpSpPr>
          <p:cNvPr id="22" name="Group 21">
            <a:extLst>
              <a:ext uri="{FF2B5EF4-FFF2-40B4-BE49-F238E27FC236}">
                <a16:creationId xmlns:a16="http://schemas.microsoft.com/office/drawing/2014/main" id="{F014557C-EF1A-45A7-9DD1-03D444E36496}"/>
              </a:ext>
              <a:ext uri="{C183D7F6-B498-43B3-948B-1728B52AA6E4}">
                <adec:decorative xmlns:adec="http://schemas.microsoft.com/office/drawing/2017/decorative" val="1"/>
              </a:ext>
            </a:extLst>
          </p:cNvPr>
          <p:cNvGrpSpPr/>
          <p:nvPr/>
        </p:nvGrpSpPr>
        <p:grpSpPr>
          <a:xfrm>
            <a:off x="757203" y="1953685"/>
            <a:ext cx="408287" cy="408287"/>
            <a:chOff x="995982" y="2551005"/>
            <a:chExt cx="555298" cy="555298"/>
          </a:xfrm>
        </p:grpSpPr>
        <p:sp>
          <p:nvSpPr>
            <p:cNvPr id="12" name="Oval 11">
              <a:extLst>
                <a:ext uri="{FF2B5EF4-FFF2-40B4-BE49-F238E27FC236}">
                  <a16:creationId xmlns:a16="http://schemas.microsoft.com/office/drawing/2014/main" id="{EB09D5D2-B6AB-4C24-85ED-C3A52F274248}"/>
                </a:ext>
              </a:extLst>
            </p:cNvPr>
            <p:cNvSpPr/>
            <p:nvPr/>
          </p:nvSpPr>
          <p:spPr bwMode="auto">
            <a:xfrm>
              <a:off x="995982" y="2551005"/>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20" name="Graphic 19">
              <a:extLst>
                <a:ext uri="{FF2B5EF4-FFF2-40B4-BE49-F238E27FC236}">
                  <a16:creationId xmlns:a16="http://schemas.microsoft.com/office/drawing/2014/main" id="{B46369EA-CFA3-44CB-9DBF-9BB70B8F99B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461" y="2609901"/>
              <a:ext cx="408339" cy="437506"/>
            </a:xfrm>
            <a:prstGeom prst="rect">
              <a:avLst/>
            </a:prstGeom>
          </p:spPr>
        </p:pic>
      </p:grpSp>
      <p:grpSp>
        <p:nvGrpSpPr>
          <p:cNvPr id="19" name="Group 18">
            <a:extLst>
              <a:ext uri="{FF2B5EF4-FFF2-40B4-BE49-F238E27FC236}">
                <a16:creationId xmlns:a16="http://schemas.microsoft.com/office/drawing/2014/main" id="{CC658B12-95AD-4197-85F3-DF140691C7F5}"/>
              </a:ext>
              <a:ext uri="{C183D7F6-B498-43B3-948B-1728B52AA6E4}">
                <adec:decorative xmlns:adec="http://schemas.microsoft.com/office/drawing/2017/decorative" val="1"/>
              </a:ext>
            </a:extLst>
          </p:cNvPr>
          <p:cNvGrpSpPr/>
          <p:nvPr/>
        </p:nvGrpSpPr>
        <p:grpSpPr>
          <a:xfrm>
            <a:off x="757203" y="3299171"/>
            <a:ext cx="408287" cy="408287"/>
            <a:chOff x="995982" y="3927279"/>
            <a:chExt cx="555298" cy="555298"/>
          </a:xfrm>
        </p:grpSpPr>
        <p:sp>
          <p:nvSpPr>
            <p:cNvPr id="14" name="Oval 13">
              <a:extLst>
                <a:ext uri="{FF2B5EF4-FFF2-40B4-BE49-F238E27FC236}">
                  <a16:creationId xmlns:a16="http://schemas.microsoft.com/office/drawing/2014/main" id="{3A874330-C978-4A2A-AB11-B5E9942B8C85}"/>
                </a:ext>
              </a:extLst>
            </p:cNvPr>
            <p:cNvSpPr/>
            <p:nvPr/>
          </p:nvSpPr>
          <p:spPr bwMode="auto">
            <a:xfrm>
              <a:off x="995982" y="3927279"/>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24" name="Graphic 23">
              <a:extLst>
                <a:ext uri="{FF2B5EF4-FFF2-40B4-BE49-F238E27FC236}">
                  <a16:creationId xmlns:a16="http://schemas.microsoft.com/office/drawing/2014/main" id="{478E9462-A0EE-4C60-910C-7129408806BD}"/>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5167" y="4069011"/>
              <a:ext cx="307413" cy="328614"/>
            </a:xfrm>
            <a:prstGeom prst="rect">
              <a:avLst/>
            </a:prstGeom>
          </p:spPr>
        </p:pic>
      </p:grpSp>
      <p:grpSp>
        <p:nvGrpSpPr>
          <p:cNvPr id="17" name="Group 16">
            <a:extLst>
              <a:ext uri="{FF2B5EF4-FFF2-40B4-BE49-F238E27FC236}">
                <a16:creationId xmlns:a16="http://schemas.microsoft.com/office/drawing/2014/main" id="{4C7E1E67-1B86-4CF9-B3C7-7BE7FAE97900}"/>
              </a:ext>
              <a:ext uri="{C183D7F6-B498-43B3-948B-1728B52AA6E4}">
                <adec:decorative xmlns:adec="http://schemas.microsoft.com/office/drawing/2017/decorative" val="1"/>
              </a:ext>
            </a:extLst>
          </p:cNvPr>
          <p:cNvGrpSpPr/>
          <p:nvPr/>
        </p:nvGrpSpPr>
        <p:grpSpPr>
          <a:xfrm>
            <a:off x="757203" y="3995890"/>
            <a:ext cx="408287" cy="408287"/>
            <a:chOff x="995982" y="4615416"/>
            <a:chExt cx="555298" cy="555298"/>
          </a:xfrm>
        </p:grpSpPr>
        <p:sp>
          <p:nvSpPr>
            <p:cNvPr id="15" name="Oval 14">
              <a:extLst>
                <a:ext uri="{FF2B5EF4-FFF2-40B4-BE49-F238E27FC236}">
                  <a16:creationId xmlns:a16="http://schemas.microsoft.com/office/drawing/2014/main" id="{FB481426-0E95-4582-ADF5-3F6E08591BA4}"/>
                </a:ext>
              </a:extLst>
            </p:cNvPr>
            <p:cNvSpPr/>
            <p:nvPr/>
          </p:nvSpPr>
          <p:spPr bwMode="auto">
            <a:xfrm>
              <a:off x="995982" y="4615416"/>
              <a:ext cx="555298" cy="555298"/>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5" name="Freeform 128">
              <a:extLst>
                <a:ext uri="{FF2B5EF4-FFF2-40B4-BE49-F238E27FC236}">
                  <a16:creationId xmlns:a16="http://schemas.microsoft.com/office/drawing/2014/main" id="{5B549FAF-0FDB-4EEE-9D7E-6C72CFC2BA6D}"/>
                </a:ext>
              </a:extLst>
            </p:cNvPr>
            <p:cNvSpPr>
              <a:spLocks noEditPoints="1"/>
            </p:cNvSpPr>
            <p:nvPr/>
          </p:nvSpPr>
          <p:spPr bwMode="black">
            <a:xfrm>
              <a:off x="1099901" y="4727106"/>
              <a:ext cx="354619" cy="312183"/>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797979"/>
            </a:solidFill>
            <a:ln>
              <a:noFill/>
            </a:ln>
          </p:spPr>
          <p:txBody>
            <a:bodyPr vert="horz" wrap="square" lIns="68583" tIns="34292" rIns="68583" bIns="34292" numCol="1" anchor="t" anchorCtr="0" compatLnSpc="1">
              <a:prstTxWarp prst="textNoShape">
                <a:avLst/>
              </a:prstTxWarp>
            </a:bodyPr>
            <a:lstStyle/>
            <a:p>
              <a:endParaRPr lang="en-US">
                <a:solidFill>
                  <a:srgbClr val="000000"/>
                </a:solidFill>
              </a:endParaRPr>
            </a:p>
          </p:txBody>
        </p:sp>
      </p:grpSp>
      <p:pic>
        <p:nvPicPr>
          <p:cNvPr id="26" name="Picture 25">
            <a:extLst>
              <a:ext uri="{FF2B5EF4-FFF2-40B4-BE49-F238E27FC236}">
                <a16:creationId xmlns:a16="http://schemas.microsoft.com/office/drawing/2014/main" id="{A226638A-90A7-49A9-9D9E-955613A4C42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184479" y="1286825"/>
            <a:ext cx="4730125" cy="3684416"/>
          </a:xfrm>
          <a:prstGeom prst="rect">
            <a:avLst/>
          </a:prstGeom>
        </p:spPr>
      </p:pic>
    </p:spTree>
    <p:extLst>
      <p:ext uri="{BB962C8B-B14F-4D97-AF65-F5344CB8AC3E}">
        <p14:creationId xmlns:p14="http://schemas.microsoft.com/office/powerpoint/2010/main" val="8874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218010"/>
            <a:ext cx="7772400" cy="1125140"/>
          </a:xfrm>
        </p:spPr>
        <p:txBody>
          <a:bodyPr/>
          <a:lstStyle/>
          <a:p>
            <a:r>
              <a:rPr lang="en-US" sz="2400" i="1" dirty="0">
                <a:solidFill>
                  <a:schemeClr val="accent1"/>
                </a:solidFill>
                <a:latin typeface="+mj-lt"/>
              </a:rPr>
              <a:t>Please use </a:t>
            </a:r>
            <a:r>
              <a:rPr lang="en-US" sz="2400" i="1" dirty="0" err="1">
                <a:solidFill>
                  <a:schemeClr val="accent1"/>
                </a:solidFill>
                <a:latin typeface="+mj-lt"/>
              </a:rPr>
              <a:t>EventsXD</a:t>
            </a:r>
            <a:r>
              <a:rPr lang="en-US" sz="2400" i="1" dirty="0">
                <a:solidFill>
                  <a:schemeClr val="accent1"/>
                </a:solidFill>
                <a:latin typeface="+mj-lt"/>
              </a:rPr>
              <a:t> to fill out a session evaluation.</a:t>
            </a:r>
            <a:br>
              <a:rPr lang="en-US" sz="2400" i="1" dirty="0">
                <a:solidFill>
                  <a:schemeClr val="accent1"/>
                </a:solidFill>
                <a:latin typeface="+mj-lt"/>
              </a:rPr>
            </a:br>
            <a:endParaRPr lang="en-US" sz="2400" dirty="0">
              <a:solidFill>
                <a:schemeClr val="accent1"/>
              </a:solidFill>
              <a:latin typeface="+mj-lt"/>
            </a:endParaRPr>
          </a:p>
        </p:txBody>
      </p:sp>
      <p:sp>
        <p:nvSpPr>
          <p:cNvPr id="4" name="Title 3"/>
          <p:cNvSpPr>
            <a:spLocks noGrp="1"/>
          </p:cNvSpPr>
          <p:nvPr>
            <p:ph type="title"/>
          </p:nvPr>
        </p:nvSpPr>
        <p:spPr>
          <a:xfrm>
            <a:off x="685800" y="571500"/>
            <a:ext cx="7772400" cy="571500"/>
          </a:xfrm>
        </p:spPr>
        <p:txBody>
          <a:bodyPr/>
          <a:lstStyle/>
          <a:p>
            <a:r>
              <a:rPr lang="en-US" sz="4800" dirty="0">
                <a:solidFill>
                  <a:schemeClr val="accent2"/>
                </a:solidFill>
                <a:cs typeface="Mangal" pitchFamily="18" charset="0"/>
              </a:rPr>
              <a:t>Questions?</a:t>
            </a:r>
          </a:p>
        </p:txBody>
      </p:sp>
      <p:sp>
        <p:nvSpPr>
          <p:cNvPr id="8" name="Title 3"/>
          <p:cNvSpPr txBox="1">
            <a:spLocks/>
          </p:cNvSpPr>
          <p:nvPr/>
        </p:nvSpPr>
        <p:spPr bwMode="auto">
          <a:xfrm>
            <a:off x="685800" y="2400300"/>
            <a:ext cx="7772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13873163" rtl="0" eaLnBrk="1" fontAlgn="base" hangingPunct="1">
              <a:spcBef>
                <a:spcPct val="0"/>
              </a:spcBef>
              <a:spcAft>
                <a:spcPct val="0"/>
              </a:spcAft>
              <a:defRPr sz="2800" b="1">
                <a:solidFill>
                  <a:schemeClr val="tx1"/>
                </a:solidFill>
                <a:latin typeface="Myriad Pro" pitchFamily="34" charset="0"/>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a:lstStyle>
          <a:p>
            <a:pPr algn="r"/>
            <a:r>
              <a:rPr lang="en-US" sz="4800" kern="0" dirty="0">
                <a:solidFill>
                  <a:schemeClr val="tx1">
                    <a:lumMod val="65000"/>
                    <a:lumOff val="35000"/>
                  </a:schemeClr>
                </a:solidFill>
                <a:latin typeface="+mj-lt"/>
                <a:cs typeface="Mangal" pitchFamily="18" charset="0"/>
              </a:rPr>
              <a:t>Thank you!</a:t>
            </a:r>
          </a:p>
        </p:txBody>
      </p:sp>
    </p:spTree>
    <p:extLst>
      <p:ext uri="{BB962C8B-B14F-4D97-AF65-F5344CB8AC3E}">
        <p14:creationId xmlns:p14="http://schemas.microsoft.com/office/powerpoint/2010/main" val="23039315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634D02-9808-4277-8A2B-D849896FA2A6}"/>
              </a:ext>
            </a:extLst>
          </p:cNvPr>
          <p:cNvSpPr>
            <a:spLocks noGrp="1"/>
          </p:cNvSpPr>
          <p:nvPr>
            <p:ph type="title"/>
          </p:nvPr>
        </p:nvSpPr>
        <p:spPr/>
        <p:txBody>
          <a:bodyPr/>
          <a:lstStyle/>
          <a:p>
            <a:r>
              <a:rPr lang="en-US" dirty="0"/>
              <a:t>DevOps Dictionary</a:t>
            </a:r>
          </a:p>
        </p:txBody>
      </p:sp>
      <p:cxnSp>
        <p:nvCxnSpPr>
          <p:cNvPr id="15" name="Straight Connector 14">
            <a:extLst>
              <a:ext uri="{FF2B5EF4-FFF2-40B4-BE49-F238E27FC236}">
                <a16:creationId xmlns:a16="http://schemas.microsoft.com/office/drawing/2014/main" id="{B3BB7EE9-1499-4BA3-9704-30E7FBB0202E}"/>
              </a:ext>
            </a:extLst>
          </p:cNvPr>
          <p:cNvCxnSpPr>
            <a:cxnSpLocks/>
          </p:cNvCxnSpPr>
          <p:nvPr/>
        </p:nvCxnSpPr>
        <p:spPr>
          <a:xfrm>
            <a:off x="796159" y="2845555"/>
            <a:ext cx="764474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B61D928-ECB3-42AB-BEEE-D86DE43A1AD3}"/>
              </a:ext>
            </a:extLst>
          </p:cNvPr>
          <p:cNvGrpSpPr/>
          <p:nvPr/>
        </p:nvGrpSpPr>
        <p:grpSpPr>
          <a:xfrm>
            <a:off x="123362" y="1279987"/>
            <a:ext cx="1550425" cy="1169633"/>
            <a:chOff x="-68159" y="4885872"/>
            <a:chExt cx="2067233" cy="1559511"/>
          </a:xfrm>
        </p:grpSpPr>
        <p:sp>
          <p:nvSpPr>
            <p:cNvPr id="13" name="Rectangle 12">
              <a:extLst>
                <a:ext uri="{FF2B5EF4-FFF2-40B4-BE49-F238E27FC236}">
                  <a16:creationId xmlns:a16="http://schemas.microsoft.com/office/drawing/2014/main" id="{66364F69-4843-4149-90EA-97E167184A44}"/>
                </a:ext>
              </a:extLst>
            </p:cNvPr>
            <p:cNvSpPr/>
            <p:nvPr/>
          </p:nvSpPr>
          <p:spPr>
            <a:xfrm>
              <a:off x="-68159" y="5706719"/>
              <a:ext cx="2067233" cy="738664"/>
            </a:xfrm>
            <a:prstGeom prst="rect">
              <a:avLst/>
            </a:prstGeom>
          </p:spPr>
          <p:txBody>
            <a:bodyPr wrap="none">
              <a:spAutoFit/>
            </a:bodyPr>
            <a:lstStyle/>
            <a:p>
              <a:pPr algn="ctr"/>
              <a:r>
                <a:rPr lang="en-US" sz="1500" b="1" dirty="0"/>
                <a:t>Continuous </a:t>
              </a:r>
            </a:p>
            <a:p>
              <a:pPr algn="ctr"/>
              <a:r>
                <a:rPr lang="en-US" sz="1500" b="1" dirty="0"/>
                <a:t>Integration (CI)</a:t>
              </a:r>
            </a:p>
          </p:txBody>
        </p:sp>
        <p:pic>
          <p:nvPicPr>
            <p:cNvPr id="8" name="Picture 7">
              <a:extLst>
                <a:ext uri="{FF2B5EF4-FFF2-40B4-BE49-F238E27FC236}">
                  <a16:creationId xmlns:a16="http://schemas.microsoft.com/office/drawing/2014/main" id="{83C19BA2-873C-4EAC-B99B-116828838A24}"/>
                </a:ext>
              </a:extLst>
            </p:cNvPr>
            <p:cNvPicPr>
              <a:picLocks noChangeAspect="1"/>
            </p:cNvPicPr>
            <p:nvPr/>
          </p:nvPicPr>
          <p:blipFill>
            <a:blip r:embed="rId2">
              <a:biLevel thresh="75000"/>
            </a:blip>
            <a:stretch>
              <a:fillRect/>
            </a:stretch>
          </p:blipFill>
          <p:spPr>
            <a:xfrm>
              <a:off x="575312" y="4885872"/>
              <a:ext cx="780290" cy="780290"/>
            </a:xfrm>
            <a:prstGeom prst="rect">
              <a:avLst/>
            </a:prstGeom>
          </p:spPr>
        </p:pic>
      </p:grpSp>
      <p:sp>
        <p:nvSpPr>
          <p:cNvPr id="11" name="Rectangle 10">
            <a:extLst>
              <a:ext uri="{FF2B5EF4-FFF2-40B4-BE49-F238E27FC236}">
                <a16:creationId xmlns:a16="http://schemas.microsoft.com/office/drawing/2014/main" id="{CBF3DBE8-65EA-4CFC-939B-508AE93734A7}"/>
              </a:ext>
            </a:extLst>
          </p:cNvPr>
          <p:cNvSpPr/>
          <p:nvPr/>
        </p:nvSpPr>
        <p:spPr>
          <a:xfrm>
            <a:off x="1751944" y="1333890"/>
            <a:ext cx="6763406" cy="1384995"/>
          </a:xfrm>
          <a:prstGeom prst="rect">
            <a:avLst/>
          </a:prstGeom>
        </p:spPr>
        <p:txBody>
          <a:bodyPr wrap="square">
            <a:spAutoFit/>
          </a:bodyPr>
          <a:lstStyle/>
          <a:p>
            <a:r>
              <a:rPr lang="en-US" sz="2100" dirty="0"/>
              <a:t>Development team members integrate their work frequently, usually daily. Each integration is verified by an automated build / test to detect integration errors quickly</a:t>
            </a:r>
          </a:p>
        </p:txBody>
      </p:sp>
      <p:sp>
        <p:nvSpPr>
          <p:cNvPr id="42" name="Rectangle 41">
            <a:extLst>
              <a:ext uri="{FF2B5EF4-FFF2-40B4-BE49-F238E27FC236}">
                <a16:creationId xmlns:a16="http://schemas.microsoft.com/office/drawing/2014/main" id="{8F4FB57E-B727-44FA-B0F6-1E16BA4AE58E}"/>
              </a:ext>
            </a:extLst>
          </p:cNvPr>
          <p:cNvSpPr/>
          <p:nvPr/>
        </p:nvSpPr>
        <p:spPr>
          <a:xfrm>
            <a:off x="1751944" y="3264573"/>
            <a:ext cx="6763406" cy="738664"/>
          </a:xfrm>
          <a:prstGeom prst="rect">
            <a:avLst/>
          </a:prstGeom>
        </p:spPr>
        <p:txBody>
          <a:bodyPr wrap="square">
            <a:spAutoFit/>
          </a:bodyPr>
          <a:lstStyle/>
          <a:p>
            <a:r>
              <a:rPr lang="en-US" sz="2100" dirty="0"/>
              <a:t>Automated tests are invoked as a crucial step to any automated build process. If tests fail, so does the build</a:t>
            </a:r>
          </a:p>
        </p:txBody>
      </p:sp>
      <p:grpSp>
        <p:nvGrpSpPr>
          <p:cNvPr id="47" name="Group 46">
            <a:extLst>
              <a:ext uri="{FF2B5EF4-FFF2-40B4-BE49-F238E27FC236}">
                <a16:creationId xmlns:a16="http://schemas.microsoft.com/office/drawing/2014/main" id="{3C469634-391E-4EA2-A2E5-28EC28738FC2}"/>
              </a:ext>
            </a:extLst>
          </p:cNvPr>
          <p:cNvGrpSpPr/>
          <p:nvPr/>
        </p:nvGrpSpPr>
        <p:grpSpPr>
          <a:xfrm>
            <a:off x="273241" y="3234634"/>
            <a:ext cx="1250663" cy="1139216"/>
            <a:chOff x="364322" y="4312847"/>
            <a:chExt cx="1667550" cy="1518955"/>
          </a:xfrm>
        </p:grpSpPr>
        <p:sp>
          <p:nvSpPr>
            <p:cNvPr id="40" name="Rectangle 39">
              <a:extLst>
                <a:ext uri="{FF2B5EF4-FFF2-40B4-BE49-F238E27FC236}">
                  <a16:creationId xmlns:a16="http://schemas.microsoft.com/office/drawing/2014/main" id="{C1C1659A-76F0-4B5A-A093-355AE491C7A6}"/>
                </a:ext>
              </a:extLst>
            </p:cNvPr>
            <p:cNvSpPr/>
            <p:nvPr/>
          </p:nvSpPr>
          <p:spPr>
            <a:xfrm>
              <a:off x="364322" y="5093138"/>
              <a:ext cx="1667550" cy="738664"/>
            </a:xfrm>
            <a:prstGeom prst="rect">
              <a:avLst/>
            </a:prstGeom>
          </p:spPr>
          <p:txBody>
            <a:bodyPr wrap="none">
              <a:spAutoFit/>
            </a:bodyPr>
            <a:lstStyle/>
            <a:p>
              <a:pPr algn="ctr"/>
              <a:r>
                <a:rPr lang="en-US" sz="1500" b="1" dirty="0"/>
                <a:t>Continuous</a:t>
              </a:r>
            </a:p>
            <a:p>
              <a:pPr algn="ctr"/>
              <a:r>
                <a:rPr lang="en-US" sz="1500" b="1" dirty="0"/>
                <a:t>Testing</a:t>
              </a:r>
            </a:p>
          </p:txBody>
        </p:sp>
        <p:pic>
          <p:nvPicPr>
            <p:cNvPr id="46" name="Picture 45">
              <a:extLst>
                <a:ext uri="{FF2B5EF4-FFF2-40B4-BE49-F238E27FC236}">
                  <a16:creationId xmlns:a16="http://schemas.microsoft.com/office/drawing/2014/main" id="{40425E65-9B86-4CEC-88F4-4E0354467DE3}"/>
                </a:ext>
              </a:extLst>
            </p:cNvPr>
            <p:cNvPicPr>
              <a:picLocks noChangeAspect="1"/>
            </p:cNvPicPr>
            <p:nvPr/>
          </p:nvPicPr>
          <p:blipFill>
            <a:blip r:embed="rId3">
              <a:biLevel thresh="75000"/>
            </a:blip>
            <a:stretch>
              <a:fillRect/>
            </a:stretch>
          </p:blipFill>
          <p:spPr>
            <a:xfrm>
              <a:off x="807953" y="4312847"/>
              <a:ext cx="780290" cy="780290"/>
            </a:xfrm>
            <a:prstGeom prst="rect">
              <a:avLst/>
            </a:prstGeom>
          </p:spPr>
        </p:pic>
      </p:grpSp>
      <p:pic>
        <p:nvPicPr>
          <p:cNvPr id="48" name="Graphic 47">
            <a:extLst>
              <a:ext uri="{FF2B5EF4-FFF2-40B4-BE49-F238E27FC236}">
                <a16:creationId xmlns:a16="http://schemas.microsoft.com/office/drawing/2014/main" id="{F5454180-11AD-43D2-928A-3E9262DFEF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3257" y="138729"/>
            <a:ext cx="1404299" cy="795769"/>
          </a:xfrm>
          <a:prstGeom prst="rect">
            <a:avLst/>
          </a:prstGeom>
        </p:spPr>
      </p:pic>
    </p:spTree>
    <p:extLst>
      <p:ext uri="{BB962C8B-B14F-4D97-AF65-F5344CB8AC3E}">
        <p14:creationId xmlns:p14="http://schemas.microsoft.com/office/powerpoint/2010/main" val="275951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634D02-9808-4277-8A2B-D849896FA2A6}"/>
              </a:ext>
            </a:extLst>
          </p:cNvPr>
          <p:cNvSpPr>
            <a:spLocks noGrp="1"/>
          </p:cNvSpPr>
          <p:nvPr>
            <p:ph type="title"/>
          </p:nvPr>
        </p:nvSpPr>
        <p:spPr/>
        <p:txBody>
          <a:bodyPr/>
          <a:lstStyle/>
          <a:p>
            <a:r>
              <a:rPr lang="en-US" dirty="0"/>
              <a:t>DevOps Dictionary</a:t>
            </a:r>
          </a:p>
        </p:txBody>
      </p:sp>
      <p:cxnSp>
        <p:nvCxnSpPr>
          <p:cNvPr id="15" name="Straight Connector 14">
            <a:extLst>
              <a:ext uri="{FF2B5EF4-FFF2-40B4-BE49-F238E27FC236}">
                <a16:creationId xmlns:a16="http://schemas.microsoft.com/office/drawing/2014/main" id="{B3BB7EE9-1499-4BA3-9704-30E7FBB0202E}"/>
              </a:ext>
            </a:extLst>
          </p:cNvPr>
          <p:cNvCxnSpPr>
            <a:cxnSpLocks/>
          </p:cNvCxnSpPr>
          <p:nvPr/>
        </p:nvCxnSpPr>
        <p:spPr>
          <a:xfrm>
            <a:off x="796159" y="2845555"/>
            <a:ext cx="76447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6364F69-4843-4149-90EA-97E167184A44}"/>
              </a:ext>
            </a:extLst>
          </p:cNvPr>
          <p:cNvSpPr/>
          <p:nvPr/>
        </p:nvSpPr>
        <p:spPr>
          <a:xfrm>
            <a:off x="201108" y="1895623"/>
            <a:ext cx="1394934" cy="553998"/>
          </a:xfrm>
          <a:prstGeom prst="rect">
            <a:avLst/>
          </a:prstGeom>
        </p:spPr>
        <p:txBody>
          <a:bodyPr wrap="none">
            <a:spAutoFit/>
          </a:bodyPr>
          <a:lstStyle/>
          <a:p>
            <a:pPr algn="ctr"/>
            <a:r>
              <a:rPr lang="en-US" sz="1500" b="1" dirty="0"/>
              <a:t>Continuous </a:t>
            </a:r>
          </a:p>
          <a:p>
            <a:pPr algn="ctr"/>
            <a:r>
              <a:rPr lang="en-US" sz="1500" b="1" dirty="0"/>
              <a:t>Delivery (CD)</a:t>
            </a:r>
          </a:p>
        </p:txBody>
      </p:sp>
      <p:sp>
        <p:nvSpPr>
          <p:cNvPr id="11" name="Rectangle 10">
            <a:extLst>
              <a:ext uri="{FF2B5EF4-FFF2-40B4-BE49-F238E27FC236}">
                <a16:creationId xmlns:a16="http://schemas.microsoft.com/office/drawing/2014/main" id="{CBF3DBE8-65EA-4CFC-939B-508AE93734A7}"/>
              </a:ext>
            </a:extLst>
          </p:cNvPr>
          <p:cNvSpPr/>
          <p:nvPr/>
        </p:nvSpPr>
        <p:spPr>
          <a:xfrm>
            <a:off x="1751944" y="1333890"/>
            <a:ext cx="6763406" cy="738664"/>
          </a:xfrm>
          <a:prstGeom prst="rect">
            <a:avLst/>
          </a:prstGeom>
        </p:spPr>
        <p:txBody>
          <a:bodyPr wrap="square">
            <a:spAutoFit/>
          </a:bodyPr>
          <a:lstStyle/>
          <a:p>
            <a:r>
              <a:rPr lang="en-US" sz="2100" dirty="0"/>
              <a:t>The full software delivery lifecycle is automated up until the last environment before production</a:t>
            </a:r>
          </a:p>
        </p:txBody>
      </p:sp>
      <p:sp>
        <p:nvSpPr>
          <p:cNvPr id="40" name="Rectangle 39">
            <a:extLst>
              <a:ext uri="{FF2B5EF4-FFF2-40B4-BE49-F238E27FC236}">
                <a16:creationId xmlns:a16="http://schemas.microsoft.com/office/drawing/2014/main" id="{C1C1659A-76F0-4B5A-A093-355AE491C7A6}"/>
              </a:ext>
            </a:extLst>
          </p:cNvPr>
          <p:cNvSpPr/>
          <p:nvPr/>
        </p:nvSpPr>
        <p:spPr>
          <a:xfrm>
            <a:off x="25580" y="3850570"/>
            <a:ext cx="1745991" cy="553998"/>
          </a:xfrm>
          <a:prstGeom prst="rect">
            <a:avLst/>
          </a:prstGeom>
        </p:spPr>
        <p:txBody>
          <a:bodyPr wrap="none">
            <a:spAutoFit/>
          </a:bodyPr>
          <a:lstStyle/>
          <a:p>
            <a:pPr algn="ctr"/>
            <a:r>
              <a:rPr lang="en-US" sz="1500" b="1" dirty="0"/>
              <a:t>Continuous</a:t>
            </a:r>
          </a:p>
          <a:p>
            <a:pPr algn="ctr"/>
            <a:r>
              <a:rPr lang="en-US" sz="1500" b="1" dirty="0"/>
              <a:t>Deployment (CD)</a:t>
            </a:r>
          </a:p>
        </p:txBody>
      </p:sp>
      <p:sp>
        <p:nvSpPr>
          <p:cNvPr id="42" name="Rectangle 41">
            <a:extLst>
              <a:ext uri="{FF2B5EF4-FFF2-40B4-BE49-F238E27FC236}">
                <a16:creationId xmlns:a16="http://schemas.microsoft.com/office/drawing/2014/main" id="{8F4FB57E-B727-44FA-B0F6-1E16BA4AE58E}"/>
              </a:ext>
            </a:extLst>
          </p:cNvPr>
          <p:cNvSpPr/>
          <p:nvPr/>
        </p:nvSpPr>
        <p:spPr>
          <a:xfrm>
            <a:off x="1751944" y="3264573"/>
            <a:ext cx="6763406" cy="738664"/>
          </a:xfrm>
          <a:prstGeom prst="rect">
            <a:avLst/>
          </a:prstGeom>
        </p:spPr>
        <p:txBody>
          <a:bodyPr wrap="square">
            <a:spAutoFit/>
          </a:bodyPr>
          <a:lstStyle/>
          <a:p>
            <a:r>
              <a:rPr lang="en-US" sz="2100" dirty="0"/>
              <a:t>One step further from Continuous Delivery, where deployment to production is also automated</a:t>
            </a:r>
          </a:p>
        </p:txBody>
      </p:sp>
      <p:pic>
        <p:nvPicPr>
          <p:cNvPr id="4" name="Picture 3">
            <a:extLst>
              <a:ext uri="{FF2B5EF4-FFF2-40B4-BE49-F238E27FC236}">
                <a16:creationId xmlns:a16="http://schemas.microsoft.com/office/drawing/2014/main" id="{E6E4DB1E-15F4-4FE5-A30F-A3A48CA8D55B}"/>
              </a:ext>
            </a:extLst>
          </p:cNvPr>
          <p:cNvPicPr>
            <a:picLocks noChangeAspect="1"/>
          </p:cNvPicPr>
          <p:nvPr/>
        </p:nvPicPr>
        <p:blipFill>
          <a:blip r:embed="rId2">
            <a:biLevel thresh="75000"/>
          </a:blip>
          <a:stretch>
            <a:fillRect/>
          </a:stretch>
        </p:blipFill>
        <p:spPr>
          <a:xfrm>
            <a:off x="605965" y="3280638"/>
            <a:ext cx="585218" cy="585218"/>
          </a:xfrm>
          <a:prstGeom prst="rect">
            <a:avLst/>
          </a:prstGeom>
        </p:spPr>
      </p:pic>
      <p:pic>
        <p:nvPicPr>
          <p:cNvPr id="6" name="Picture 5">
            <a:extLst>
              <a:ext uri="{FF2B5EF4-FFF2-40B4-BE49-F238E27FC236}">
                <a16:creationId xmlns:a16="http://schemas.microsoft.com/office/drawing/2014/main" id="{4DCF64D9-C5B9-47EF-BBBE-2488A08A390D}"/>
              </a:ext>
            </a:extLst>
          </p:cNvPr>
          <p:cNvPicPr>
            <a:picLocks noChangeAspect="1"/>
          </p:cNvPicPr>
          <p:nvPr/>
        </p:nvPicPr>
        <p:blipFill>
          <a:blip r:embed="rId3">
            <a:biLevel thresh="75000"/>
          </a:blip>
          <a:stretch>
            <a:fillRect/>
          </a:stretch>
        </p:blipFill>
        <p:spPr>
          <a:xfrm>
            <a:off x="605965" y="1300300"/>
            <a:ext cx="585218" cy="585218"/>
          </a:xfrm>
          <a:prstGeom prst="rect">
            <a:avLst/>
          </a:prstGeom>
        </p:spPr>
      </p:pic>
      <p:pic>
        <p:nvPicPr>
          <p:cNvPr id="16" name="Graphic 15">
            <a:extLst>
              <a:ext uri="{FF2B5EF4-FFF2-40B4-BE49-F238E27FC236}">
                <a16:creationId xmlns:a16="http://schemas.microsoft.com/office/drawing/2014/main" id="{99BC6A98-5B6A-4D20-B9F1-D3768F77FF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3257" y="138729"/>
            <a:ext cx="1404299" cy="795769"/>
          </a:xfrm>
          <a:prstGeom prst="rect">
            <a:avLst/>
          </a:prstGeom>
        </p:spPr>
      </p:pic>
    </p:spTree>
    <p:extLst>
      <p:ext uri="{BB962C8B-B14F-4D97-AF65-F5344CB8AC3E}">
        <p14:creationId xmlns:p14="http://schemas.microsoft.com/office/powerpoint/2010/main" val="323693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167758-A408-481B-A88D-85B8E25EA98D}"/>
              </a:ext>
            </a:extLst>
          </p:cNvPr>
          <p:cNvSpPr>
            <a:spLocks noGrp="1"/>
          </p:cNvSpPr>
          <p:nvPr>
            <p:ph type="title"/>
          </p:nvPr>
        </p:nvSpPr>
        <p:spPr/>
        <p:txBody>
          <a:bodyPr/>
          <a:lstStyle/>
          <a:p>
            <a:r>
              <a:rPr lang="en-US" dirty="0"/>
              <a:t>Azure DevOps</a:t>
            </a:r>
          </a:p>
        </p:txBody>
      </p:sp>
      <p:sp>
        <p:nvSpPr>
          <p:cNvPr id="20" name="TextBox 19">
            <a:extLst>
              <a:ext uri="{FF2B5EF4-FFF2-40B4-BE49-F238E27FC236}">
                <a16:creationId xmlns:a16="http://schemas.microsoft.com/office/drawing/2014/main" id="{A0A4A143-27D4-49CE-ACD0-037EABF28846}"/>
              </a:ext>
            </a:extLst>
          </p:cNvPr>
          <p:cNvSpPr txBox="1"/>
          <p:nvPr/>
        </p:nvSpPr>
        <p:spPr>
          <a:xfrm>
            <a:off x="600970" y="1893928"/>
            <a:ext cx="2272260" cy="941031"/>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Deliver value to your users faster using proven agile tools to plan, track, and discuss work across your teams.</a:t>
            </a:r>
            <a:endParaRPr lang="en-US" sz="1176" dirty="0">
              <a:solidFill>
                <a:schemeClr val="tx1">
                  <a:lumMod val="50000"/>
                  <a:lumOff val="50000"/>
                </a:schemeClr>
              </a:solidFill>
              <a:cs typeface="Segoe UI"/>
            </a:endParaRPr>
          </a:p>
        </p:txBody>
      </p:sp>
      <p:sp>
        <p:nvSpPr>
          <p:cNvPr id="22" name="TextBox 21">
            <a:extLst>
              <a:ext uri="{FF2B5EF4-FFF2-40B4-BE49-F238E27FC236}">
                <a16:creationId xmlns:a16="http://schemas.microsoft.com/office/drawing/2014/main" id="{A75A09E4-D0A3-4556-9C0F-105DF4577D44}"/>
              </a:ext>
            </a:extLst>
          </p:cNvPr>
          <p:cNvSpPr txBox="1"/>
          <p:nvPr/>
        </p:nvSpPr>
        <p:spPr>
          <a:xfrm>
            <a:off x="3489342" y="1893929"/>
            <a:ext cx="2552700" cy="1121978"/>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Build, test, and deploy with CI/CD that works with any language, platform, and cloud. Connect to GitHub or any other Git provider and deploy continuously.</a:t>
            </a:r>
            <a:endParaRPr lang="en-US" sz="1176" dirty="0">
              <a:solidFill>
                <a:schemeClr val="tx1">
                  <a:lumMod val="50000"/>
                  <a:lumOff val="50000"/>
                </a:schemeClr>
              </a:solidFill>
              <a:cs typeface="Segoe UI"/>
            </a:endParaRPr>
          </a:p>
        </p:txBody>
      </p:sp>
      <p:sp>
        <p:nvSpPr>
          <p:cNvPr id="23" name="TextBox 22">
            <a:extLst>
              <a:ext uri="{FF2B5EF4-FFF2-40B4-BE49-F238E27FC236}">
                <a16:creationId xmlns:a16="http://schemas.microsoft.com/office/drawing/2014/main" id="{7ABC2ECF-9D16-4093-A397-AC9C75D0D69F}"/>
              </a:ext>
            </a:extLst>
          </p:cNvPr>
          <p:cNvSpPr txBox="1"/>
          <p:nvPr/>
        </p:nvSpPr>
        <p:spPr>
          <a:xfrm>
            <a:off x="6533503" y="1893928"/>
            <a:ext cx="2277450" cy="1121978"/>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Get unlimited, cloud-hosted private Git repos and collaborate to build better code with pull requests and advanced file management.</a:t>
            </a:r>
            <a:endParaRPr lang="en-US" sz="1176" dirty="0">
              <a:solidFill>
                <a:schemeClr val="tx1">
                  <a:lumMod val="50000"/>
                  <a:lumOff val="50000"/>
                </a:schemeClr>
              </a:solidFill>
              <a:cs typeface="Segoe UI"/>
            </a:endParaRPr>
          </a:p>
        </p:txBody>
      </p:sp>
      <p:sp>
        <p:nvSpPr>
          <p:cNvPr id="24" name="TextBox 23">
            <a:extLst>
              <a:ext uri="{FF2B5EF4-FFF2-40B4-BE49-F238E27FC236}">
                <a16:creationId xmlns:a16="http://schemas.microsoft.com/office/drawing/2014/main" id="{F6FCEA51-5644-4108-8529-B8070762AC30}"/>
              </a:ext>
            </a:extLst>
          </p:cNvPr>
          <p:cNvSpPr txBox="1"/>
          <p:nvPr/>
        </p:nvSpPr>
        <p:spPr>
          <a:xfrm>
            <a:off x="600970" y="4034079"/>
            <a:ext cx="2197978" cy="760084"/>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Test and ship with confidence using manual and exploratory testing tools.</a:t>
            </a:r>
            <a:endParaRPr lang="en-US" sz="1176" dirty="0">
              <a:solidFill>
                <a:schemeClr val="tx1">
                  <a:lumMod val="50000"/>
                  <a:lumOff val="50000"/>
                </a:schemeClr>
              </a:solidFill>
              <a:cs typeface="Segoe UI"/>
            </a:endParaRPr>
          </a:p>
        </p:txBody>
      </p:sp>
      <p:sp>
        <p:nvSpPr>
          <p:cNvPr id="25" name="TextBox 24">
            <a:extLst>
              <a:ext uri="{FF2B5EF4-FFF2-40B4-BE49-F238E27FC236}">
                <a16:creationId xmlns:a16="http://schemas.microsoft.com/office/drawing/2014/main" id="{A333F065-998E-4214-AEF0-1D4D56125E51}"/>
              </a:ext>
            </a:extLst>
          </p:cNvPr>
          <p:cNvSpPr txBox="1"/>
          <p:nvPr/>
        </p:nvSpPr>
        <p:spPr>
          <a:xfrm>
            <a:off x="3489342" y="4034079"/>
            <a:ext cx="2525728" cy="941031"/>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Create, host, and share packages with your team, and add </a:t>
            </a:r>
            <a:r>
              <a:rPr lang="en-GB" sz="1176" dirty="0" err="1">
                <a:solidFill>
                  <a:schemeClr val="tx1">
                    <a:lumMod val="50000"/>
                    <a:lumOff val="50000"/>
                  </a:schemeClr>
                </a:solidFill>
              </a:rPr>
              <a:t>artifacts</a:t>
            </a:r>
            <a:r>
              <a:rPr lang="en-GB" sz="1176" dirty="0">
                <a:solidFill>
                  <a:schemeClr val="tx1">
                    <a:lumMod val="50000"/>
                    <a:lumOff val="50000"/>
                  </a:schemeClr>
                </a:solidFill>
              </a:rPr>
              <a:t> to your CI/CD pipelines with a single click.</a:t>
            </a:r>
            <a:endParaRPr lang="en-US" sz="1176" dirty="0">
              <a:solidFill>
                <a:schemeClr val="tx1">
                  <a:lumMod val="50000"/>
                  <a:lumOff val="50000"/>
                </a:schemeClr>
              </a:solidFill>
              <a:cs typeface="Segoe UI"/>
            </a:endParaRPr>
          </a:p>
        </p:txBody>
      </p:sp>
      <p:pic>
        <p:nvPicPr>
          <p:cNvPr id="14" name="Picture 4">
            <a:extLst>
              <a:ext uri="{FF2B5EF4-FFF2-40B4-BE49-F238E27FC236}">
                <a16:creationId xmlns:a16="http://schemas.microsoft.com/office/drawing/2014/main" id="{AC2AB146-06C0-4E0D-8899-5ADB9DA172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9341" y="1109669"/>
            <a:ext cx="531429" cy="529385"/>
          </a:xfrm>
          <a:prstGeom prst="rect">
            <a:avLst/>
          </a:prstGeom>
        </p:spPr>
      </p:pic>
      <p:pic>
        <p:nvPicPr>
          <p:cNvPr id="15" name="Picture 6">
            <a:extLst>
              <a:ext uri="{FF2B5EF4-FFF2-40B4-BE49-F238E27FC236}">
                <a16:creationId xmlns:a16="http://schemas.microsoft.com/office/drawing/2014/main" id="{4F632D14-7C31-47CA-BC92-820474ACB3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89341" y="3264983"/>
            <a:ext cx="541546" cy="529385"/>
          </a:xfrm>
          <a:prstGeom prst="rect">
            <a:avLst/>
          </a:prstGeom>
        </p:spPr>
      </p:pic>
      <p:pic>
        <p:nvPicPr>
          <p:cNvPr id="16" name="Picture 8">
            <a:extLst>
              <a:ext uri="{FF2B5EF4-FFF2-40B4-BE49-F238E27FC236}">
                <a16:creationId xmlns:a16="http://schemas.microsoft.com/office/drawing/2014/main" id="{228FD8FB-8B6C-4A6D-BCA2-229F0890F98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0970" y="1109669"/>
            <a:ext cx="541825" cy="529385"/>
          </a:xfrm>
          <a:prstGeom prst="rect">
            <a:avLst/>
          </a:prstGeom>
        </p:spPr>
      </p:pic>
      <p:pic>
        <p:nvPicPr>
          <p:cNvPr id="17" name="Picture 10">
            <a:extLst>
              <a:ext uri="{FF2B5EF4-FFF2-40B4-BE49-F238E27FC236}">
                <a16:creationId xmlns:a16="http://schemas.microsoft.com/office/drawing/2014/main" id="{6406FE2F-92A4-4316-B249-0BFC11B2E2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33503" y="1109669"/>
            <a:ext cx="536061" cy="529385"/>
          </a:xfrm>
          <a:prstGeom prst="rect">
            <a:avLst/>
          </a:prstGeom>
        </p:spPr>
      </p:pic>
      <p:pic>
        <p:nvPicPr>
          <p:cNvPr id="32" name="Picture 12">
            <a:extLst>
              <a:ext uri="{FF2B5EF4-FFF2-40B4-BE49-F238E27FC236}">
                <a16:creationId xmlns:a16="http://schemas.microsoft.com/office/drawing/2014/main" id="{0B3C4841-DF3A-4896-9BC5-D1CFA36142C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00970" y="3264983"/>
            <a:ext cx="523267" cy="529385"/>
          </a:xfrm>
          <a:prstGeom prst="rect">
            <a:avLst/>
          </a:prstGeom>
        </p:spPr>
      </p:pic>
      <p:sp>
        <p:nvSpPr>
          <p:cNvPr id="34" name="TextBox 33">
            <a:extLst>
              <a:ext uri="{FF2B5EF4-FFF2-40B4-BE49-F238E27FC236}">
                <a16:creationId xmlns:a16="http://schemas.microsoft.com/office/drawing/2014/main" id="{E014A36B-D94A-41AA-ABC4-706C13E17949}"/>
              </a:ext>
            </a:extLst>
          </p:cNvPr>
          <p:cNvSpPr txBox="1"/>
          <p:nvPr/>
        </p:nvSpPr>
        <p:spPr>
          <a:xfrm>
            <a:off x="600970" y="1623093"/>
            <a:ext cx="1010995"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00B294"/>
                </a:solidFill>
                <a:latin typeface="+mj-lt"/>
              </a:rPr>
              <a:t>Azure Boards</a:t>
            </a:r>
            <a:endParaRPr lang="en-US" sz="1324" dirty="0">
              <a:solidFill>
                <a:srgbClr val="00B294"/>
              </a:solidFill>
              <a:latin typeface="+mj-lt"/>
              <a:cs typeface="Segoe UI"/>
            </a:endParaRPr>
          </a:p>
        </p:txBody>
      </p:sp>
      <p:sp>
        <p:nvSpPr>
          <p:cNvPr id="38" name="TextBox 37">
            <a:extLst>
              <a:ext uri="{FF2B5EF4-FFF2-40B4-BE49-F238E27FC236}">
                <a16:creationId xmlns:a16="http://schemas.microsoft.com/office/drawing/2014/main" id="{26723BC6-71C2-4778-A910-FC4F6D0C92B6}"/>
              </a:ext>
            </a:extLst>
          </p:cNvPr>
          <p:cNvSpPr txBox="1"/>
          <p:nvPr/>
        </p:nvSpPr>
        <p:spPr>
          <a:xfrm>
            <a:off x="6533504" y="1623093"/>
            <a:ext cx="1235351"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D83B01"/>
                </a:solidFill>
                <a:latin typeface="+mj-lt"/>
              </a:rPr>
              <a:t>Azure </a:t>
            </a:r>
            <a:r>
              <a:rPr lang="en-US" sz="1324" dirty="0">
                <a:solidFill>
                  <a:srgbClr val="D83B01"/>
                </a:solidFill>
                <a:latin typeface="+mj-lt"/>
                <a:cs typeface="Segoe UI"/>
              </a:rPr>
              <a:t>Repos</a:t>
            </a:r>
          </a:p>
        </p:txBody>
      </p:sp>
      <p:sp>
        <p:nvSpPr>
          <p:cNvPr id="40" name="TextBox 39">
            <a:extLst>
              <a:ext uri="{FF2B5EF4-FFF2-40B4-BE49-F238E27FC236}">
                <a16:creationId xmlns:a16="http://schemas.microsoft.com/office/drawing/2014/main" id="{C45923DE-E387-4F99-A087-AD2AB3104B2B}"/>
              </a:ext>
            </a:extLst>
          </p:cNvPr>
          <p:cNvSpPr txBox="1"/>
          <p:nvPr/>
        </p:nvSpPr>
        <p:spPr>
          <a:xfrm>
            <a:off x="3489342" y="1623093"/>
            <a:ext cx="1432464"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2560E0"/>
                </a:solidFill>
                <a:latin typeface="+mj-lt"/>
              </a:rPr>
              <a:t>Azure Pipelines</a:t>
            </a:r>
            <a:endParaRPr lang="en-US" sz="1324" dirty="0">
              <a:solidFill>
                <a:srgbClr val="2560E0"/>
              </a:solidFill>
              <a:latin typeface="+mj-lt"/>
              <a:cs typeface="Segoe UI"/>
            </a:endParaRPr>
          </a:p>
        </p:txBody>
      </p:sp>
      <p:sp>
        <p:nvSpPr>
          <p:cNvPr id="42" name="TextBox 41">
            <a:extLst>
              <a:ext uri="{FF2B5EF4-FFF2-40B4-BE49-F238E27FC236}">
                <a16:creationId xmlns:a16="http://schemas.microsoft.com/office/drawing/2014/main" id="{1858EA85-8972-478E-99E1-97FBD1FE21B6}"/>
              </a:ext>
            </a:extLst>
          </p:cNvPr>
          <p:cNvSpPr txBox="1"/>
          <p:nvPr/>
        </p:nvSpPr>
        <p:spPr>
          <a:xfrm>
            <a:off x="600970" y="3755882"/>
            <a:ext cx="1353904"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854CC7"/>
                </a:solidFill>
                <a:latin typeface="+mj-lt"/>
              </a:rPr>
              <a:t>Azure Test</a:t>
            </a:r>
            <a:r>
              <a:rPr lang="en-US" sz="1324" dirty="0">
                <a:solidFill>
                  <a:srgbClr val="854CC7"/>
                </a:solidFill>
                <a:latin typeface="+mj-lt"/>
                <a:cs typeface="Segoe UI"/>
              </a:rPr>
              <a:t> Plans</a:t>
            </a:r>
          </a:p>
        </p:txBody>
      </p:sp>
      <p:sp>
        <p:nvSpPr>
          <p:cNvPr id="44" name="TextBox 43">
            <a:extLst>
              <a:ext uri="{FF2B5EF4-FFF2-40B4-BE49-F238E27FC236}">
                <a16:creationId xmlns:a16="http://schemas.microsoft.com/office/drawing/2014/main" id="{D16F3FDE-2095-49A1-AA0D-572CE3108B96}"/>
              </a:ext>
            </a:extLst>
          </p:cNvPr>
          <p:cNvSpPr txBox="1"/>
          <p:nvPr/>
        </p:nvSpPr>
        <p:spPr>
          <a:xfrm>
            <a:off x="3489342" y="3755882"/>
            <a:ext cx="1511131"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CB2E6D"/>
                </a:solidFill>
                <a:latin typeface="+mj-lt"/>
              </a:rPr>
              <a:t>Azure Artifacts</a:t>
            </a:r>
            <a:endParaRPr lang="en-US" sz="1324" dirty="0">
              <a:solidFill>
                <a:srgbClr val="CB2E6D"/>
              </a:solidFill>
              <a:latin typeface="+mj-lt"/>
              <a:cs typeface="Segoe UI"/>
            </a:endParaRPr>
          </a:p>
        </p:txBody>
      </p:sp>
      <p:sp>
        <p:nvSpPr>
          <p:cNvPr id="46" name="Text Placeholder 3">
            <a:extLst>
              <a:ext uri="{FF2B5EF4-FFF2-40B4-BE49-F238E27FC236}">
                <a16:creationId xmlns:a16="http://schemas.microsoft.com/office/drawing/2014/main" id="{6EE07CBF-F42D-4F50-8FAD-B351239B994B}"/>
              </a:ext>
            </a:extLst>
          </p:cNvPr>
          <p:cNvSpPr txBox="1">
            <a:spLocks/>
          </p:cNvSpPr>
          <p:nvPr/>
        </p:nvSpPr>
        <p:spPr>
          <a:xfrm>
            <a:off x="6533504" y="4502025"/>
            <a:ext cx="2390813" cy="20377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45">
              <a:buNone/>
              <a:defRPr/>
            </a:pPr>
            <a:r>
              <a:rPr lang="en-US" sz="1324" dirty="0">
                <a:solidFill>
                  <a:schemeClr val="tx2"/>
                </a:solidFill>
                <a:latin typeface="Segoe UI Semibold" panose="020B0702040204020203" pitchFamily="34" charset="0"/>
                <a:cs typeface="Segoe UI Semibold" panose="020B0702040204020203" pitchFamily="34" charset="0"/>
              </a:rPr>
              <a:t>https://azure.com/devops</a:t>
            </a:r>
          </a:p>
        </p:txBody>
      </p:sp>
      <p:sp>
        <p:nvSpPr>
          <p:cNvPr id="21" name="Oval 20">
            <a:extLst>
              <a:ext uri="{FF2B5EF4-FFF2-40B4-BE49-F238E27FC236}">
                <a16:creationId xmlns:a16="http://schemas.microsoft.com/office/drawing/2014/main" id="{EFCBDEDB-9EFD-4704-A993-809D37ECB627}"/>
              </a:ext>
              <a:ext uri="{C183D7F6-B498-43B3-948B-1728B52AA6E4}">
                <adec:decorative xmlns:adec="http://schemas.microsoft.com/office/drawing/2017/decorative" val="1"/>
              </a:ext>
            </a:extLst>
          </p:cNvPr>
          <p:cNvSpPr/>
          <p:nvPr/>
        </p:nvSpPr>
        <p:spPr bwMode="auto">
          <a:xfrm>
            <a:off x="6533504" y="3891375"/>
            <a:ext cx="522882" cy="522879"/>
          </a:xfrm>
          <a:prstGeom prst="ellipse">
            <a:avLst/>
          </a:prstGeom>
          <a:noFill/>
          <a:ln w="28575" cap="flat" cmpd="sng" algn="ctr">
            <a:solidFill>
              <a:srgbClr val="007ACC"/>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383" eaLnBrk="1" hangingPunct="1">
              <a:defRPr/>
            </a:pPr>
            <a:r>
              <a:rPr lang="en-US" sz="2647" kern="0" dirty="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2647" kern="0" dirty="0">
              <a:ln w="19050">
                <a:noFill/>
              </a:ln>
              <a:solidFill>
                <a:schemeClr val="tx2"/>
              </a:solidFill>
              <a:latin typeface="Segoe UI"/>
              <a:ea typeface="Segoe UI" pitchFamily="34" charset="0"/>
              <a:cs typeface="Segoe UI" pitchFamily="34" charset="0"/>
            </a:endParaRPr>
          </a:p>
        </p:txBody>
      </p:sp>
    </p:spTree>
    <p:extLst>
      <p:ext uri="{BB962C8B-B14F-4D97-AF65-F5344CB8AC3E}">
        <p14:creationId xmlns:p14="http://schemas.microsoft.com/office/powerpoint/2010/main" val="57644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E1A2-65AC-467F-97ED-9ACDB46B3D3D}"/>
              </a:ext>
            </a:extLst>
          </p:cNvPr>
          <p:cNvSpPr>
            <a:spLocks noGrp="1"/>
          </p:cNvSpPr>
          <p:nvPr>
            <p:ph type="title"/>
          </p:nvPr>
        </p:nvSpPr>
        <p:spPr/>
        <p:txBody>
          <a:bodyPr/>
          <a:lstStyle/>
          <a:p>
            <a:pPr algn="l"/>
            <a:r>
              <a:rPr lang="en-US" dirty="0">
                <a:solidFill>
                  <a:srgbClr val="0070C0"/>
                </a:solidFill>
              </a:rPr>
              <a:t>Azure Repos Extension for Visual Studio Code</a:t>
            </a:r>
          </a:p>
        </p:txBody>
      </p:sp>
      <p:sp>
        <p:nvSpPr>
          <p:cNvPr id="3" name="Text Placeholder 2">
            <a:extLst>
              <a:ext uri="{FF2B5EF4-FFF2-40B4-BE49-F238E27FC236}">
                <a16:creationId xmlns:a16="http://schemas.microsoft.com/office/drawing/2014/main" id="{8AF35A3B-8C85-469E-8E8F-1AB2C2E50B80}"/>
              </a:ext>
            </a:extLst>
          </p:cNvPr>
          <p:cNvSpPr>
            <a:spLocks noGrp="1"/>
          </p:cNvSpPr>
          <p:nvPr>
            <p:ph type="body" idx="1"/>
          </p:nvPr>
        </p:nvSpPr>
        <p:spPr>
          <a:xfrm>
            <a:off x="457200" y="1028700"/>
            <a:ext cx="3276600" cy="3200400"/>
          </a:xfrm>
        </p:spPr>
        <p:txBody>
          <a:bodyPr/>
          <a:lstStyle/>
          <a:p>
            <a:r>
              <a:rPr lang="en-US" b="0" dirty="0"/>
              <a:t>Connect to Azure DevOps Services and TFS </a:t>
            </a:r>
          </a:p>
          <a:p>
            <a:endParaRPr lang="en-US" b="0" dirty="0"/>
          </a:p>
          <a:p>
            <a:r>
              <a:rPr lang="en-US" b="0" dirty="0"/>
              <a:t>Monitor builds and manage your pull requests and work items</a:t>
            </a:r>
          </a:p>
          <a:p>
            <a:endParaRPr lang="en-US" dirty="0"/>
          </a:p>
        </p:txBody>
      </p:sp>
      <p:pic>
        <p:nvPicPr>
          <p:cNvPr id="1026" name="Picture 2" descr="Azure Repos extension">
            <a:extLst>
              <a:ext uri="{FF2B5EF4-FFF2-40B4-BE49-F238E27FC236}">
                <a16:creationId xmlns:a16="http://schemas.microsoft.com/office/drawing/2014/main" id="{40C49FB4-1CFB-420F-9319-3A8B982BE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179304"/>
            <a:ext cx="4949104"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81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Tooling for Azure Resource Manager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171" y="1776667"/>
            <a:ext cx="573713" cy="5737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171" y="2760054"/>
            <a:ext cx="573713" cy="5737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171" y="3743439"/>
            <a:ext cx="573713" cy="57371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819150"/>
            <a:ext cx="615653" cy="615653"/>
          </a:xfrm>
          <a:prstGeom prst="rect">
            <a:avLst/>
          </a:prstGeom>
        </p:spPr>
      </p:pic>
      <p:sp>
        <p:nvSpPr>
          <p:cNvPr id="9" name="Text Placeholder 1"/>
          <p:cNvSpPr txBox="1">
            <a:spLocks/>
          </p:cNvSpPr>
          <p:nvPr/>
        </p:nvSpPr>
        <p:spPr>
          <a:xfrm>
            <a:off x="1995932" y="1786527"/>
            <a:ext cx="5165377" cy="476994"/>
          </a:xfrm>
          <a:prstGeom prst="rect">
            <a:avLst/>
          </a:prstGeom>
        </p:spPr>
        <p:txBody>
          <a:bodyPr vert="horz"/>
          <a:lstStyle>
            <a:lvl1pPr marL="285750" indent="-285750" algn="l" defTabSz="1109758" rtl="0" eaLnBrk="1" latinLnBrk="0" hangingPunct="1">
              <a:lnSpc>
                <a:spcPct val="110000"/>
              </a:lnSpc>
              <a:spcBef>
                <a:spcPct val="20000"/>
              </a:spcBef>
              <a:buClr>
                <a:schemeClr val="tx1"/>
              </a:buClr>
              <a:buSzPct val="100000"/>
              <a:buFont typeface="Arial"/>
              <a:buChar char="•"/>
              <a:defRPr sz="1400" kern="1200">
                <a:solidFill>
                  <a:schemeClr val="tx1"/>
                </a:solidFill>
                <a:latin typeface="Segoe UI" pitchFamily="34" charset="0"/>
                <a:ea typeface="Segoe UI" pitchFamily="34" charset="0"/>
                <a:cs typeface="Segoe UI" pitchFamily="34" charset="0"/>
              </a:defRPr>
            </a:lvl1pPr>
            <a:lvl2pPr marL="573030" indent="-285750" algn="l" defTabSz="1109758" rtl="0" eaLnBrk="1" latinLnBrk="0" hangingPunct="1">
              <a:lnSpc>
                <a:spcPct val="110000"/>
              </a:lnSpc>
              <a:spcBef>
                <a:spcPct val="20000"/>
              </a:spcBef>
              <a:buFont typeface="Lucida Grande"/>
              <a:buChar char="-"/>
              <a:defRPr sz="1400" kern="1200">
                <a:solidFill>
                  <a:schemeClr val="tx1"/>
                </a:solidFill>
                <a:latin typeface="Segoe UI" pitchFamily="34" charset="0"/>
                <a:ea typeface="Segoe UI" pitchFamily="34" charset="0"/>
                <a:cs typeface="Segoe UI" pitchFamily="34" charset="0"/>
              </a:defRPr>
            </a:lvl2pPr>
            <a:lvl3pPr marL="885937"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3pPr>
            <a:lvl4pPr marL="1173216"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4pPr>
            <a:lvl5pPr marL="1127540" indent="0" algn="l" defTabSz="1109758" rtl="0" eaLnBrk="1" latinLnBrk="0" hangingPunct="1">
              <a:spcBef>
                <a:spcPct val="20000"/>
              </a:spcBef>
              <a:buFont typeface="Wingdings" charset="2"/>
              <a:buNone/>
              <a:defRPr sz="1400" kern="1200">
                <a:solidFill>
                  <a:schemeClr val="tx1"/>
                </a:solidFill>
                <a:latin typeface="Segoe UI" pitchFamily="34" charset="0"/>
                <a:ea typeface="Segoe UI" pitchFamily="34" charset="0"/>
                <a:cs typeface="Segoe UI" pitchFamily="34" charset="0"/>
              </a:defRPr>
            </a:lvl5pPr>
            <a:lvl6pPr marL="3051837"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6pPr>
            <a:lvl7pPr marL="360671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7pPr>
            <a:lvl8pPr marL="4161596"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8pPr>
            <a:lvl9pPr marL="471647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9pPr>
          </a:lstStyle>
          <a:p>
            <a:r>
              <a:rPr lang="en-US" sz="2353" dirty="0"/>
              <a:t>Visual Studio &amp; Visual Studio Code</a:t>
            </a:r>
          </a:p>
        </p:txBody>
      </p:sp>
      <p:sp>
        <p:nvSpPr>
          <p:cNvPr id="10" name="Text Placeholder 1"/>
          <p:cNvSpPr txBox="1">
            <a:spLocks/>
          </p:cNvSpPr>
          <p:nvPr/>
        </p:nvSpPr>
        <p:spPr>
          <a:xfrm>
            <a:off x="1995931" y="2808412"/>
            <a:ext cx="4397157" cy="476994"/>
          </a:xfrm>
          <a:prstGeom prst="rect">
            <a:avLst/>
          </a:prstGeom>
        </p:spPr>
        <p:txBody>
          <a:bodyPr vert="horz"/>
          <a:lstStyle>
            <a:lvl1pPr marL="285750" indent="-285750" algn="l" defTabSz="1109758" rtl="0" eaLnBrk="1" latinLnBrk="0" hangingPunct="1">
              <a:lnSpc>
                <a:spcPct val="110000"/>
              </a:lnSpc>
              <a:spcBef>
                <a:spcPct val="20000"/>
              </a:spcBef>
              <a:buClr>
                <a:schemeClr val="tx1"/>
              </a:buClr>
              <a:buSzPct val="100000"/>
              <a:buFont typeface="Arial"/>
              <a:buChar char="•"/>
              <a:defRPr sz="1400" kern="1200">
                <a:solidFill>
                  <a:schemeClr val="tx1"/>
                </a:solidFill>
                <a:latin typeface="Segoe UI" pitchFamily="34" charset="0"/>
                <a:ea typeface="Segoe UI" pitchFamily="34" charset="0"/>
                <a:cs typeface="Segoe UI" pitchFamily="34" charset="0"/>
              </a:defRPr>
            </a:lvl1pPr>
            <a:lvl2pPr marL="573030" indent="-285750" algn="l" defTabSz="1109758" rtl="0" eaLnBrk="1" latinLnBrk="0" hangingPunct="1">
              <a:lnSpc>
                <a:spcPct val="110000"/>
              </a:lnSpc>
              <a:spcBef>
                <a:spcPct val="20000"/>
              </a:spcBef>
              <a:buFont typeface="Lucida Grande"/>
              <a:buChar char="-"/>
              <a:defRPr sz="1400" kern="1200">
                <a:solidFill>
                  <a:schemeClr val="tx1"/>
                </a:solidFill>
                <a:latin typeface="Segoe UI" pitchFamily="34" charset="0"/>
                <a:ea typeface="Segoe UI" pitchFamily="34" charset="0"/>
                <a:cs typeface="Segoe UI" pitchFamily="34" charset="0"/>
              </a:defRPr>
            </a:lvl2pPr>
            <a:lvl3pPr marL="885937"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3pPr>
            <a:lvl4pPr marL="1173216"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4pPr>
            <a:lvl5pPr marL="1127540" indent="0" algn="l" defTabSz="1109758" rtl="0" eaLnBrk="1" latinLnBrk="0" hangingPunct="1">
              <a:spcBef>
                <a:spcPct val="20000"/>
              </a:spcBef>
              <a:buFont typeface="Wingdings" charset="2"/>
              <a:buNone/>
              <a:defRPr sz="1400" kern="1200">
                <a:solidFill>
                  <a:schemeClr val="tx1"/>
                </a:solidFill>
                <a:latin typeface="Segoe UI" pitchFamily="34" charset="0"/>
                <a:ea typeface="Segoe UI" pitchFamily="34" charset="0"/>
                <a:cs typeface="Segoe UI" pitchFamily="34" charset="0"/>
              </a:defRPr>
            </a:lvl5pPr>
            <a:lvl6pPr marL="3051837"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6pPr>
            <a:lvl7pPr marL="360671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7pPr>
            <a:lvl8pPr marL="4161596"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8pPr>
            <a:lvl9pPr marL="471647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9pPr>
          </a:lstStyle>
          <a:p>
            <a:r>
              <a:rPr lang="en-US" sz="2353" dirty="0"/>
              <a:t>PowerShell or Azure CLI</a:t>
            </a:r>
          </a:p>
        </p:txBody>
      </p:sp>
      <p:sp>
        <p:nvSpPr>
          <p:cNvPr id="11" name="Text Placeholder 1"/>
          <p:cNvSpPr txBox="1">
            <a:spLocks/>
          </p:cNvSpPr>
          <p:nvPr/>
        </p:nvSpPr>
        <p:spPr>
          <a:xfrm>
            <a:off x="1995931" y="3791798"/>
            <a:ext cx="5017796" cy="476994"/>
          </a:xfrm>
          <a:prstGeom prst="rect">
            <a:avLst/>
          </a:prstGeom>
        </p:spPr>
        <p:txBody>
          <a:bodyPr vert="horz"/>
          <a:lstStyle>
            <a:lvl1pPr marL="285750" indent="-285750" algn="l" defTabSz="1109758" rtl="0" eaLnBrk="1" latinLnBrk="0" hangingPunct="1">
              <a:lnSpc>
                <a:spcPct val="110000"/>
              </a:lnSpc>
              <a:spcBef>
                <a:spcPct val="20000"/>
              </a:spcBef>
              <a:buClr>
                <a:schemeClr val="tx1"/>
              </a:buClr>
              <a:buSzPct val="100000"/>
              <a:buFont typeface="Arial"/>
              <a:buChar char="•"/>
              <a:defRPr sz="1400" kern="1200">
                <a:solidFill>
                  <a:schemeClr val="tx1"/>
                </a:solidFill>
                <a:latin typeface="Segoe UI" pitchFamily="34" charset="0"/>
                <a:ea typeface="Segoe UI" pitchFamily="34" charset="0"/>
                <a:cs typeface="Segoe UI" pitchFamily="34" charset="0"/>
              </a:defRPr>
            </a:lvl1pPr>
            <a:lvl2pPr marL="573030" indent="-285750" algn="l" defTabSz="1109758" rtl="0" eaLnBrk="1" latinLnBrk="0" hangingPunct="1">
              <a:lnSpc>
                <a:spcPct val="110000"/>
              </a:lnSpc>
              <a:spcBef>
                <a:spcPct val="20000"/>
              </a:spcBef>
              <a:buFont typeface="Lucida Grande"/>
              <a:buChar char="-"/>
              <a:defRPr sz="1400" kern="1200">
                <a:solidFill>
                  <a:schemeClr val="tx1"/>
                </a:solidFill>
                <a:latin typeface="Segoe UI" pitchFamily="34" charset="0"/>
                <a:ea typeface="Segoe UI" pitchFamily="34" charset="0"/>
                <a:cs typeface="Segoe UI" pitchFamily="34" charset="0"/>
              </a:defRPr>
            </a:lvl2pPr>
            <a:lvl3pPr marL="885937"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3pPr>
            <a:lvl4pPr marL="1173216"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4pPr>
            <a:lvl5pPr marL="1127540" indent="0" algn="l" defTabSz="1109758" rtl="0" eaLnBrk="1" latinLnBrk="0" hangingPunct="1">
              <a:spcBef>
                <a:spcPct val="20000"/>
              </a:spcBef>
              <a:buFont typeface="Wingdings" charset="2"/>
              <a:buNone/>
              <a:defRPr sz="1400" kern="1200">
                <a:solidFill>
                  <a:schemeClr val="tx1"/>
                </a:solidFill>
                <a:latin typeface="Segoe UI" pitchFamily="34" charset="0"/>
                <a:ea typeface="Segoe UI" pitchFamily="34" charset="0"/>
                <a:cs typeface="Segoe UI" pitchFamily="34" charset="0"/>
              </a:defRPr>
            </a:lvl5pPr>
            <a:lvl6pPr marL="3051837"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6pPr>
            <a:lvl7pPr marL="360671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7pPr>
            <a:lvl8pPr marL="4161596"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8pPr>
            <a:lvl9pPr marL="471647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9pPr>
          </a:lstStyle>
          <a:p>
            <a:r>
              <a:rPr lang="en-US" sz="2353" dirty="0"/>
              <a:t>Customer Code calling ARM API</a:t>
            </a:r>
          </a:p>
        </p:txBody>
      </p:sp>
      <p:sp>
        <p:nvSpPr>
          <p:cNvPr id="13" name="Text Placeholder 1">
            <a:extLst>
              <a:ext uri="{FF2B5EF4-FFF2-40B4-BE49-F238E27FC236}">
                <a16:creationId xmlns:a16="http://schemas.microsoft.com/office/drawing/2014/main" id="{8FB1869F-DBE4-4EF8-BBEA-353DADE6E93F}"/>
              </a:ext>
            </a:extLst>
          </p:cNvPr>
          <p:cNvSpPr txBox="1">
            <a:spLocks/>
          </p:cNvSpPr>
          <p:nvPr/>
        </p:nvSpPr>
        <p:spPr>
          <a:xfrm>
            <a:off x="1989685" y="871058"/>
            <a:ext cx="5165377" cy="476994"/>
          </a:xfrm>
          <a:prstGeom prst="rect">
            <a:avLst/>
          </a:prstGeom>
        </p:spPr>
        <p:txBody>
          <a:bodyPr vert="horz"/>
          <a:lstStyle>
            <a:lvl1pPr marL="285750" indent="-285750" algn="l" defTabSz="1109758" rtl="0" eaLnBrk="1" latinLnBrk="0" hangingPunct="1">
              <a:lnSpc>
                <a:spcPct val="110000"/>
              </a:lnSpc>
              <a:spcBef>
                <a:spcPct val="20000"/>
              </a:spcBef>
              <a:buClr>
                <a:schemeClr val="tx1"/>
              </a:buClr>
              <a:buSzPct val="100000"/>
              <a:buFont typeface="Arial"/>
              <a:buChar char="•"/>
              <a:defRPr sz="1400" kern="1200">
                <a:solidFill>
                  <a:schemeClr val="tx1"/>
                </a:solidFill>
                <a:latin typeface="Segoe UI" pitchFamily="34" charset="0"/>
                <a:ea typeface="Segoe UI" pitchFamily="34" charset="0"/>
                <a:cs typeface="Segoe UI" pitchFamily="34" charset="0"/>
              </a:defRPr>
            </a:lvl1pPr>
            <a:lvl2pPr marL="573030" indent="-285750" algn="l" defTabSz="1109758" rtl="0" eaLnBrk="1" latinLnBrk="0" hangingPunct="1">
              <a:lnSpc>
                <a:spcPct val="110000"/>
              </a:lnSpc>
              <a:spcBef>
                <a:spcPct val="20000"/>
              </a:spcBef>
              <a:buFont typeface="Lucida Grande"/>
              <a:buChar char="-"/>
              <a:defRPr sz="1400" kern="1200">
                <a:solidFill>
                  <a:schemeClr val="tx1"/>
                </a:solidFill>
                <a:latin typeface="Segoe UI" pitchFamily="34" charset="0"/>
                <a:ea typeface="Segoe UI" pitchFamily="34" charset="0"/>
                <a:cs typeface="Segoe UI" pitchFamily="34" charset="0"/>
              </a:defRPr>
            </a:lvl2pPr>
            <a:lvl3pPr marL="885937"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3pPr>
            <a:lvl4pPr marL="1173216" indent="-285750" algn="l" defTabSz="1109758" rtl="0" eaLnBrk="1" latinLnBrk="0" hangingPunct="1">
              <a:lnSpc>
                <a:spcPct val="110000"/>
              </a:lnSpc>
              <a:spcBef>
                <a:spcPct val="20000"/>
              </a:spcBef>
              <a:buFont typeface="Courier New"/>
              <a:buChar char="o"/>
              <a:defRPr sz="1400" kern="1200">
                <a:solidFill>
                  <a:schemeClr val="tx1"/>
                </a:solidFill>
                <a:latin typeface="Segoe UI" pitchFamily="34" charset="0"/>
                <a:ea typeface="Segoe UI" pitchFamily="34" charset="0"/>
                <a:cs typeface="Segoe UI" pitchFamily="34" charset="0"/>
              </a:defRPr>
            </a:lvl4pPr>
            <a:lvl5pPr marL="1127540" indent="0" algn="l" defTabSz="1109758" rtl="0" eaLnBrk="1" latinLnBrk="0" hangingPunct="1">
              <a:spcBef>
                <a:spcPct val="20000"/>
              </a:spcBef>
              <a:buFont typeface="Wingdings" charset="2"/>
              <a:buNone/>
              <a:defRPr sz="1400" kern="1200">
                <a:solidFill>
                  <a:schemeClr val="tx1"/>
                </a:solidFill>
                <a:latin typeface="Segoe UI" pitchFamily="34" charset="0"/>
                <a:ea typeface="Segoe UI" pitchFamily="34" charset="0"/>
                <a:cs typeface="Segoe UI" pitchFamily="34" charset="0"/>
              </a:defRPr>
            </a:lvl5pPr>
            <a:lvl6pPr marL="3051837"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6pPr>
            <a:lvl7pPr marL="360671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7pPr>
            <a:lvl8pPr marL="4161596"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8pPr>
            <a:lvl9pPr marL="4716475" indent="-277439" algn="l" defTabSz="1109758" rtl="0" eaLnBrk="1" latinLnBrk="0" hangingPunct="1">
              <a:spcBef>
                <a:spcPct val="20000"/>
              </a:spcBef>
              <a:buFont typeface="Arial" pitchFamily="34" charset="0"/>
              <a:buChar char="•"/>
              <a:defRPr sz="2550" kern="1200">
                <a:solidFill>
                  <a:schemeClr val="tx1"/>
                </a:solidFill>
                <a:latin typeface="+mn-lt"/>
                <a:ea typeface="+mn-ea"/>
                <a:cs typeface="+mn-cs"/>
              </a:defRPr>
            </a:lvl9pPr>
          </a:lstStyle>
          <a:p>
            <a:r>
              <a:rPr lang="en-US" sz="2353" dirty="0"/>
              <a:t>Azure Management Portal</a:t>
            </a:r>
          </a:p>
        </p:txBody>
      </p:sp>
    </p:spTree>
    <p:extLst>
      <p:ext uri="{BB962C8B-B14F-4D97-AF65-F5344CB8AC3E}">
        <p14:creationId xmlns:p14="http://schemas.microsoft.com/office/powerpoint/2010/main" val="42611788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A7ADEB-B3E7-46C3-9946-E490D74C438D}"/>
              </a:ext>
            </a:extLst>
          </p:cNvPr>
          <p:cNvSpPr>
            <a:spLocks noGrp="1"/>
          </p:cNvSpPr>
          <p:nvPr>
            <p:ph type="body" idx="1"/>
          </p:nvPr>
        </p:nvSpPr>
        <p:spPr/>
        <p:txBody>
          <a:bodyPr/>
          <a:lstStyle/>
          <a:p>
            <a:r>
              <a:rPr lang="en-US" sz="3600" dirty="0"/>
              <a:t>Built In DevOps options</a:t>
            </a:r>
          </a:p>
        </p:txBody>
      </p:sp>
    </p:spTree>
    <p:extLst>
      <p:ext uri="{BB962C8B-B14F-4D97-AF65-F5344CB8AC3E}">
        <p14:creationId xmlns:p14="http://schemas.microsoft.com/office/powerpoint/2010/main" val="242303855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QLintersection">
  <a:themeElements>
    <a:clrScheme name="Azure + AI Conf">
      <a:dk1>
        <a:srgbClr val="000000"/>
      </a:dk1>
      <a:lt1>
        <a:srgbClr val="FFFFFF"/>
      </a:lt1>
      <a:dk2>
        <a:srgbClr val="335B74"/>
      </a:dk2>
      <a:lt2>
        <a:srgbClr val="DFE3E5"/>
      </a:lt2>
      <a:accent1>
        <a:srgbClr val="273573"/>
      </a:accent1>
      <a:accent2>
        <a:srgbClr val="2683C6"/>
      </a:accent2>
      <a:accent3>
        <a:srgbClr val="5586B0"/>
      </a:accent3>
      <a:accent4>
        <a:srgbClr val="77B342"/>
      </a:accent4>
      <a:accent5>
        <a:srgbClr val="3E8853"/>
      </a:accent5>
      <a:accent6>
        <a:srgbClr val="62A39F"/>
      </a:accent6>
      <a:hlink>
        <a:srgbClr val="6EAC1C"/>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a:spPr>
      <a:bodyPr wrap="none" anchor="ctr"/>
      <a:lstStyle>
        <a:defPPr>
          <a:defRPr sz="2000" dirty="0">
            <a:latin typeface="Tekton Pro" pitchFamily="34" charset="0"/>
          </a:defRPr>
        </a:defPPr>
      </a:lstStyle>
    </a:spDef>
    <a:lnDef>
      <a:spPr bwMode="auto">
        <a:xfrm>
          <a:off x="0" y="0"/>
          <a:ext cx="1" cy="1"/>
        </a:xfrm>
        <a:custGeom>
          <a:avLst/>
          <a:gdLst/>
          <a:ahLst/>
          <a:cxnLst/>
          <a:rect l="0" t="0" r="0" b="0"/>
          <a:pathLst/>
        </a:cu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ctr" defTabSz="914400" rtl="0" eaLnBrk="0" fontAlgn="base" latinLnBrk="0" hangingPunct="0">
          <a:lnSpc>
            <a:spcPct val="100000"/>
          </a:lnSpc>
          <a:spcBef>
            <a:spcPct val="0"/>
          </a:spcBef>
          <a:spcAft>
            <a:spcPct val="0"/>
          </a:spcAft>
          <a:buNone/>
          <a:tabLst/>
          <a:defRPr kumimoji="0" lang="en-US" sz="1600" b="1" i="0" u="none" strike="noStrike" baseline="0">
            <a:solidFill>
              <a:schemeClr val="tx1">
                <a:alpha val="100000"/>
              </a:schemeClr>
            </a:solidFill>
            <a:effectLst/>
            <a:latin typeface="Arial"/>
          </a:defRPr>
        </a:defPPr>
      </a:lstStyle>
    </a:lnDef>
    <a:txDef>
      <a:spPr bwMode="auto">
        <a:noFill/>
        <a:ln w="9525">
          <a:noFill/>
          <a:miter lim="800000"/>
          <a:headEnd/>
          <a:tailEnd/>
        </a:ln>
      </a:spPr>
      <a:bodyPr wrap="none">
        <a:spAutoFit/>
      </a:bodyPr>
      <a:lstStyle>
        <a:defPPr>
          <a:defRPr sz="1800" dirty="0">
            <a:solidFill>
              <a:srgbClr val="002060"/>
            </a:solidFill>
            <a:latin typeface="Tekton Pro" pitchFamily="34" charset="0"/>
          </a:defRPr>
        </a:defPPr>
      </a:lstStyle>
    </a:tx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65B9DCC8F7FB4A82840FBDE1FC983A" ma:contentTypeVersion="0" ma:contentTypeDescription="Create a new document." ma:contentTypeScope="" ma:versionID="ecd0916681f32cda70880b341f4a89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EB1AF8-B785-4B22-89EC-168618F3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D498799-B0FC-4B7A-8396-BFC34D805990}">
  <ds:schemaRefs>
    <ds:schemaRef ds:uri="http://purl.org/dc/term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1685463B-57CE-4CE4-B1CF-FE44EB79B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706</TotalTime>
  <Words>1219</Words>
  <Application>Microsoft Office PowerPoint</Application>
  <PresentationFormat>On-screen Show (16:9)</PresentationFormat>
  <Paragraphs>202</Paragraphs>
  <Slides>33</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Arial</vt:lpstr>
      <vt:lpstr>Calibri</vt:lpstr>
      <vt:lpstr>Calibri Light</vt:lpstr>
      <vt:lpstr>Cambria</vt:lpstr>
      <vt:lpstr>Courier New</vt:lpstr>
      <vt:lpstr>Lucida Grande</vt:lpstr>
      <vt:lpstr>Myriad Pro</vt:lpstr>
      <vt:lpstr>Rockwell Extra Bold</vt:lpstr>
      <vt:lpstr>Segoe UI</vt:lpstr>
      <vt:lpstr>Segoe UI Light</vt:lpstr>
      <vt:lpstr>Segoe UI Semibold</vt:lpstr>
      <vt:lpstr>Segoe UI Semilight</vt:lpstr>
      <vt:lpstr>Tekton Pro</vt:lpstr>
      <vt:lpstr>Verdana</vt:lpstr>
      <vt:lpstr>Wingdings</vt:lpstr>
      <vt:lpstr>SQLintersection</vt:lpstr>
      <vt:lpstr>Getting Started with DevOps in Azure</vt:lpstr>
      <vt:lpstr>PowerPoint Presentation</vt:lpstr>
      <vt:lpstr>What is DevOps?</vt:lpstr>
      <vt:lpstr>DevOps Dictionary</vt:lpstr>
      <vt:lpstr>DevOps Dictionary</vt:lpstr>
      <vt:lpstr>Azure DevOps</vt:lpstr>
      <vt:lpstr>Azure Repos Extension for Visual Studio Code</vt:lpstr>
      <vt:lpstr>Tooling for Azure Resource Manager</vt:lpstr>
      <vt:lpstr>PowerPoint Presentation</vt:lpstr>
      <vt:lpstr>Deployment options</vt:lpstr>
      <vt:lpstr>Deployment Slots</vt:lpstr>
      <vt:lpstr>Update web apps with Minimal Downtime</vt:lpstr>
      <vt:lpstr>Update web apps with Minimal Downtime</vt:lpstr>
      <vt:lpstr>Demo Azure App Services</vt:lpstr>
      <vt:lpstr>PowerPoint Presentation</vt:lpstr>
      <vt:lpstr>ARM Templates, Infrastructure as Code (IAC)</vt:lpstr>
      <vt:lpstr>Visual Studio Code</vt:lpstr>
      <vt:lpstr>One ARM template to rule them all…</vt:lpstr>
      <vt:lpstr>Azure DevOps Variable Groups</vt:lpstr>
      <vt:lpstr>Using Azure DevOps to deploy Azure Infrastructure</vt:lpstr>
      <vt:lpstr>Using Azure DevOps to deploy Azure Infrastructure</vt:lpstr>
      <vt:lpstr>Using Azure DevOps to deploy Azure Infrastructure</vt:lpstr>
      <vt:lpstr>Using Azure DevOps to deploy Azure Infrastructure</vt:lpstr>
      <vt:lpstr>Deployment triggered from here, not portal</vt:lpstr>
      <vt:lpstr>Demo Infrastructure as Code</vt:lpstr>
      <vt:lpstr>PowerPoint Presentation</vt:lpstr>
      <vt:lpstr>Azure Build Pipelines</vt:lpstr>
      <vt:lpstr>Build Task Templates</vt:lpstr>
      <vt:lpstr>Releases</vt:lpstr>
      <vt:lpstr>Releases</vt:lpstr>
      <vt:lpstr>Demo – Build &amp; Release for ASP.NET</vt:lpstr>
      <vt:lpstr>Azure DevOps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SQLintersection Session SQL213  Session Name</dc:title>
  <dc:subject>From raw Ajax to ASP.NET</dc:subject>
  <dc:creator>Kimberly L. Tripp</dc:creator>
  <cp:lastModifiedBy>Dan Patrick</cp:lastModifiedBy>
  <cp:revision>61</cp:revision>
  <cp:lastPrinted>2012-12-21T20:05:00Z</cp:lastPrinted>
  <dcterms:created xsi:type="dcterms:W3CDTF">2014-10-22T19:18:01Z</dcterms:created>
  <dcterms:modified xsi:type="dcterms:W3CDTF">2020-05-21T17:04:58Z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0x0101003865B9DCC8F7FB4A82840FBDE1FC983A</vt:lpwstr>
  </property>
</Properties>
</file>